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8" r:id="rId2"/>
    <p:sldId id="257" r:id="rId3"/>
    <p:sldId id="302" r:id="rId4"/>
    <p:sldId id="313" r:id="rId5"/>
    <p:sldId id="312" r:id="rId6"/>
    <p:sldId id="267" r:id="rId7"/>
    <p:sldId id="277" r:id="rId8"/>
    <p:sldId id="278" r:id="rId9"/>
    <p:sldId id="304" r:id="rId10"/>
    <p:sldId id="306" r:id="rId11"/>
    <p:sldId id="299" r:id="rId12"/>
    <p:sldId id="305" r:id="rId13"/>
    <p:sldId id="308" r:id="rId14"/>
    <p:sldId id="280" r:id="rId15"/>
    <p:sldId id="288" r:id="rId16"/>
    <p:sldId id="311" r:id="rId17"/>
    <p:sldId id="295" r:id="rId1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160"/>
    <p:restoredTop sz="96405"/>
  </p:normalViewPr>
  <p:slideViewPr>
    <p:cSldViewPr snapToGrid="0" snapToObjects="1">
      <p:cViewPr varScale="1">
        <p:scale>
          <a:sx n="102" d="100"/>
          <a:sy n="102" d="100"/>
        </p:scale>
        <p:origin x="968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821A1C-7C01-B74C-A231-68B68B6C844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1CFD3A3-D548-E142-92AC-725A6ED4112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AE0F4F-3B4E-3046-80AB-8B06A6CC00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E6309E-9B2A-1B40-8582-B65E17D19A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DF2BF0-3200-374A-8F3A-47DC9E1327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85046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009396-0FDE-B24C-BBBB-83F97A1E70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93D797B-1092-DD45-BB4F-C2CEB18253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A14D5D-3131-544D-8C49-8A42D1797C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31579E-A633-E743-9594-8C4919E85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C145BD-0556-E845-AE6B-92D2FBE511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711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0ABE47B-3E5F-5549-A278-C13BEFE5880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6DF6882-0DDA-DF4F-85B2-115FB675A3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0B698F-3849-5C4C-B0E3-8551A7F067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A41C78-FD0E-9D4E-A417-7C0FCE8426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EC51CD-23E1-844E-8A87-0C0ED5F622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13637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0FB3C6-62FB-B548-B70C-55C2094B42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6C28B4-1E92-C242-8661-BE3F021DBC2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52E8D3-8F9A-B048-8BF2-E4FC787AE6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952CC4-8AB0-C440-B767-2BB60BF306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BCB38E-4687-634C-B402-8B26FEADAA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595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48ECB7-E819-4343-B83D-0B271A1B59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83FE686-4FDE-0843-8263-729695C5CC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62AC32-AA11-CD47-B525-6982BC6FFB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3A6623-CE78-654B-A243-EDFFCD74EC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64434B-05F8-2043-9EB3-EC794CB7A5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68842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54BB2-B1F2-9249-A401-DB349B59B7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B32CF7-5F91-2043-BB3B-4541EC3E52D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05E611-5EE0-0747-9705-63AC83D6438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508BF0C-1643-7849-971B-29CF103D2B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E9A1ED8-D4DF-8A43-B2C7-DCDCBB182A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108D839-4B26-664D-AF02-D7812F9EAE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3793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0D9584-ECB2-2B48-B0EA-464EBFE149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CA2C528-77D3-1743-A95C-70C8691616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C5A77D0-0E57-B640-9F5F-72676EDB5C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3AF406-836F-B842-A2C4-2547E13A35B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EEA9A-0BEE-134F-9682-40D3892704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3142041-96E8-2647-97BE-BE9B903E1A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18EEC8F-462B-4849-9C0C-5F5926B1A2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F88A763-F1CB-FC4D-8122-5EBE9D9B42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3647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35F04B-8287-8046-9B7D-F2C704F237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A2455BB-DA3C-D84E-BDC9-FE478A6F98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AFDEBA0-C5E4-9946-BDBB-5C83DAE32C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1CA1A02-1DF2-8F41-9A32-35F921E89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89722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F828E6C-AB40-BA47-B6F8-B9DFBC236D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92FAA88-0DB3-8443-B008-8AB6CD2ED1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EC521E7-ED0C-7F4E-8AD6-BC98BBA430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0973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D2AA5E-FA43-C644-B236-7D5D210424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6D2FC3-BC79-C140-9EEA-7021B3CDD5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5057C59-4112-9743-9F82-9B6A1DC1CF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9737AC7-C62C-F842-BC93-ECDDC5DAE2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A008813-E35D-3642-9F78-ADCFB55CC8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9A1601D-7192-A546-8C0A-D4714CFA90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1992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A3CF06-2B1F-7A40-B6D2-E89F6C2880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2E73517-B1DE-0D4A-AA61-A12F875F6AC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6BEB236-B0E2-9041-9B81-C5F59471C9B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FAA76A-EEDD-EF4B-AB64-FD243FA8A3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118B0F-0CF7-7B46-876D-F54E156378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5136E1F-C6CF-DE4D-82B1-1132273E79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40722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AFD8396-234A-FE43-A5B8-71E5153540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415EB29-ED36-3849-A06A-D14C89C947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056BE6-CFE6-7943-9F1E-AF481CE41C4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67BC51-AE61-1740-ACDB-8EC1713A975D}" type="datetimeFigureOut">
              <a:rPr lang="en-US" smtClean="0"/>
              <a:t>1/28/25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8F729C-CE91-0948-90D0-F5F92E26A33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1AA92F-FAF4-3446-BE3B-A7CC3CAE16A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97134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developer.mozilla.org/" TargetMode="External"/><Relationship Id="rId2" Type="http://schemas.openxmlformats.org/officeDocument/2006/relationships/hyperlink" Target="https://www.w3schools.com/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7F43C4-115A-7347-BC48-E663BE0EDC3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ITIS 3135 Web Application Design and Development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490205E-FCCA-D74A-B0FC-41EC91B0E76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Week 3 Thursday</a:t>
            </a:r>
          </a:p>
        </p:txBody>
      </p:sp>
    </p:spTree>
    <p:extLst>
      <p:ext uri="{BB962C8B-B14F-4D97-AF65-F5344CB8AC3E}">
        <p14:creationId xmlns:p14="http://schemas.microsoft.com/office/powerpoint/2010/main" val="289020579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F77B3F-1591-2548-9EC2-6A1ADA1F6F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Render tree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2103ACCD-9C18-064A-8619-D2D64C2AA5D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53545" y="2171699"/>
            <a:ext cx="7760206" cy="420964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1587495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D9F4CB-ECE6-814F-B8AE-112D0E9363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HTML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C1DA1F-9FED-A643-AA08-CFE958C16B8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&lt;!doctype HTML&gt;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&lt;html&gt;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&lt;head&gt;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&lt;meta charset="UTF-8"/&gt;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&lt;title&gt;My simple page&lt;/title&gt;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&lt;link </a:t>
            </a:r>
            <a:r>
              <a:rPr lang="en-US" dirty="0" err="1"/>
              <a:t>rel</a:t>
            </a:r>
            <a:r>
              <a:rPr lang="en-US" dirty="0"/>
              <a:t>="stylesheet" </a:t>
            </a:r>
            <a:r>
              <a:rPr lang="en-US" dirty="0" err="1"/>
              <a:t>href</a:t>
            </a:r>
            <a:r>
              <a:rPr lang="en-US" dirty="0"/>
              <a:t>="</a:t>
            </a:r>
            <a:r>
              <a:rPr lang="en-US" dirty="0" err="1"/>
              <a:t>styles.css</a:t>
            </a:r>
            <a:r>
              <a:rPr lang="en-US" dirty="0"/>
              <a:t>"/&gt;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&lt;script </a:t>
            </a:r>
            <a:r>
              <a:rPr lang="en-US" dirty="0" err="1"/>
              <a:t>src</a:t>
            </a:r>
            <a:r>
              <a:rPr lang="en-US" dirty="0"/>
              <a:t>="</a:t>
            </a:r>
            <a:r>
              <a:rPr lang="en-US" dirty="0" err="1"/>
              <a:t>myscript.js</a:t>
            </a:r>
            <a:r>
              <a:rPr lang="en-US" dirty="0"/>
              <a:t>"&gt;&lt;/script&gt;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&lt;/head&gt;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&lt;body&gt;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&lt;h1 class="heading"&gt;My Page&lt;/h1&gt;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&lt;p&gt;A paragraph with a &lt;a </a:t>
            </a:r>
            <a:r>
              <a:rPr lang="en-US" dirty="0" err="1"/>
              <a:t>href</a:t>
            </a:r>
            <a:r>
              <a:rPr lang="en-US" dirty="0"/>
              <a:t>="https://</a:t>
            </a:r>
            <a:r>
              <a:rPr lang="en-US" dirty="0" err="1"/>
              <a:t>example.com</a:t>
            </a:r>
            <a:r>
              <a:rPr lang="en-US" dirty="0"/>
              <a:t>/about"&gt;link&lt;/a&gt;&lt;/p&gt;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&lt;div&gt;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    &lt;</a:t>
            </a:r>
            <a:r>
              <a:rPr lang="en-US" dirty="0" err="1"/>
              <a:t>img</a:t>
            </a:r>
            <a:r>
              <a:rPr lang="en-US" dirty="0"/>
              <a:t> </a:t>
            </a:r>
            <a:r>
              <a:rPr lang="en-US" dirty="0" err="1"/>
              <a:t>src</a:t>
            </a:r>
            <a:r>
              <a:rPr lang="en-US" dirty="0"/>
              <a:t>="</a:t>
            </a:r>
            <a:r>
              <a:rPr lang="en-US" dirty="0" err="1"/>
              <a:t>myimage.jpg</a:t>
            </a:r>
            <a:r>
              <a:rPr lang="en-US" dirty="0"/>
              <a:t>" alt="image description"/&gt;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&lt;/div&gt;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&lt;script </a:t>
            </a:r>
            <a:r>
              <a:rPr lang="en-US" dirty="0" err="1"/>
              <a:t>src</a:t>
            </a:r>
            <a:r>
              <a:rPr lang="en-US" dirty="0"/>
              <a:t>="</a:t>
            </a:r>
            <a:r>
              <a:rPr lang="en-US" dirty="0" err="1"/>
              <a:t>anotherscript.js</a:t>
            </a:r>
            <a:r>
              <a:rPr lang="en-US" dirty="0"/>
              <a:t>"&gt;&lt;/script&gt;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&lt;/body&gt;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&lt;/html&gt;</a:t>
            </a:r>
          </a:p>
        </p:txBody>
      </p:sp>
    </p:spTree>
    <p:extLst>
      <p:ext uri="{BB962C8B-B14F-4D97-AF65-F5344CB8AC3E}">
        <p14:creationId xmlns:p14="http://schemas.microsoft.com/office/powerpoint/2010/main" val="244186089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F85CFEC-0CB3-1A01-5029-A332139AFF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DBF684-658B-78A1-CA44-BBDE52989B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HTML </a:t>
            </a:r>
            <a:r>
              <a:rPr lang="en-US" dirty="0">
                <a:sym typeface="Wingdings" pitchFamily="2" charset="2"/>
              </a:rPr>
              <a:t> DOM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604C23E-A18F-0F8A-CD75-B0DE3F05F3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&lt;!doctype HTML&gt;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&lt;html&gt;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&lt;head&gt;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&lt;meta charset="UTF-8"/&gt;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&lt;title&gt;My simple page&lt;/title&gt;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&lt;link </a:t>
            </a:r>
            <a:r>
              <a:rPr lang="en-US" dirty="0" err="1"/>
              <a:t>rel</a:t>
            </a:r>
            <a:r>
              <a:rPr lang="en-US" dirty="0"/>
              <a:t>="stylesheet" </a:t>
            </a:r>
            <a:r>
              <a:rPr lang="en-US" dirty="0" err="1"/>
              <a:t>src</a:t>
            </a:r>
            <a:r>
              <a:rPr lang="en-US" dirty="0"/>
              <a:t>="</a:t>
            </a:r>
            <a:r>
              <a:rPr lang="en-US" dirty="0" err="1"/>
              <a:t>styles.css</a:t>
            </a:r>
            <a:r>
              <a:rPr lang="en-US" dirty="0"/>
              <a:t>"/&gt;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&lt;script </a:t>
            </a:r>
            <a:r>
              <a:rPr lang="en-US" dirty="0" err="1"/>
              <a:t>src</a:t>
            </a:r>
            <a:r>
              <a:rPr lang="en-US" dirty="0"/>
              <a:t>="</a:t>
            </a:r>
            <a:r>
              <a:rPr lang="en-US" dirty="0" err="1"/>
              <a:t>myscript.js</a:t>
            </a:r>
            <a:r>
              <a:rPr lang="en-US" dirty="0"/>
              <a:t>"&gt;&lt;/script&gt;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&lt;/head&gt;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&lt;body&gt;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&lt;h1 class="heading"&gt;My Page&lt;/h1&gt;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&lt;p&gt;A paragraph with a &lt;a </a:t>
            </a:r>
            <a:r>
              <a:rPr lang="en-US" dirty="0" err="1"/>
              <a:t>href</a:t>
            </a:r>
            <a:r>
              <a:rPr lang="en-US" dirty="0"/>
              <a:t>="https://</a:t>
            </a:r>
            <a:r>
              <a:rPr lang="en-US" dirty="0" err="1"/>
              <a:t>example.com</a:t>
            </a:r>
            <a:r>
              <a:rPr lang="en-US" dirty="0"/>
              <a:t>/about"&gt;link&lt;/a&gt;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&lt;/p&gt;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&lt;div&gt;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    &lt;</a:t>
            </a:r>
            <a:r>
              <a:rPr lang="en-US" dirty="0" err="1"/>
              <a:t>img</a:t>
            </a:r>
            <a:r>
              <a:rPr lang="en-US" dirty="0"/>
              <a:t> </a:t>
            </a:r>
            <a:r>
              <a:rPr lang="en-US" dirty="0" err="1"/>
              <a:t>src</a:t>
            </a:r>
            <a:r>
              <a:rPr lang="en-US" dirty="0"/>
              <a:t>="</a:t>
            </a:r>
            <a:r>
              <a:rPr lang="en-US" dirty="0" err="1"/>
              <a:t>myimage.jpg</a:t>
            </a:r>
            <a:r>
              <a:rPr lang="en-US" dirty="0"/>
              <a:t>" alt="image description"/&gt;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&lt;/div&gt;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&lt;script </a:t>
            </a:r>
            <a:r>
              <a:rPr lang="en-US" dirty="0" err="1"/>
              <a:t>src</a:t>
            </a:r>
            <a:r>
              <a:rPr lang="en-US" dirty="0"/>
              <a:t>="</a:t>
            </a:r>
            <a:r>
              <a:rPr lang="en-US" dirty="0" err="1"/>
              <a:t>anotherscript.js</a:t>
            </a:r>
            <a:r>
              <a:rPr lang="en-US" dirty="0"/>
              <a:t>"&gt;&lt;/script&gt;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&lt;/body&gt;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&lt;/html&gt;</a:t>
            </a:r>
          </a:p>
        </p:txBody>
      </p:sp>
      <p:pic>
        <p:nvPicPr>
          <p:cNvPr id="4" name="Content Placeholder 4">
            <a:extLst>
              <a:ext uri="{FF2B5EF4-FFF2-40B4-BE49-F238E27FC236}">
                <a16:creationId xmlns:a16="http://schemas.microsoft.com/office/drawing/2014/main" id="{F0C02C82-EFA2-D3A6-4EC5-0C5C7542B39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089452" y="1903447"/>
            <a:ext cx="5102548" cy="4438988"/>
          </a:xfrm>
          <a:prstGeom prst="rect">
            <a:avLst/>
          </a:prstGeom>
        </p:spPr>
      </p:pic>
      <p:sp>
        <p:nvSpPr>
          <p:cNvPr id="7" name="Left Brace 6">
            <a:extLst>
              <a:ext uri="{FF2B5EF4-FFF2-40B4-BE49-F238E27FC236}">
                <a16:creationId xmlns:a16="http://schemas.microsoft.com/office/drawing/2014/main" id="{983AF63C-7C50-0C14-1AF5-3F1467FBA081}"/>
              </a:ext>
            </a:extLst>
          </p:cNvPr>
          <p:cNvSpPr/>
          <p:nvPr/>
        </p:nvSpPr>
        <p:spPr>
          <a:xfrm>
            <a:off x="546100" y="2222500"/>
            <a:ext cx="190500" cy="3695700"/>
          </a:xfrm>
          <a:prstGeom prst="leftBrac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Left Brace 7">
            <a:extLst>
              <a:ext uri="{FF2B5EF4-FFF2-40B4-BE49-F238E27FC236}">
                <a16:creationId xmlns:a16="http://schemas.microsoft.com/office/drawing/2014/main" id="{B00FBF02-BFFA-869E-4165-4CC69CB5B3FC}"/>
              </a:ext>
            </a:extLst>
          </p:cNvPr>
          <p:cNvSpPr/>
          <p:nvPr/>
        </p:nvSpPr>
        <p:spPr>
          <a:xfrm>
            <a:off x="812800" y="2438400"/>
            <a:ext cx="190500" cy="1155700"/>
          </a:xfrm>
          <a:prstGeom prst="leftBrac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Left Brace 8">
            <a:extLst>
              <a:ext uri="{FF2B5EF4-FFF2-40B4-BE49-F238E27FC236}">
                <a16:creationId xmlns:a16="http://schemas.microsoft.com/office/drawing/2014/main" id="{04D29018-EFDB-3EC7-AB5A-C936BA25D352}"/>
              </a:ext>
            </a:extLst>
          </p:cNvPr>
          <p:cNvSpPr/>
          <p:nvPr/>
        </p:nvSpPr>
        <p:spPr>
          <a:xfrm>
            <a:off x="800100" y="3814762"/>
            <a:ext cx="190500" cy="1887538"/>
          </a:xfrm>
          <a:prstGeom prst="leftBrac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207934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32B5E79-70D1-9AF2-DBCA-81FE314554F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886A38-D76E-CCE6-9B22-4C6092C3CF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HTML </a:t>
            </a:r>
            <a:r>
              <a:rPr lang="en-US" dirty="0">
                <a:sym typeface="Wingdings" pitchFamily="2" charset="2"/>
              </a:rPr>
              <a:t> DOM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1E9740-0CCF-9248-B90F-F3B825D48AF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&lt;!doctype HTML&gt;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&lt;html&gt;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&lt;head&gt;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&lt;meta charset="UTF-8"/&gt;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&lt;title&gt;My simple page&lt;/title&gt;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&lt;link </a:t>
            </a:r>
            <a:r>
              <a:rPr lang="en-US" dirty="0" err="1"/>
              <a:t>rel</a:t>
            </a:r>
            <a:r>
              <a:rPr lang="en-US" dirty="0"/>
              <a:t>="stylesheet" </a:t>
            </a:r>
            <a:r>
              <a:rPr lang="en-US" dirty="0" err="1"/>
              <a:t>href</a:t>
            </a:r>
            <a:r>
              <a:rPr lang="en-US" dirty="0"/>
              <a:t>="</a:t>
            </a:r>
            <a:r>
              <a:rPr lang="en-US" dirty="0" err="1"/>
              <a:t>styles.css</a:t>
            </a:r>
            <a:r>
              <a:rPr lang="en-US" dirty="0"/>
              <a:t>"/&gt;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&lt;script </a:t>
            </a:r>
            <a:r>
              <a:rPr lang="en-US" dirty="0" err="1"/>
              <a:t>src</a:t>
            </a:r>
            <a:r>
              <a:rPr lang="en-US" dirty="0"/>
              <a:t>="</a:t>
            </a:r>
            <a:r>
              <a:rPr lang="en-US" dirty="0" err="1"/>
              <a:t>myscript.js</a:t>
            </a:r>
            <a:r>
              <a:rPr lang="en-US" dirty="0"/>
              <a:t>"&gt;&lt;/script&gt;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&lt;/head&gt;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&lt;body&gt;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&lt;h1 class="heading"&gt;My Page&lt;/h1&gt;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&lt;p&gt;A paragraph with a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	&gt;&lt;a </a:t>
            </a:r>
            <a:r>
              <a:rPr lang="en-US" dirty="0" err="1"/>
              <a:t>href</a:t>
            </a:r>
            <a:r>
              <a:rPr lang="en-US" dirty="0"/>
              <a:t>="https://</a:t>
            </a:r>
            <a:r>
              <a:rPr lang="en-US" dirty="0" err="1"/>
              <a:t>example.com</a:t>
            </a:r>
            <a:r>
              <a:rPr lang="en-US" dirty="0"/>
              <a:t>/about"&gt;link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	&lt;/a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&lt;/p&gt;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&lt;div&gt;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    &lt;</a:t>
            </a:r>
            <a:r>
              <a:rPr lang="en-US" dirty="0" err="1"/>
              <a:t>img</a:t>
            </a:r>
            <a:r>
              <a:rPr lang="en-US" dirty="0"/>
              <a:t> </a:t>
            </a:r>
            <a:r>
              <a:rPr lang="en-US" dirty="0" err="1"/>
              <a:t>src</a:t>
            </a:r>
            <a:r>
              <a:rPr lang="en-US" dirty="0"/>
              <a:t>="</a:t>
            </a:r>
            <a:r>
              <a:rPr lang="en-US" dirty="0" err="1"/>
              <a:t>myimage.jpg</a:t>
            </a:r>
            <a:r>
              <a:rPr lang="en-US" dirty="0"/>
              <a:t>" alt="image description"/&gt;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&lt;/div&gt;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    &lt;script </a:t>
            </a:r>
            <a:r>
              <a:rPr lang="en-US" dirty="0" err="1"/>
              <a:t>src</a:t>
            </a:r>
            <a:r>
              <a:rPr lang="en-US" dirty="0"/>
              <a:t>="</a:t>
            </a:r>
            <a:r>
              <a:rPr lang="en-US" dirty="0" err="1"/>
              <a:t>anotherscript.js</a:t>
            </a:r>
            <a:r>
              <a:rPr lang="en-US" dirty="0"/>
              <a:t>"&gt;&lt;/script&gt;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    &lt;/body&gt; 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dirty="0"/>
              <a:t>&lt;/html&gt;</a:t>
            </a:r>
          </a:p>
        </p:txBody>
      </p:sp>
      <p:pic>
        <p:nvPicPr>
          <p:cNvPr id="4" name="Content Placeholder 4">
            <a:extLst>
              <a:ext uri="{FF2B5EF4-FFF2-40B4-BE49-F238E27FC236}">
                <a16:creationId xmlns:a16="http://schemas.microsoft.com/office/drawing/2014/main" id="{D32B7335-FCA3-462C-37EA-6A035C98BCD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089452" y="1903447"/>
            <a:ext cx="5102548" cy="4438988"/>
          </a:xfrm>
          <a:prstGeom prst="rect">
            <a:avLst/>
          </a:prstGeom>
        </p:spPr>
      </p:pic>
      <p:sp>
        <p:nvSpPr>
          <p:cNvPr id="7" name="Left Brace 6">
            <a:extLst>
              <a:ext uri="{FF2B5EF4-FFF2-40B4-BE49-F238E27FC236}">
                <a16:creationId xmlns:a16="http://schemas.microsoft.com/office/drawing/2014/main" id="{A091FECE-EE26-2BEA-D13E-7DDEB32591DB}"/>
              </a:ext>
            </a:extLst>
          </p:cNvPr>
          <p:cNvSpPr/>
          <p:nvPr/>
        </p:nvSpPr>
        <p:spPr>
          <a:xfrm>
            <a:off x="406400" y="2209800"/>
            <a:ext cx="260350" cy="3568700"/>
          </a:xfrm>
          <a:prstGeom prst="leftBrac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Left Brace 7">
            <a:extLst>
              <a:ext uri="{FF2B5EF4-FFF2-40B4-BE49-F238E27FC236}">
                <a16:creationId xmlns:a16="http://schemas.microsoft.com/office/drawing/2014/main" id="{BC1832A2-D7A6-F6D9-2BAC-52FEB6B5252D}"/>
              </a:ext>
            </a:extLst>
          </p:cNvPr>
          <p:cNvSpPr/>
          <p:nvPr/>
        </p:nvSpPr>
        <p:spPr>
          <a:xfrm>
            <a:off x="774700" y="2374900"/>
            <a:ext cx="215900" cy="1016000"/>
          </a:xfrm>
          <a:prstGeom prst="leftBrac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Left Brace 8">
            <a:extLst>
              <a:ext uri="{FF2B5EF4-FFF2-40B4-BE49-F238E27FC236}">
                <a16:creationId xmlns:a16="http://schemas.microsoft.com/office/drawing/2014/main" id="{F9EC19AB-553C-FA2D-50F6-CB6C21C55D3F}"/>
              </a:ext>
            </a:extLst>
          </p:cNvPr>
          <p:cNvSpPr/>
          <p:nvPr/>
        </p:nvSpPr>
        <p:spPr>
          <a:xfrm>
            <a:off x="787400" y="3551237"/>
            <a:ext cx="190500" cy="2024063"/>
          </a:xfrm>
          <a:prstGeom prst="leftBrac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Left Brace 9">
            <a:extLst>
              <a:ext uri="{FF2B5EF4-FFF2-40B4-BE49-F238E27FC236}">
                <a16:creationId xmlns:a16="http://schemas.microsoft.com/office/drawing/2014/main" id="{E4F2C82D-EB25-ACF3-1BFF-365489DFC95C}"/>
              </a:ext>
            </a:extLst>
          </p:cNvPr>
          <p:cNvSpPr/>
          <p:nvPr/>
        </p:nvSpPr>
        <p:spPr>
          <a:xfrm>
            <a:off x="990600" y="3956050"/>
            <a:ext cx="190500" cy="628650"/>
          </a:xfrm>
          <a:prstGeom prst="leftBrac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Left Brace 10">
            <a:extLst>
              <a:ext uri="{FF2B5EF4-FFF2-40B4-BE49-F238E27FC236}">
                <a16:creationId xmlns:a16="http://schemas.microsoft.com/office/drawing/2014/main" id="{4C2113EF-E348-A73E-F2A1-1BE698E249BB}"/>
              </a:ext>
            </a:extLst>
          </p:cNvPr>
          <p:cNvSpPr/>
          <p:nvPr/>
        </p:nvSpPr>
        <p:spPr>
          <a:xfrm>
            <a:off x="1606550" y="4122941"/>
            <a:ext cx="190500" cy="258559"/>
          </a:xfrm>
          <a:prstGeom prst="leftBrac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315199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ED251E-33EC-2143-8913-42D0C2BFA2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In-class activity 2-1: HTML </a:t>
            </a:r>
            <a:r>
              <a:rPr lang="en-US" dirty="0">
                <a:sym typeface="Wingdings" pitchFamily="2" charset="2"/>
              </a:rPr>
              <a:t> DOM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BD8902-C9FC-CA45-9B55-0FB241E22F2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&lt;html&gt;</a:t>
            </a:r>
          </a:p>
          <a:p>
            <a:pPr marL="0" indent="0">
              <a:buNone/>
            </a:pPr>
            <a:r>
              <a:rPr lang="en-US" dirty="0"/>
              <a:t>    &lt;body&gt;</a:t>
            </a:r>
          </a:p>
          <a:p>
            <a:pPr marL="0" indent="0">
              <a:buNone/>
            </a:pPr>
            <a:r>
              <a:rPr lang="en-US" dirty="0"/>
              <a:t>        &lt;p&gt; Hello World &lt;/p&gt;</a:t>
            </a:r>
          </a:p>
          <a:p>
            <a:pPr marL="0" indent="0">
              <a:buNone/>
            </a:pPr>
            <a:r>
              <a:rPr lang="en-US" dirty="0"/>
              <a:t>        &lt;div&gt; &lt;</a:t>
            </a:r>
            <a:r>
              <a:rPr lang="en-US" dirty="0" err="1"/>
              <a:t>img</a:t>
            </a:r>
            <a:r>
              <a:rPr lang="en-US" dirty="0"/>
              <a:t> </a:t>
            </a:r>
            <a:r>
              <a:rPr lang="en-US" dirty="0" err="1"/>
              <a:t>src</a:t>
            </a:r>
            <a:r>
              <a:rPr lang="en-US" dirty="0"/>
              <a:t>=“</a:t>
            </a:r>
            <a:r>
              <a:rPr lang="en-US" dirty="0" err="1"/>
              <a:t>example.png</a:t>
            </a:r>
            <a:r>
              <a:rPr lang="en-US" dirty="0"/>
              <a:t>”/&gt;&lt;/div&gt;</a:t>
            </a:r>
          </a:p>
          <a:p>
            <a:pPr marL="0" indent="0">
              <a:buNone/>
            </a:pPr>
            <a:r>
              <a:rPr lang="en-US" dirty="0"/>
              <a:t>    &lt;/body&gt;</a:t>
            </a:r>
          </a:p>
          <a:p>
            <a:pPr marL="0" indent="0">
              <a:buNone/>
            </a:pPr>
            <a:r>
              <a:rPr lang="en-US" dirty="0"/>
              <a:t>&lt;/html&gt;</a:t>
            </a:r>
          </a:p>
        </p:txBody>
      </p:sp>
    </p:spTree>
    <p:extLst>
      <p:ext uri="{BB962C8B-B14F-4D97-AF65-F5344CB8AC3E}">
        <p14:creationId xmlns:p14="http://schemas.microsoft.com/office/powerpoint/2010/main" val="7616689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ED251E-33EC-2143-8913-42D0C2BFA2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Another example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BD8902-C9FC-CA45-9B55-0FB241E22F2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6739647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&lt;html&gt;</a:t>
            </a:r>
          </a:p>
          <a:p>
            <a:pPr marL="0" indent="0">
              <a:buNone/>
            </a:pPr>
            <a:r>
              <a:rPr lang="en-US" dirty="0"/>
              <a:t>    &lt;body&gt;</a:t>
            </a:r>
          </a:p>
          <a:p>
            <a:pPr marL="0" indent="0">
              <a:buNone/>
            </a:pPr>
            <a:r>
              <a:rPr lang="en-US" dirty="0"/>
              <a:t>        &lt;p&gt; Hello World &lt;/p&gt;</a:t>
            </a:r>
          </a:p>
          <a:p>
            <a:pPr marL="0" indent="0">
              <a:buNone/>
            </a:pPr>
            <a:r>
              <a:rPr lang="en-US" dirty="0"/>
              <a:t>        &lt;div&gt; &lt;</a:t>
            </a:r>
            <a:r>
              <a:rPr lang="en-US" dirty="0" err="1"/>
              <a:t>img</a:t>
            </a:r>
            <a:r>
              <a:rPr lang="en-US" dirty="0"/>
              <a:t> </a:t>
            </a:r>
            <a:r>
              <a:rPr lang="en-US" dirty="0" err="1"/>
              <a:t>src</a:t>
            </a:r>
            <a:r>
              <a:rPr lang="en-US" dirty="0"/>
              <a:t>=“</a:t>
            </a:r>
            <a:r>
              <a:rPr lang="en-US" dirty="0" err="1"/>
              <a:t>example.png</a:t>
            </a:r>
            <a:r>
              <a:rPr lang="en-US" dirty="0"/>
              <a:t>”/&gt;&lt;/div&gt;</a:t>
            </a:r>
          </a:p>
          <a:p>
            <a:pPr marL="0" indent="0">
              <a:buNone/>
            </a:pPr>
            <a:r>
              <a:rPr lang="en-US" dirty="0"/>
              <a:t>    &lt;/body&gt;</a:t>
            </a:r>
          </a:p>
          <a:p>
            <a:pPr marL="0" indent="0">
              <a:buNone/>
            </a:pPr>
            <a:r>
              <a:rPr lang="en-US" dirty="0"/>
              <a:t>&lt;/html&gt;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B18FE132-0A52-E288-A96B-16B47C60E2CB}"/>
              </a:ext>
            </a:extLst>
          </p:cNvPr>
          <p:cNvGrpSpPr/>
          <p:nvPr/>
        </p:nvGrpSpPr>
        <p:grpSpPr>
          <a:xfrm>
            <a:off x="6935829" y="2212809"/>
            <a:ext cx="5074595" cy="3904184"/>
            <a:chOff x="1391056" y="1831892"/>
            <a:chExt cx="5074595" cy="3904184"/>
          </a:xfrm>
        </p:grpSpPr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9AA853FF-F646-7298-D4B3-713940829410}"/>
                </a:ext>
              </a:extLst>
            </p:cNvPr>
            <p:cNvSpPr/>
            <p:nvPr/>
          </p:nvSpPr>
          <p:spPr>
            <a:xfrm>
              <a:off x="3297677" y="1831892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html</a:t>
              </a:r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0DC58416-6852-E795-68DE-2A4917D9AA2B}"/>
                </a:ext>
              </a:extLst>
            </p:cNvPr>
            <p:cNvSpPr/>
            <p:nvPr/>
          </p:nvSpPr>
          <p:spPr>
            <a:xfrm>
              <a:off x="3297677" y="2733321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body</a:t>
              </a:r>
            </a:p>
          </p:txBody>
        </p: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F52A81E4-6CA5-7EFF-17B2-6BB098D3840E}"/>
                </a:ext>
              </a:extLst>
            </p:cNvPr>
            <p:cNvSpPr/>
            <p:nvPr/>
          </p:nvSpPr>
          <p:spPr>
            <a:xfrm>
              <a:off x="1391056" y="5230238"/>
              <a:ext cx="1478604" cy="505838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text</a:t>
              </a:r>
            </a:p>
          </p:txBody>
        </p:sp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6930E668-37EE-DA90-9FD7-98CFFBAECBEC}"/>
                </a:ext>
              </a:extLst>
            </p:cNvPr>
            <p:cNvSpPr/>
            <p:nvPr/>
          </p:nvSpPr>
          <p:spPr>
            <a:xfrm>
              <a:off x="4987047" y="3968886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div</a:t>
              </a:r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E00E1A34-33B7-AB93-354C-A71876BE0483}"/>
                </a:ext>
              </a:extLst>
            </p:cNvPr>
            <p:cNvSpPr/>
            <p:nvPr/>
          </p:nvSpPr>
          <p:spPr>
            <a:xfrm>
              <a:off x="1391056" y="3968886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p</a:t>
              </a:r>
            </a:p>
          </p:txBody>
        </p:sp>
        <p:sp>
          <p:nvSpPr>
            <p:cNvPr id="10" name="Rectangle 9">
              <a:extLst>
                <a:ext uri="{FF2B5EF4-FFF2-40B4-BE49-F238E27FC236}">
                  <a16:creationId xmlns:a16="http://schemas.microsoft.com/office/drawing/2014/main" id="{A11D9263-E324-C6FF-2A13-A48E21032524}"/>
                </a:ext>
              </a:extLst>
            </p:cNvPr>
            <p:cNvSpPr/>
            <p:nvPr/>
          </p:nvSpPr>
          <p:spPr>
            <a:xfrm>
              <a:off x="4987047" y="5230238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err="1"/>
                <a:t>img</a:t>
              </a:r>
              <a:endParaRPr lang="en-US" dirty="0"/>
            </a:p>
          </p:txBody>
        </p:sp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7CE8DC15-1EB3-B71D-261F-982C6B01EA30}"/>
                </a:ext>
              </a:extLst>
            </p:cNvPr>
            <p:cNvCxnSpPr>
              <a:stCxn id="5" idx="2"/>
              <a:endCxn id="6" idx="0"/>
            </p:cNvCxnSpPr>
            <p:nvPr/>
          </p:nvCxnSpPr>
          <p:spPr>
            <a:xfrm>
              <a:off x="4036979" y="2337730"/>
              <a:ext cx="0" cy="39559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E30A3BB3-1986-927E-387B-D1A3B9579183}"/>
                </a:ext>
              </a:extLst>
            </p:cNvPr>
            <p:cNvCxnSpPr>
              <a:stCxn id="6" idx="2"/>
              <a:endCxn id="9" idx="0"/>
            </p:cNvCxnSpPr>
            <p:nvPr/>
          </p:nvCxnSpPr>
          <p:spPr>
            <a:xfrm flipH="1">
              <a:off x="2130358" y="3239159"/>
              <a:ext cx="1906621" cy="72972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AE4EA8CC-EBED-E921-60DE-38E516FB087C}"/>
                </a:ext>
              </a:extLst>
            </p:cNvPr>
            <p:cNvCxnSpPr>
              <a:cxnSpLocks/>
              <a:stCxn id="6" idx="2"/>
              <a:endCxn id="8" idx="0"/>
            </p:cNvCxnSpPr>
            <p:nvPr/>
          </p:nvCxnSpPr>
          <p:spPr>
            <a:xfrm>
              <a:off x="4036979" y="3239159"/>
              <a:ext cx="1689370" cy="72972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>
              <a:extLst>
                <a:ext uri="{FF2B5EF4-FFF2-40B4-BE49-F238E27FC236}">
                  <a16:creationId xmlns:a16="http://schemas.microsoft.com/office/drawing/2014/main" id="{4E237D4C-156F-9851-22A6-B57BB14C1847}"/>
                </a:ext>
              </a:extLst>
            </p:cNvPr>
            <p:cNvCxnSpPr>
              <a:stCxn id="9" idx="2"/>
              <a:endCxn id="7" idx="0"/>
            </p:cNvCxnSpPr>
            <p:nvPr/>
          </p:nvCxnSpPr>
          <p:spPr>
            <a:xfrm>
              <a:off x="2130358" y="4474724"/>
              <a:ext cx="0" cy="7555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6EC7BC87-D55E-46F3-A8AF-9EBA9500259A}"/>
                </a:ext>
              </a:extLst>
            </p:cNvPr>
            <p:cNvCxnSpPr/>
            <p:nvPr/>
          </p:nvCxnSpPr>
          <p:spPr>
            <a:xfrm>
              <a:off x="5726349" y="4474724"/>
              <a:ext cx="0" cy="7555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46646610-6602-2370-DFEC-B7F2DFF467DE}"/>
              </a:ext>
            </a:extLst>
          </p:cNvPr>
          <p:cNvSpPr txBox="1"/>
          <p:nvPr/>
        </p:nvSpPr>
        <p:spPr>
          <a:xfrm>
            <a:off x="9027268" y="1498560"/>
            <a:ext cx="95090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DOM</a:t>
            </a:r>
          </a:p>
        </p:txBody>
      </p:sp>
    </p:spTree>
    <p:extLst>
      <p:ext uri="{BB962C8B-B14F-4D97-AF65-F5344CB8AC3E}">
        <p14:creationId xmlns:p14="http://schemas.microsoft.com/office/powerpoint/2010/main" val="395752154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D5D087-A887-BA6C-5EB8-58EC155645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Default web page – </a:t>
            </a:r>
            <a:r>
              <a:rPr lang="en-US" dirty="0" err="1"/>
              <a:t>index.html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289CB9-1E02-4AC5-BE3B-0FD50FB7C2C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Root folder on a web server</a:t>
            </a:r>
          </a:p>
          <a:p>
            <a:pPr lvl="1"/>
            <a:r>
              <a:rPr lang="en-US" dirty="0" err="1"/>
              <a:t>public_html</a:t>
            </a:r>
            <a:r>
              <a:rPr lang="en-US" dirty="0"/>
              <a:t> (on </a:t>
            </a:r>
            <a:r>
              <a:rPr lang="en-US" dirty="0" err="1"/>
              <a:t>webpages.charlotte.edu</a:t>
            </a:r>
            <a:r>
              <a:rPr lang="en-US" dirty="0"/>
              <a:t>)</a:t>
            </a:r>
          </a:p>
          <a:p>
            <a:pPr lvl="2"/>
            <a:r>
              <a:rPr lang="en-US" dirty="0"/>
              <a:t>Additional folders, e.g. ”test1”, “test2”</a:t>
            </a:r>
          </a:p>
          <a:p>
            <a:r>
              <a:rPr lang="en-US" dirty="0"/>
              <a:t>If the URL is https://</a:t>
            </a:r>
            <a:r>
              <a:rPr lang="en-US" dirty="0" err="1"/>
              <a:t>webages.charlotte.edu</a:t>
            </a:r>
            <a:r>
              <a:rPr lang="en-US" dirty="0"/>
              <a:t>/</a:t>
            </a:r>
            <a:r>
              <a:rPr lang="en-US" dirty="0" err="1"/>
              <a:t>niner_id</a:t>
            </a:r>
            <a:endParaRPr lang="en-US" dirty="0"/>
          </a:p>
          <a:p>
            <a:pPr lvl="1"/>
            <a:r>
              <a:rPr lang="en-US" dirty="0"/>
              <a:t>The web server will look for “</a:t>
            </a:r>
            <a:r>
              <a:rPr lang="en-US" dirty="0" err="1"/>
              <a:t>index.html</a:t>
            </a:r>
            <a:r>
              <a:rPr lang="en-US" dirty="0"/>
              <a:t>” inside the root folder “</a:t>
            </a:r>
            <a:r>
              <a:rPr lang="en-US" dirty="0" err="1"/>
              <a:t>public_html</a:t>
            </a:r>
            <a:r>
              <a:rPr lang="en-US" dirty="0"/>
              <a:t>”</a:t>
            </a:r>
          </a:p>
          <a:p>
            <a:r>
              <a:rPr lang="en-US" dirty="0"/>
              <a:t>If the URL is https://webages.charlotte.edu/test1</a:t>
            </a:r>
          </a:p>
          <a:p>
            <a:pPr lvl="1"/>
            <a:r>
              <a:rPr lang="en-US" dirty="0"/>
              <a:t>The web server will look for ”</a:t>
            </a:r>
            <a:r>
              <a:rPr lang="en-US" dirty="0" err="1"/>
              <a:t>index.html</a:t>
            </a:r>
            <a:r>
              <a:rPr lang="en-US" dirty="0"/>
              <a:t>” inside “</a:t>
            </a:r>
            <a:r>
              <a:rPr lang="en-US" dirty="0" err="1"/>
              <a:t>public_html</a:t>
            </a:r>
            <a:r>
              <a:rPr lang="en-US" dirty="0"/>
              <a:t>/test1”</a:t>
            </a:r>
          </a:p>
          <a:p>
            <a:r>
              <a:rPr lang="en-US" dirty="0"/>
              <a:t>If the URL is https://</a:t>
            </a:r>
            <a:r>
              <a:rPr lang="en-US" dirty="0" err="1"/>
              <a:t>webages.charlotte.edu</a:t>
            </a:r>
            <a:r>
              <a:rPr lang="en-US" dirty="0"/>
              <a:t>/</a:t>
            </a:r>
            <a:r>
              <a:rPr lang="en-US" dirty="0" err="1"/>
              <a:t>test.html</a:t>
            </a:r>
            <a:endParaRPr lang="en-US" dirty="0"/>
          </a:p>
          <a:p>
            <a:pPr lvl="1"/>
            <a:r>
              <a:rPr lang="en-US" dirty="0"/>
              <a:t>The web server will look for “</a:t>
            </a:r>
            <a:r>
              <a:rPr lang="en-US" dirty="0" err="1"/>
              <a:t>test.html</a:t>
            </a:r>
            <a:r>
              <a:rPr lang="en-US" dirty="0"/>
              <a:t>” inside the root folder “</a:t>
            </a:r>
            <a:r>
              <a:rPr lang="en-US" dirty="0" err="1"/>
              <a:t>public_html</a:t>
            </a:r>
            <a:r>
              <a:rPr lang="en-US" dirty="0"/>
              <a:t>”</a:t>
            </a:r>
          </a:p>
          <a:p>
            <a:r>
              <a:rPr lang="en-US" dirty="0"/>
              <a:t>If the URL is https://</a:t>
            </a:r>
            <a:r>
              <a:rPr lang="en-US" dirty="0" err="1"/>
              <a:t>webages.charlotte.edu</a:t>
            </a:r>
            <a:r>
              <a:rPr lang="en-US" dirty="0"/>
              <a:t>/test2/</a:t>
            </a:r>
            <a:r>
              <a:rPr lang="en-US" dirty="0" err="1"/>
              <a:t>test.html</a:t>
            </a:r>
            <a:endParaRPr lang="en-US" dirty="0"/>
          </a:p>
          <a:p>
            <a:pPr lvl="1"/>
            <a:r>
              <a:rPr lang="en-US" dirty="0"/>
              <a:t>The web server will look for “</a:t>
            </a:r>
            <a:r>
              <a:rPr lang="en-US" dirty="0" err="1"/>
              <a:t>test.html</a:t>
            </a:r>
            <a:r>
              <a:rPr lang="en-US" dirty="0"/>
              <a:t>” inside the “</a:t>
            </a:r>
            <a:r>
              <a:rPr lang="en-US" dirty="0" err="1"/>
              <a:t>public_html</a:t>
            </a:r>
            <a:r>
              <a:rPr lang="en-US" dirty="0"/>
              <a:t>/test2”</a:t>
            </a:r>
          </a:p>
          <a:p>
            <a:endParaRPr lang="en-US" dirty="0"/>
          </a:p>
          <a:p>
            <a:endParaRPr lang="en-US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933471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F7F9BD-F84D-3649-91C3-9092ECB7B9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Summary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D12E25E-D3FC-C14C-8877-1E3CDAF722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Web browser’s rendering engine</a:t>
            </a:r>
          </a:p>
          <a:p>
            <a:pPr lvl="1"/>
            <a:r>
              <a:rPr lang="en-US" dirty="0"/>
              <a:t>Parsing</a:t>
            </a:r>
          </a:p>
          <a:p>
            <a:pPr lvl="1"/>
            <a:r>
              <a:rPr lang="en-US" dirty="0"/>
              <a:t>Layout</a:t>
            </a:r>
          </a:p>
          <a:p>
            <a:pPr lvl="1"/>
            <a:r>
              <a:rPr lang="en-US" dirty="0"/>
              <a:t>Painting</a:t>
            </a:r>
          </a:p>
          <a:p>
            <a:r>
              <a:rPr lang="en-US" dirty="0"/>
              <a:t>DOM</a:t>
            </a:r>
          </a:p>
          <a:p>
            <a:r>
              <a:rPr lang="en-US" dirty="0"/>
              <a:t>Empty elements</a:t>
            </a:r>
          </a:p>
          <a:p>
            <a:r>
              <a:rPr lang="en-US" dirty="0"/>
              <a:t>Default web page</a:t>
            </a:r>
          </a:p>
          <a:p>
            <a:endParaRPr lang="en-US" dirty="0"/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71499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221C01-6C5F-8F49-8549-0A30BB8EBE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009467-BF6C-E84C-B3A4-2F9CE8B772D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General questions</a:t>
            </a:r>
          </a:p>
          <a:p>
            <a:r>
              <a:rPr lang="en-US" dirty="0"/>
              <a:t>Project Assignment 1?</a:t>
            </a:r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51041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3281BD-C57F-7D2A-BC00-8F1730FC75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zyBook</a:t>
            </a:r>
            <a:r>
              <a:rPr lang="en-US" dirty="0"/>
              <a:t> Concepts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13ED5F-6197-486B-B48A-B99B418216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75097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A9B64A-746E-B8F2-A6DC-6DA6FA7C92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Empty (or Void) Elements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191B2A-52E6-F5F2-9B09-44A9210035A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Most elements in HTML require a closing tag</a:t>
            </a:r>
          </a:p>
          <a:p>
            <a:pPr lvl="1"/>
            <a:r>
              <a:rPr lang="en-US" dirty="0"/>
              <a:t>&lt;a </a:t>
            </a:r>
            <a:r>
              <a:rPr lang="en-US" dirty="0" err="1"/>
              <a:t>href</a:t>
            </a:r>
            <a:r>
              <a:rPr lang="en-US" dirty="0"/>
              <a:t>=“some </a:t>
            </a:r>
            <a:r>
              <a:rPr lang="en-US" dirty="0" err="1"/>
              <a:t>page.html</a:t>
            </a:r>
            <a:r>
              <a:rPr lang="en-US" dirty="0"/>
              <a:t>”&gt;Next Page&lt;/a&gt;</a:t>
            </a:r>
          </a:p>
          <a:p>
            <a:pPr lvl="1"/>
            <a:r>
              <a:rPr lang="en-US" dirty="0"/>
              <a:t>Allow text content or nesting elements</a:t>
            </a:r>
          </a:p>
          <a:p>
            <a:r>
              <a:rPr lang="en-US" dirty="0"/>
              <a:t>Empty elements do not need (or allow) closing tags</a:t>
            </a:r>
          </a:p>
          <a:p>
            <a:pPr lvl="1"/>
            <a:r>
              <a:rPr lang="en-US" dirty="0"/>
              <a:t>&lt;link </a:t>
            </a:r>
            <a:r>
              <a:rPr lang="en-US" dirty="0" err="1"/>
              <a:t>rel</a:t>
            </a:r>
            <a:r>
              <a:rPr lang="en-US" dirty="0"/>
              <a:t>=“stylesheet” </a:t>
            </a:r>
            <a:r>
              <a:rPr lang="en-US" dirty="0" err="1"/>
              <a:t>href</a:t>
            </a:r>
            <a:r>
              <a:rPr lang="en-US" dirty="0"/>
              <a:t>=“</a:t>
            </a:r>
            <a:r>
              <a:rPr lang="en-US" dirty="0" err="1"/>
              <a:t>tiny.css</a:t>
            </a:r>
            <a:r>
              <a:rPr lang="en-US" dirty="0"/>
              <a:t>”&gt;</a:t>
            </a:r>
          </a:p>
          <a:p>
            <a:pPr lvl="1"/>
            <a:r>
              <a:rPr lang="en-US" dirty="0"/>
              <a:t>&lt;</a:t>
            </a:r>
            <a:r>
              <a:rPr lang="en-US" dirty="0" err="1"/>
              <a:t>img</a:t>
            </a:r>
            <a:r>
              <a:rPr lang="en-US" dirty="0"/>
              <a:t> </a:t>
            </a:r>
            <a:r>
              <a:rPr lang="en-US" dirty="0" err="1"/>
              <a:t>src</a:t>
            </a:r>
            <a:r>
              <a:rPr lang="en-US" dirty="0"/>
              <a:t>=“</a:t>
            </a:r>
            <a:r>
              <a:rPr lang="en-US" dirty="0" err="1"/>
              <a:t>some.jpg</a:t>
            </a:r>
            <a:r>
              <a:rPr lang="en-US" dirty="0"/>
              <a:t>”&gt;</a:t>
            </a:r>
          </a:p>
          <a:p>
            <a:pPr lvl="1"/>
            <a:r>
              <a:rPr lang="en-US" dirty="0"/>
              <a:t>&lt;input type=“text” name=“password”&gt; </a:t>
            </a:r>
          </a:p>
          <a:p>
            <a:pPr lvl="1"/>
            <a:r>
              <a:rPr lang="en-US" dirty="0"/>
              <a:t>&lt;meta&gt;</a:t>
            </a:r>
          </a:p>
          <a:p>
            <a:pPr lvl="1"/>
            <a:r>
              <a:rPr lang="en-US" dirty="0"/>
              <a:t>&lt;</a:t>
            </a:r>
            <a:r>
              <a:rPr lang="en-US" dirty="0" err="1"/>
              <a:t>br</a:t>
            </a:r>
            <a:r>
              <a:rPr lang="en-US" dirty="0"/>
              <a:t>&gt;</a:t>
            </a:r>
          </a:p>
        </p:txBody>
      </p:sp>
    </p:spTree>
    <p:extLst>
      <p:ext uri="{BB962C8B-B14F-4D97-AF65-F5344CB8AC3E}">
        <p14:creationId xmlns:p14="http://schemas.microsoft.com/office/powerpoint/2010/main" val="8323267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CBFACB-FC82-DC57-2476-119E4D27CE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Resources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239588-130F-8479-D4F6-C46D0FA1BD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hlinkClick r:id="rId2"/>
              </a:rPr>
              <a:t>https://www.w3schools.com</a:t>
            </a:r>
            <a:endParaRPr lang="en-US" dirty="0"/>
          </a:p>
          <a:p>
            <a:r>
              <a:rPr lang="en-US" dirty="0">
                <a:hlinkClick r:id="rId3"/>
              </a:rPr>
              <a:t>https://developer.mozilla.org</a:t>
            </a:r>
            <a:endParaRPr lang="en-US" dirty="0"/>
          </a:p>
          <a:p>
            <a:pPr lvl="1"/>
            <a:r>
              <a:rPr lang="en-US" dirty="0"/>
              <a:t>You can find the page on Void Elements and see the entire list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74422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E5F98-D0C2-3C41-B963-290FFD672F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Web browser functions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C2E5B0-D88C-B74A-ADAF-DD5011DA58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Networking</a:t>
            </a:r>
          </a:p>
          <a:p>
            <a:pPr lvl="1"/>
            <a:r>
              <a:rPr lang="en-US" dirty="0"/>
              <a:t>Communicating with the web server</a:t>
            </a:r>
          </a:p>
          <a:p>
            <a:r>
              <a:rPr lang="en-US" dirty="0"/>
              <a:t>Rendering</a:t>
            </a:r>
          </a:p>
          <a:p>
            <a:pPr lvl="1"/>
            <a:r>
              <a:rPr lang="en-US" dirty="0"/>
              <a:t>Displaying HTML/CSS</a:t>
            </a:r>
          </a:p>
          <a:p>
            <a:r>
              <a:rPr lang="en-US" dirty="0"/>
              <a:t>Interaction</a:t>
            </a:r>
          </a:p>
          <a:p>
            <a:pPr lvl="1"/>
            <a:r>
              <a:rPr lang="en-US" dirty="0"/>
              <a:t>Processing user input</a:t>
            </a:r>
          </a:p>
        </p:txBody>
      </p:sp>
    </p:spTree>
    <p:extLst>
      <p:ext uri="{BB962C8B-B14F-4D97-AF65-F5344CB8AC3E}">
        <p14:creationId xmlns:p14="http://schemas.microsoft.com/office/powerpoint/2010/main" val="27795153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859F72-ED21-7945-B91D-B599DF2F5C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Web Browser Architecture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36B2BF9E-D150-5A4C-93D6-751B7E128C7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09656" y="2054292"/>
            <a:ext cx="6153015" cy="41594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219445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E842CB-B125-294E-8F77-FE8CCE40CD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Rendering Engine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E77E1BD-5914-6441-BBB0-2B9B57DEFD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Parsing </a:t>
            </a:r>
            <a:r>
              <a:rPr lang="en-US" dirty="0">
                <a:sym typeface="Wingdings" pitchFamily="2" charset="2"/>
              </a:rPr>
              <a:t> DOM</a:t>
            </a:r>
            <a:endParaRPr lang="en-US" dirty="0"/>
          </a:p>
          <a:p>
            <a:r>
              <a:rPr lang="en-US" dirty="0"/>
              <a:t>Construction of</a:t>
            </a:r>
            <a:r>
              <a:rPr lang="en-US" dirty="0">
                <a:sym typeface="Wingdings" pitchFamily="2" charset="2"/>
              </a:rPr>
              <a:t> Render Tree</a:t>
            </a:r>
            <a:endParaRPr lang="en-US" dirty="0"/>
          </a:p>
          <a:p>
            <a:r>
              <a:rPr lang="en-US" dirty="0"/>
              <a:t>Layout </a:t>
            </a:r>
            <a:r>
              <a:rPr lang="en-US" dirty="0">
                <a:sym typeface="Wingdings" pitchFamily="2" charset="2"/>
              </a:rPr>
              <a:t>of the Render Tree</a:t>
            </a:r>
            <a:endParaRPr lang="en-US" dirty="0"/>
          </a:p>
          <a:p>
            <a:r>
              <a:rPr lang="en-US" dirty="0"/>
              <a:t>Painting the Render Tree</a:t>
            </a:r>
          </a:p>
        </p:txBody>
      </p:sp>
    </p:spTree>
    <p:extLst>
      <p:ext uri="{BB962C8B-B14F-4D97-AF65-F5344CB8AC3E}">
        <p14:creationId xmlns:p14="http://schemas.microsoft.com/office/powerpoint/2010/main" val="30253729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6AEFEE-7AB9-E949-B5F0-E627C5A4B6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Rendering flow</a:t>
            </a:r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5D9EB353-4576-3E46-AF8D-BF1B162A2F0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34581" y="1593849"/>
            <a:ext cx="9223819" cy="42719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21365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18368</TotalTime>
  <Words>880</Words>
  <Application>Microsoft Macintosh PowerPoint</Application>
  <PresentationFormat>Widescreen</PresentationFormat>
  <Paragraphs>135</Paragraphs>
  <Slides>17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2" baseType="lpstr">
      <vt:lpstr>Arial</vt:lpstr>
      <vt:lpstr>Calibri</vt:lpstr>
      <vt:lpstr>Calibri Light</vt:lpstr>
      <vt:lpstr>Wingdings</vt:lpstr>
      <vt:lpstr>Office Theme</vt:lpstr>
      <vt:lpstr>ITIS 3135 Web Application Design and Development </vt:lpstr>
      <vt:lpstr>Questions</vt:lpstr>
      <vt:lpstr>zyBook Concepts</vt:lpstr>
      <vt:lpstr>Empty (or Void) Elements</vt:lpstr>
      <vt:lpstr>Resources</vt:lpstr>
      <vt:lpstr>Web browser functions</vt:lpstr>
      <vt:lpstr>Web Browser Architecture</vt:lpstr>
      <vt:lpstr>Rendering Engine</vt:lpstr>
      <vt:lpstr>Rendering flow</vt:lpstr>
      <vt:lpstr>Render tree</vt:lpstr>
      <vt:lpstr>Example HTML</vt:lpstr>
      <vt:lpstr>Example HTML  DOM</vt:lpstr>
      <vt:lpstr>Example HTML  DOM</vt:lpstr>
      <vt:lpstr>In-class activity 2-1: HTML  DOM</vt:lpstr>
      <vt:lpstr>Another example</vt:lpstr>
      <vt:lpstr>Default web page – index.html</vt:lpstr>
      <vt:lpstr>Summary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ITIS 3135 Web Application Design and Development </dc:title>
  <dc:creator>Yaorong Ge</dc:creator>
  <cp:lastModifiedBy>Yaorong Ge</cp:lastModifiedBy>
  <cp:revision>22</cp:revision>
  <dcterms:created xsi:type="dcterms:W3CDTF">2022-01-13T19:38:12Z</dcterms:created>
  <dcterms:modified xsi:type="dcterms:W3CDTF">2025-01-30T22:57:54Z</dcterms:modified>
</cp:coreProperties>
</file>

<file path=docProps/thumbnail.jpeg>
</file>