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3"/>
  </p:notesMasterIdLst>
  <p:sldIdLst>
    <p:sldId id="268" r:id="rId2"/>
    <p:sldId id="330" r:id="rId3"/>
    <p:sldId id="317" r:id="rId4"/>
    <p:sldId id="326" r:id="rId5"/>
    <p:sldId id="324" r:id="rId6"/>
    <p:sldId id="331" r:id="rId7"/>
    <p:sldId id="315" r:id="rId8"/>
    <p:sldId id="333" r:id="rId9"/>
    <p:sldId id="288" r:id="rId10"/>
    <p:sldId id="334" r:id="rId11"/>
    <p:sldId id="335" r:id="rId1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151"/>
    <p:restoredTop sz="94034"/>
  </p:normalViewPr>
  <p:slideViewPr>
    <p:cSldViewPr snapToGrid="0" snapToObjects="1">
      <p:cViewPr varScale="1">
        <p:scale>
          <a:sx n="96" d="100"/>
          <a:sy n="96" d="100"/>
        </p:scale>
        <p:origin x="1112" y="1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17" d="100"/>
        <a:sy n="117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89CD73A-8B1F-F148-B185-43FE162E716E}" type="datetimeFigureOut">
              <a:rPr lang="en-US" smtClean="0"/>
              <a:t>2/4/25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7BB13D7-F232-214E-A240-6E0B8EB767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45592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err="1"/>
              <a:t>zyBook</a:t>
            </a:r>
            <a:r>
              <a:rPr lang="en-US" dirty="0"/>
              <a:t> 1.24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7BB13D7-F232-214E-A240-6E0B8EB767AB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88271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821A1C-7C01-B74C-A231-68B68B6C844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1CFD3A3-D548-E142-92AC-725A6ED4112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AE0F4F-3B4E-3046-80AB-8B06A6CC00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2/4/25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CE6309E-9B2A-1B40-8582-B65E17D19A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4DF2BF0-3200-374A-8F3A-47DC9E1327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85046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009396-0FDE-B24C-BBBB-83F97A1E70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93D797B-1092-DD45-BB4F-C2CEB182531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5A14D5D-3131-544D-8C49-8A42D1797C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2/4/25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31579E-A633-E743-9594-8C4919E854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8C145BD-0556-E845-AE6B-92D2FBE511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9711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0ABE47B-3E5F-5549-A278-C13BEFE5880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6DF6882-0DDA-DF4F-85B2-115FB675A34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0B698F-3849-5C4C-B0E3-8551A7F067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2/4/25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A41C78-FD0E-9D4E-A417-7C0FCE8426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AEC51CD-23E1-844E-8A87-0C0ED5F622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13637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0FB3C6-62FB-B548-B70C-55C2094B42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46C28B4-1E92-C242-8661-BE3F021DBC2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752E8D3-8F9A-B048-8BF2-E4FC787AE6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2/4/25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E952CC4-8AB0-C440-B767-2BB60BF306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6BCB38E-4687-634C-B402-8B26FEADAA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4595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48ECB7-E819-4343-B83D-0B271A1B59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83FE686-4FDE-0843-8263-729695C5CC5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E62AC32-AA11-CD47-B525-6982BC6FFB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2/4/25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3A6623-CE78-654B-A243-EDFFCD74EC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A64434B-05F8-2043-9EB3-EC794CB7A5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68842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54BB2-B1F2-9249-A401-DB349B59B7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0B32CF7-5F91-2043-BB3B-4541EC3E52D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505E611-5EE0-0747-9705-63AC83D6438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508BF0C-1643-7849-971B-29CF103D2B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2/4/25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E9A1ED8-D4DF-8A43-B2C7-DCDCBB182A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108D839-4B26-664D-AF02-D7812F9EAE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03793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0D9584-ECB2-2B48-B0EA-464EBFE149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CA2C528-77D3-1743-A95C-70C8691616E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C5A77D0-0E57-B640-9F5F-72676EDB5C0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23AF406-836F-B842-A2C4-2547E13A35B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EEA9A-0BEE-134F-9682-40D38927043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3142041-96E8-2647-97BE-BE9B903E1A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2/4/25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18EEC8F-462B-4849-9C0C-5F5926B1A2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F88A763-F1CB-FC4D-8122-5EBE9D9B42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36473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35F04B-8287-8046-9B7D-F2C704F237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A2455BB-DA3C-D84E-BDC9-FE478A6F98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2/4/25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AFDEBA0-C5E4-9946-BDBB-5C83DAE32C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1CA1A02-1DF2-8F41-9A32-35F921E892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89722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F828E6C-AB40-BA47-B6F8-B9DFBC236D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2/4/25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92FAA88-0DB3-8443-B008-8AB6CD2ED1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EC521E7-ED0C-7F4E-8AD6-BC98BBA430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0973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D2AA5E-FA43-C644-B236-7D5D210424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96D2FC3-BC79-C140-9EEA-7021B3CDD58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5057C59-4112-9743-9F82-9B6A1DC1CFA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9737AC7-C62C-F842-BC93-ECDDC5DAE2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2/4/25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A008813-E35D-3642-9F78-ADCFB55CC8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9A1601D-7192-A546-8C0A-D4714CFA90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71992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A3CF06-2B1F-7A40-B6D2-E89F6C2880D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2E73517-B1DE-0D4A-AA61-A12F875F6AC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6BEB236-B0E2-9041-9B81-C5F59471C9B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FAA76A-EEDD-EF4B-AB64-FD243FA8A3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2/4/25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8118B0F-0CF7-7B46-876D-F54E156378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5136E1F-C6CF-DE4D-82B1-1132273E79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40722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AFD8396-234A-FE43-A5B8-71E5153540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415EB29-ED36-3849-A06A-D14C89C947A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D056BE6-CFE6-7943-9F1E-AF481CE41C4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67BC51-AE61-1740-ACDB-8EC1713A975D}" type="datetimeFigureOut">
              <a:rPr lang="en-US" smtClean="0"/>
              <a:t>2/4/25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D8F729C-CE91-0948-90D0-F5F92E26A33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1AA92F-FAF4-3446-BE3B-A7CC3CAE16A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97134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7F43C4-115A-7347-BC48-E663BE0EDC3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ITIS 3135 Web Application Design and Development 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490205E-FCCA-D74A-B0FC-41EC91B0E76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Week 4 Thursday</a:t>
            </a:r>
          </a:p>
        </p:txBody>
      </p:sp>
    </p:spTree>
    <p:extLst>
      <p:ext uri="{BB962C8B-B14F-4D97-AF65-F5344CB8AC3E}">
        <p14:creationId xmlns:p14="http://schemas.microsoft.com/office/powerpoint/2010/main" val="289020579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A48B979-0FA8-47D4-81F5-5B0693E7A64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0F1F20-22C6-AE68-399E-C56E3ACCBD8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Another example – horizonal tree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6B8735F-D5AC-D200-F9CE-5726D9618F3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6739647" cy="4351338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&lt;html&gt;</a:t>
            </a:r>
          </a:p>
          <a:p>
            <a:pPr marL="0" indent="0">
              <a:buNone/>
            </a:pPr>
            <a:r>
              <a:rPr lang="en-US" dirty="0"/>
              <a:t>    &lt;body&gt;</a:t>
            </a:r>
          </a:p>
          <a:p>
            <a:pPr marL="0" indent="0">
              <a:buNone/>
            </a:pPr>
            <a:r>
              <a:rPr lang="en-US" dirty="0"/>
              <a:t>        &lt;p&gt; Hello World &lt;/p&gt;</a:t>
            </a:r>
          </a:p>
          <a:p>
            <a:pPr marL="0" indent="0">
              <a:buNone/>
            </a:pPr>
            <a:r>
              <a:rPr lang="en-US" dirty="0"/>
              <a:t>        &lt;div&gt; &lt;</a:t>
            </a:r>
            <a:r>
              <a:rPr lang="en-US" dirty="0" err="1"/>
              <a:t>img</a:t>
            </a:r>
            <a:r>
              <a:rPr lang="en-US" dirty="0"/>
              <a:t> </a:t>
            </a:r>
            <a:r>
              <a:rPr lang="en-US" dirty="0" err="1"/>
              <a:t>src</a:t>
            </a:r>
            <a:r>
              <a:rPr lang="en-US" dirty="0"/>
              <a:t>=“</a:t>
            </a:r>
            <a:r>
              <a:rPr lang="en-US" dirty="0" err="1"/>
              <a:t>example.png</a:t>
            </a:r>
            <a:r>
              <a:rPr lang="en-US" dirty="0"/>
              <a:t>”/&gt;&lt;/div&gt;</a:t>
            </a:r>
          </a:p>
          <a:p>
            <a:pPr marL="0" indent="0">
              <a:buNone/>
            </a:pPr>
            <a:r>
              <a:rPr lang="en-US" dirty="0"/>
              <a:t>    &lt;/body&gt;</a:t>
            </a:r>
          </a:p>
          <a:p>
            <a:pPr marL="0" indent="0">
              <a:buNone/>
            </a:pPr>
            <a:r>
              <a:rPr lang="en-US" dirty="0"/>
              <a:t>&lt;/html&gt;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5A8BB1D2-857D-EDED-61F2-4AF2502BE196}"/>
              </a:ext>
            </a:extLst>
          </p:cNvPr>
          <p:cNvSpPr txBox="1"/>
          <p:nvPr/>
        </p:nvSpPr>
        <p:spPr>
          <a:xfrm>
            <a:off x="9053773" y="1167468"/>
            <a:ext cx="95090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DOM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51E436D9-8FFC-54A9-3E69-CB60F84180F4}"/>
              </a:ext>
            </a:extLst>
          </p:cNvPr>
          <p:cNvSpPr txBox="1"/>
          <p:nvPr/>
        </p:nvSpPr>
        <p:spPr>
          <a:xfrm>
            <a:off x="7832035" y="1974574"/>
            <a:ext cx="3521765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/>
              <a:t>html</a:t>
            </a:r>
          </a:p>
          <a:p>
            <a:r>
              <a:rPr lang="en-US" sz="2800" b="1" dirty="0"/>
              <a:t>    body</a:t>
            </a:r>
          </a:p>
          <a:p>
            <a:r>
              <a:rPr lang="en-US" sz="2800" b="1" dirty="0"/>
              <a:t>        p</a:t>
            </a:r>
          </a:p>
          <a:p>
            <a:r>
              <a:rPr lang="en-US" sz="2800" b="1" dirty="0"/>
              <a:t>        div</a:t>
            </a:r>
          </a:p>
          <a:p>
            <a:r>
              <a:rPr lang="en-US" sz="2800" b="1" dirty="0"/>
              <a:t>            </a:t>
            </a:r>
            <a:r>
              <a:rPr lang="en-US" sz="2800" b="1" dirty="0" err="1"/>
              <a:t>img</a:t>
            </a:r>
            <a:endParaRPr lang="en-US" sz="2800" b="1" dirty="0"/>
          </a:p>
          <a:p>
            <a:r>
              <a:rPr lang="en-US" sz="2800" b="1" dirty="0"/>
              <a:t>   </a:t>
            </a:r>
          </a:p>
        </p:txBody>
      </p:sp>
    </p:spTree>
    <p:extLst>
      <p:ext uri="{BB962C8B-B14F-4D97-AF65-F5344CB8AC3E}">
        <p14:creationId xmlns:p14="http://schemas.microsoft.com/office/powerpoint/2010/main" val="90197508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91A53A-C3B9-E098-283C-E87639BD54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Summary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A5F4C4A-C3BB-07A2-4729-FB0A508C5B2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Wireframe</a:t>
            </a:r>
          </a:p>
          <a:p>
            <a:r>
              <a:rPr lang="en-US" dirty="0"/>
              <a:t>Separation of concerns</a:t>
            </a:r>
          </a:p>
          <a:p>
            <a:r>
              <a:rPr lang="en-US" dirty="0"/>
              <a:t>DOM tree concepts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2327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E36CF8-F4A9-149F-40AD-50B4BC2B43C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Questions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9BCEBD8-9EF2-E5CB-4F15-279AC21DA3B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Activity #3 – a few more days to work on CSS</a:t>
            </a:r>
          </a:p>
          <a:p>
            <a:r>
              <a:rPr lang="en-US" dirty="0"/>
              <a:t>Project Assignment 1?</a:t>
            </a:r>
          </a:p>
        </p:txBody>
      </p:sp>
    </p:spTree>
    <p:extLst>
      <p:ext uri="{BB962C8B-B14F-4D97-AF65-F5344CB8AC3E}">
        <p14:creationId xmlns:p14="http://schemas.microsoft.com/office/powerpoint/2010/main" val="30258908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2BBE271-AD77-BE57-CAB7-FAEDF565CB4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Interactive Web Application Project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F662918-B2F8-39A6-FEA3-00A895DA6FA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Software development lifecycle (SDLC)</a:t>
            </a:r>
          </a:p>
          <a:p>
            <a:pPr lvl="1"/>
            <a:r>
              <a:rPr lang="en-US" dirty="0"/>
              <a:t>Objectives and scope</a:t>
            </a:r>
          </a:p>
          <a:p>
            <a:pPr lvl="1"/>
            <a:r>
              <a:rPr lang="en-US" dirty="0"/>
              <a:t>Requirements</a:t>
            </a:r>
          </a:p>
          <a:p>
            <a:pPr lvl="1"/>
            <a:r>
              <a:rPr lang="en-US" dirty="0"/>
              <a:t>Design</a:t>
            </a:r>
          </a:p>
          <a:p>
            <a:pPr lvl="1"/>
            <a:r>
              <a:rPr lang="en-US" dirty="0"/>
              <a:t>Implementation</a:t>
            </a:r>
          </a:p>
          <a:p>
            <a:pPr lvl="1"/>
            <a:r>
              <a:rPr lang="en-US" dirty="0"/>
              <a:t>Test</a:t>
            </a:r>
          </a:p>
          <a:p>
            <a:pPr lvl="1"/>
            <a:r>
              <a:rPr lang="en-US" dirty="0"/>
              <a:t>Deployment/training</a:t>
            </a:r>
          </a:p>
          <a:p>
            <a:pPr lvl="1"/>
            <a:r>
              <a:rPr lang="en-US" dirty="0"/>
              <a:t>Maintenance</a:t>
            </a:r>
          </a:p>
        </p:txBody>
      </p:sp>
    </p:spTree>
    <p:extLst>
      <p:ext uri="{BB962C8B-B14F-4D97-AF65-F5344CB8AC3E}">
        <p14:creationId xmlns:p14="http://schemas.microsoft.com/office/powerpoint/2010/main" val="170787092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F4EEB9-E809-4DAC-4726-166B83C729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Web Development Process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51324EE-007D-6C9F-27E5-62821C85A26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Requirements</a:t>
            </a:r>
          </a:p>
          <a:p>
            <a:r>
              <a:rPr lang="en-US" dirty="0"/>
              <a:t>Wireframe sketch</a:t>
            </a:r>
          </a:p>
          <a:p>
            <a:r>
              <a:rPr lang="en-US" dirty="0"/>
              <a:t>HTML</a:t>
            </a:r>
          </a:p>
          <a:p>
            <a:r>
              <a:rPr lang="en-US" dirty="0"/>
              <a:t>CSS</a:t>
            </a:r>
          </a:p>
          <a:p>
            <a:r>
              <a:rPr lang="en-US" dirty="0"/>
              <a:t>Scripts</a:t>
            </a:r>
          </a:p>
        </p:txBody>
      </p:sp>
    </p:spTree>
    <p:extLst>
      <p:ext uri="{BB962C8B-B14F-4D97-AF65-F5344CB8AC3E}">
        <p14:creationId xmlns:p14="http://schemas.microsoft.com/office/powerpoint/2010/main" val="284985797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A diagram of a restaurant review&#10;&#10;Description automatically generated">
            <a:extLst>
              <a:ext uri="{FF2B5EF4-FFF2-40B4-BE49-F238E27FC236}">
                <a16:creationId xmlns:a16="http://schemas.microsoft.com/office/drawing/2014/main" id="{F080C371-8FB7-8AC0-CEEB-2A7AFF342905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862469" y="1727036"/>
            <a:ext cx="6097815" cy="5183974"/>
          </a:xfrm>
          <a:prstGeom prst="rect">
            <a:avLst/>
          </a:prstGeom>
        </p:spPr>
      </p:pic>
      <p:sp>
        <p:nvSpPr>
          <p:cNvPr id="2" name="Title 1">
            <a:extLst>
              <a:ext uri="{FF2B5EF4-FFF2-40B4-BE49-F238E27FC236}">
                <a16:creationId xmlns:a16="http://schemas.microsoft.com/office/drawing/2014/main" id="{49425F34-C748-FA76-00EE-A1A87E20B8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zyBook</a:t>
            </a:r>
            <a:r>
              <a:rPr lang="en-US" dirty="0"/>
              <a:t> 1.24 Restaurant Reviews</a:t>
            </a:r>
          </a:p>
        </p:txBody>
      </p:sp>
    </p:spTree>
    <p:extLst>
      <p:ext uri="{BB962C8B-B14F-4D97-AF65-F5344CB8AC3E}">
        <p14:creationId xmlns:p14="http://schemas.microsoft.com/office/powerpoint/2010/main" val="127216476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01D020-4211-9EB4-115E-87FED96F94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Separation of Concerns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DA02B70-91CE-7149-40CA-2E2ACB8B722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Web content – HTML</a:t>
            </a:r>
          </a:p>
          <a:p>
            <a:r>
              <a:rPr lang="en-US" dirty="0"/>
              <a:t>Formatting and layout – CSS </a:t>
            </a:r>
          </a:p>
          <a:p>
            <a:r>
              <a:rPr lang="en-US" dirty="0"/>
              <a:t>User interactions – </a:t>
            </a:r>
            <a:r>
              <a:rPr lang="en-US" dirty="0" err="1"/>
              <a:t>Javascript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7744671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33F115-9973-65F5-8162-C47E00DF1A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In-class Activities 3-1: Separation of Concerns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86B63D0-59AE-BEC1-EFA1-870E26A2AE2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Ducati Streetfighter – original web application</a:t>
            </a:r>
          </a:p>
          <a:p>
            <a:pPr lvl="1"/>
            <a:r>
              <a:rPr lang="en-US" dirty="0"/>
              <a:t>Copy the code in </a:t>
            </a:r>
            <a:r>
              <a:rPr lang="en-US" dirty="0" err="1"/>
              <a:t>zyBook</a:t>
            </a:r>
            <a:r>
              <a:rPr lang="en-US" dirty="0"/>
              <a:t> 1.7 into a file and save it as “motor-</a:t>
            </a:r>
            <a:r>
              <a:rPr lang="en-US" dirty="0" err="1"/>
              <a:t>original.html</a:t>
            </a:r>
            <a:r>
              <a:rPr lang="en-US" dirty="0"/>
              <a:t>”</a:t>
            </a:r>
          </a:p>
          <a:p>
            <a:pPr lvl="1"/>
            <a:r>
              <a:rPr lang="en-US" dirty="0"/>
              <a:t>Ensure the code works and observe how it works</a:t>
            </a:r>
          </a:p>
          <a:p>
            <a:r>
              <a:rPr lang="en-US" dirty="0"/>
              <a:t>Separation of concerns</a:t>
            </a:r>
          </a:p>
          <a:p>
            <a:pPr lvl="1"/>
            <a:r>
              <a:rPr lang="en-US" dirty="0"/>
              <a:t>Move the style code into </a:t>
            </a:r>
            <a:r>
              <a:rPr lang="en-US" dirty="0" err="1"/>
              <a:t>motor.css</a:t>
            </a:r>
            <a:endParaRPr lang="en-US" dirty="0"/>
          </a:p>
          <a:p>
            <a:pPr lvl="1"/>
            <a:r>
              <a:rPr lang="en-US" dirty="0"/>
              <a:t>Move the script code into </a:t>
            </a:r>
            <a:r>
              <a:rPr lang="en-US" dirty="0" err="1"/>
              <a:t>motor.js</a:t>
            </a:r>
            <a:endParaRPr lang="en-US" dirty="0"/>
          </a:p>
          <a:p>
            <a:pPr lvl="1"/>
            <a:r>
              <a:rPr lang="en-US" dirty="0"/>
              <a:t>Set up the links for the </a:t>
            </a:r>
            <a:r>
              <a:rPr lang="en-US" dirty="0" err="1"/>
              <a:t>css</a:t>
            </a:r>
            <a:r>
              <a:rPr lang="en-US" dirty="0"/>
              <a:t> and </a:t>
            </a:r>
            <a:r>
              <a:rPr lang="en-US" dirty="0" err="1"/>
              <a:t>js</a:t>
            </a:r>
            <a:r>
              <a:rPr lang="en-US" dirty="0"/>
              <a:t> files in </a:t>
            </a:r>
            <a:r>
              <a:rPr lang="en-US" dirty="0" err="1"/>
              <a:t>motor.html</a:t>
            </a:r>
            <a:r>
              <a:rPr lang="en-US" dirty="0"/>
              <a:t> (1.22)</a:t>
            </a:r>
          </a:p>
          <a:p>
            <a:pPr lvl="1"/>
            <a:r>
              <a:rPr lang="en-US" dirty="0"/>
              <a:t>Ensure the code still works correctly</a:t>
            </a:r>
          </a:p>
          <a:p>
            <a:r>
              <a:rPr lang="en-US" dirty="0"/>
              <a:t>Change the background color of the “year” value (i.e. 2012) to “blue” </a:t>
            </a:r>
          </a:p>
          <a:p>
            <a:r>
              <a:rPr lang="en-US" dirty="0"/>
              <a:t>Submit the three code files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896251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B805545-481A-DAEE-1DFD-6988F3B1AC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DOM Tree Concepts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022203-9F92-A08A-5C0F-68A529ABAAD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Root</a:t>
            </a:r>
          </a:p>
          <a:p>
            <a:r>
              <a:rPr lang="en-US" dirty="0"/>
              <a:t>Child</a:t>
            </a:r>
          </a:p>
          <a:p>
            <a:r>
              <a:rPr lang="en-US" dirty="0"/>
              <a:t>Descendent</a:t>
            </a:r>
          </a:p>
          <a:p>
            <a:r>
              <a:rPr lang="en-US" dirty="0"/>
              <a:t>Sibling</a:t>
            </a:r>
          </a:p>
          <a:p>
            <a:r>
              <a:rPr lang="en-US" dirty="0"/>
              <a:t>Special nodes</a:t>
            </a:r>
          </a:p>
          <a:p>
            <a:pPr lvl="1"/>
            <a:r>
              <a:rPr lang="en-US" dirty="0"/>
              <a:t>Text content</a:t>
            </a:r>
          </a:p>
          <a:p>
            <a:pPr lvl="1"/>
            <a:r>
              <a:rPr lang="en-US" dirty="0"/>
              <a:t>Attributes</a:t>
            </a:r>
          </a:p>
          <a:p>
            <a:r>
              <a:rPr lang="en-US" dirty="0"/>
              <a:t>Elements vs. nodes</a:t>
            </a:r>
          </a:p>
        </p:txBody>
      </p:sp>
    </p:spTree>
    <p:extLst>
      <p:ext uri="{BB962C8B-B14F-4D97-AF65-F5344CB8AC3E}">
        <p14:creationId xmlns:p14="http://schemas.microsoft.com/office/powerpoint/2010/main" val="60132389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ED251E-33EC-2143-8913-42D0C2BFA2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Another example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BBD8902-C9FC-CA45-9B55-0FB241E22F2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6739647" cy="4351338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&lt;html&gt;</a:t>
            </a:r>
          </a:p>
          <a:p>
            <a:pPr marL="0" indent="0">
              <a:buNone/>
            </a:pPr>
            <a:r>
              <a:rPr lang="en-US" dirty="0"/>
              <a:t>    &lt;body&gt;</a:t>
            </a:r>
          </a:p>
          <a:p>
            <a:pPr marL="0" indent="0">
              <a:buNone/>
            </a:pPr>
            <a:r>
              <a:rPr lang="en-US" dirty="0"/>
              <a:t>        &lt;p&gt; Hello World &lt;/p&gt;</a:t>
            </a:r>
          </a:p>
          <a:p>
            <a:pPr marL="0" indent="0">
              <a:buNone/>
            </a:pPr>
            <a:r>
              <a:rPr lang="en-US" dirty="0"/>
              <a:t>        &lt;div&gt; &lt;</a:t>
            </a:r>
            <a:r>
              <a:rPr lang="en-US" dirty="0" err="1"/>
              <a:t>img</a:t>
            </a:r>
            <a:r>
              <a:rPr lang="en-US" dirty="0"/>
              <a:t> </a:t>
            </a:r>
            <a:r>
              <a:rPr lang="en-US" dirty="0" err="1"/>
              <a:t>src</a:t>
            </a:r>
            <a:r>
              <a:rPr lang="en-US" dirty="0"/>
              <a:t>=“</a:t>
            </a:r>
            <a:r>
              <a:rPr lang="en-US" dirty="0" err="1"/>
              <a:t>example.png</a:t>
            </a:r>
            <a:r>
              <a:rPr lang="en-US" dirty="0"/>
              <a:t>”/&gt;&lt;/div&gt;</a:t>
            </a:r>
          </a:p>
          <a:p>
            <a:pPr marL="0" indent="0">
              <a:buNone/>
            </a:pPr>
            <a:r>
              <a:rPr lang="en-US" dirty="0"/>
              <a:t>    &lt;/body&gt;</a:t>
            </a:r>
          </a:p>
          <a:p>
            <a:pPr marL="0" indent="0">
              <a:buNone/>
            </a:pPr>
            <a:r>
              <a:rPr lang="en-US" dirty="0"/>
              <a:t>&lt;/html&gt;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B18FE132-0A52-E288-A96B-16B47C60E2CB}"/>
              </a:ext>
            </a:extLst>
          </p:cNvPr>
          <p:cNvGrpSpPr/>
          <p:nvPr/>
        </p:nvGrpSpPr>
        <p:grpSpPr>
          <a:xfrm>
            <a:off x="6935829" y="2212809"/>
            <a:ext cx="5074595" cy="3904184"/>
            <a:chOff x="1391056" y="1831892"/>
            <a:chExt cx="5074595" cy="3904184"/>
          </a:xfrm>
        </p:grpSpPr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9AA853FF-F646-7298-D4B3-713940829410}"/>
                </a:ext>
              </a:extLst>
            </p:cNvPr>
            <p:cNvSpPr/>
            <p:nvPr/>
          </p:nvSpPr>
          <p:spPr>
            <a:xfrm>
              <a:off x="3297677" y="1831892"/>
              <a:ext cx="1478604" cy="505838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html</a:t>
              </a:r>
            </a:p>
          </p:txBody>
        </p:sp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0DC58416-6852-E795-68DE-2A4917D9AA2B}"/>
                </a:ext>
              </a:extLst>
            </p:cNvPr>
            <p:cNvSpPr/>
            <p:nvPr/>
          </p:nvSpPr>
          <p:spPr>
            <a:xfrm>
              <a:off x="3297677" y="2733321"/>
              <a:ext cx="1478604" cy="505838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body</a:t>
              </a:r>
            </a:p>
          </p:txBody>
        </p:sp>
        <p:sp>
          <p:nvSpPr>
            <p:cNvPr id="7" name="Rectangle 6">
              <a:extLst>
                <a:ext uri="{FF2B5EF4-FFF2-40B4-BE49-F238E27FC236}">
                  <a16:creationId xmlns:a16="http://schemas.microsoft.com/office/drawing/2014/main" id="{F52A81E4-6CA5-7EFF-17B2-6BB098D3840E}"/>
                </a:ext>
              </a:extLst>
            </p:cNvPr>
            <p:cNvSpPr/>
            <p:nvPr/>
          </p:nvSpPr>
          <p:spPr>
            <a:xfrm>
              <a:off x="1391056" y="5230238"/>
              <a:ext cx="1478604" cy="505838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text</a:t>
              </a:r>
            </a:p>
          </p:txBody>
        </p:sp>
        <p:sp>
          <p:nvSpPr>
            <p:cNvPr id="8" name="Rectangle 7">
              <a:extLst>
                <a:ext uri="{FF2B5EF4-FFF2-40B4-BE49-F238E27FC236}">
                  <a16:creationId xmlns:a16="http://schemas.microsoft.com/office/drawing/2014/main" id="{6930E668-37EE-DA90-9FD7-98CFFBAECBEC}"/>
                </a:ext>
              </a:extLst>
            </p:cNvPr>
            <p:cNvSpPr/>
            <p:nvPr/>
          </p:nvSpPr>
          <p:spPr>
            <a:xfrm>
              <a:off x="4987047" y="3968886"/>
              <a:ext cx="1478604" cy="505838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div</a:t>
              </a:r>
            </a:p>
          </p:txBody>
        </p:sp>
        <p:sp>
          <p:nvSpPr>
            <p:cNvPr id="9" name="Rectangle 8">
              <a:extLst>
                <a:ext uri="{FF2B5EF4-FFF2-40B4-BE49-F238E27FC236}">
                  <a16:creationId xmlns:a16="http://schemas.microsoft.com/office/drawing/2014/main" id="{E00E1A34-33B7-AB93-354C-A71876BE0483}"/>
                </a:ext>
              </a:extLst>
            </p:cNvPr>
            <p:cNvSpPr/>
            <p:nvPr/>
          </p:nvSpPr>
          <p:spPr>
            <a:xfrm>
              <a:off x="1391056" y="3968886"/>
              <a:ext cx="1478604" cy="505838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p</a:t>
              </a:r>
            </a:p>
          </p:txBody>
        </p:sp>
        <p:sp>
          <p:nvSpPr>
            <p:cNvPr id="10" name="Rectangle 9">
              <a:extLst>
                <a:ext uri="{FF2B5EF4-FFF2-40B4-BE49-F238E27FC236}">
                  <a16:creationId xmlns:a16="http://schemas.microsoft.com/office/drawing/2014/main" id="{A11D9263-E324-C6FF-2A13-A48E21032524}"/>
                </a:ext>
              </a:extLst>
            </p:cNvPr>
            <p:cNvSpPr/>
            <p:nvPr/>
          </p:nvSpPr>
          <p:spPr>
            <a:xfrm>
              <a:off x="4987047" y="5230238"/>
              <a:ext cx="1478604" cy="505838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err="1"/>
                <a:t>img</a:t>
              </a:r>
              <a:endParaRPr lang="en-US" dirty="0"/>
            </a:p>
          </p:txBody>
        </p:sp>
        <p:cxnSp>
          <p:nvCxnSpPr>
            <p:cNvPr id="11" name="Straight Connector 10">
              <a:extLst>
                <a:ext uri="{FF2B5EF4-FFF2-40B4-BE49-F238E27FC236}">
                  <a16:creationId xmlns:a16="http://schemas.microsoft.com/office/drawing/2014/main" id="{7CE8DC15-1EB3-B71D-261F-982C6B01EA30}"/>
                </a:ext>
              </a:extLst>
            </p:cNvPr>
            <p:cNvCxnSpPr>
              <a:stCxn id="5" idx="2"/>
              <a:endCxn id="6" idx="0"/>
            </p:cNvCxnSpPr>
            <p:nvPr/>
          </p:nvCxnSpPr>
          <p:spPr>
            <a:xfrm>
              <a:off x="4036979" y="2337730"/>
              <a:ext cx="0" cy="39559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>
              <a:extLst>
                <a:ext uri="{FF2B5EF4-FFF2-40B4-BE49-F238E27FC236}">
                  <a16:creationId xmlns:a16="http://schemas.microsoft.com/office/drawing/2014/main" id="{E30A3BB3-1986-927E-387B-D1A3B9579183}"/>
                </a:ext>
              </a:extLst>
            </p:cNvPr>
            <p:cNvCxnSpPr>
              <a:stCxn id="6" idx="2"/>
              <a:endCxn id="9" idx="0"/>
            </p:cNvCxnSpPr>
            <p:nvPr/>
          </p:nvCxnSpPr>
          <p:spPr>
            <a:xfrm flipH="1">
              <a:off x="2130358" y="3239159"/>
              <a:ext cx="1906621" cy="72972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>
              <a:extLst>
                <a:ext uri="{FF2B5EF4-FFF2-40B4-BE49-F238E27FC236}">
                  <a16:creationId xmlns:a16="http://schemas.microsoft.com/office/drawing/2014/main" id="{AE4EA8CC-EBED-E921-60DE-38E516FB087C}"/>
                </a:ext>
              </a:extLst>
            </p:cNvPr>
            <p:cNvCxnSpPr>
              <a:cxnSpLocks/>
              <a:stCxn id="6" idx="2"/>
              <a:endCxn id="8" idx="0"/>
            </p:cNvCxnSpPr>
            <p:nvPr/>
          </p:nvCxnSpPr>
          <p:spPr>
            <a:xfrm>
              <a:off x="4036979" y="3239159"/>
              <a:ext cx="1689370" cy="72972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>
              <a:extLst>
                <a:ext uri="{FF2B5EF4-FFF2-40B4-BE49-F238E27FC236}">
                  <a16:creationId xmlns:a16="http://schemas.microsoft.com/office/drawing/2014/main" id="{4E237D4C-156F-9851-22A6-B57BB14C1847}"/>
                </a:ext>
              </a:extLst>
            </p:cNvPr>
            <p:cNvCxnSpPr>
              <a:stCxn id="9" idx="2"/>
              <a:endCxn id="7" idx="0"/>
            </p:cNvCxnSpPr>
            <p:nvPr/>
          </p:nvCxnSpPr>
          <p:spPr>
            <a:xfrm>
              <a:off x="2130358" y="4474724"/>
              <a:ext cx="0" cy="7555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>
              <a:extLst>
                <a:ext uri="{FF2B5EF4-FFF2-40B4-BE49-F238E27FC236}">
                  <a16:creationId xmlns:a16="http://schemas.microsoft.com/office/drawing/2014/main" id="{6EC7BC87-D55E-46F3-A8AF-9EBA9500259A}"/>
                </a:ext>
              </a:extLst>
            </p:cNvPr>
            <p:cNvCxnSpPr/>
            <p:nvPr/>
          </p:nvCxnSpPr>
          <p:spPr>
            <a:xfrm>
              <a:off x="5726349" y="4474724"/>
              <a:ext cx="0" cy="7555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46646610-6602-2370-DFEC-B7F2DFF467DE}"/>
              </a:ext>
            </a:extLst>
          </p:cNvPr>
          <p:cNvSpPr txBox="1"/>
          <p:nvPr/>
        </p:nvSpPr>
        <p:spPr>
          <a:xfrm>
            <a:off x="9027268" y="1498560"/>
            <a:ext cx="95090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DOM</a:t>
            </a:r>
          </a:p>
        </p:txBody>
      </p:sp>
    </p:spTree>
    <p:extLst>
      <p:ext uri="{BB962C8B-B14F-4D97-AF65-F5344CB8AC3E}">
        <p14:creationId xmlns:p14="http://schemas.microsoft.com/office/powerpoint/2010/main" val="39575215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28009</TotalTime>
  <Words>311</Words>
  <Application>Microsoft Macintosh PowerPoint</Application>
  <PresentationFormat>Widescreen</PresentationFormat>
  <Paragraphs>79</Paragraphs>
  <Slides>11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5" baseType="lpstr">
      <vt:lpstr>Arial</vt:lpstr>
      <vt:lpstr>Calibri</vt:lpstr>
      <vt:lpstr>Calibri Light</vt:lpstr>
      <vt:lpstr>Office Theme</vt:lpstr>
      <vt:lpstr>ITIS 3135 Web Application Design and Development </vt:lpstr>
      <vt:lpstr>Questions</vt:lpstr>
      <vt:lpstr>Interactive Web Application Project</vt:lpstr>
      <vt:lpstr>Web Development Process</vt:lpstr>
      <vt:lpstr>zyBook 1.24 Restaurant Reviews</vt:lpstr>
      <vt:lpstr>Separation of Concerns</vt:lpstr>
      <vt:lpstr>In-class Activities 3-1: Separation of Concerns</vt:lpstr>
      <vt:lpstr>DOM Tree Concepts</vt:lpstr>
      <vt:lpstr>Another example</vt:lpstr>
      <vt:lpstr>Another example – horizonal tree</vt:lpstr>
      <vt:lpstr>Summary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ITIS 3135 Web Application Design and Development </dc:title>
  <dc:creator>Yaorong Ge</dc:creator>
  <cp:lastModifiedBy>Yaorong Ge</cp:lastModifiedBy>
  <cp:revision>29</cp:revision>
  <dcterms:created xsi:type="dcterms:W3CDTF">2022-01-13T19:38:12Z</dcterms:created>
  <dcterms:modified xsi:type="dcterms:W3CDTF">2025-02-06T22:21:24Z</dcterms:modified>
</cp:coreProperties>
</file>

<file path=docProps/thumbnail.jpeg>
</file>