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3"/>
  </p:notesMasterIdLst>
  <p:sldIdLst>
    <p:sldId id="268" r:id="rId2"/>
    <p:sldId id="257" r:id="rId3"/>
    <p:sldId id="269" r:id="rId4"/>
    <p:sldId id="287" r:id="rId5"/>
    <p:sldId id="288" r:id="rId6"/>
    <p:sldId id="267" r:id="rId7"/>
    <p:sldId id="290" r:id="rId8"/>
    <p:sldId id="291" r:id="rId9"/>
    <p:sldId id="292" r:id="rId10"/>
    <p:sldId id="294" r:id="rId11"/>
    <p:sldId id="276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6405"/>
  </p:normalViewPr>
  <p:slideViewPr>
    <p:cSldViewPr snapToGrid="0" snapToObjects="1">
      <p:cViewPr varScale="1">
        <p:scale>
          <a:sx n="126" d="100"/>
          <a:sy n="126" d="100"/>
        </p:scale>
        <p:origin x="584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9CD73A-8B1F-F148-B185-43FE162E716E}" type="datetimeFigureOut">
              <a:rPr lang="en-US" smtClean="0"/>
              <a:t>1/23/23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BB13D7-F232-214E-A240-6E0B8EB767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45592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Each node is an object – with its attributes </a:t>
            </a:r>
            <a:r>
              <a:rPr lang="en-US"/>
              <a:t>and methods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7BB13D7-F232-214E-A240-6E0B8EB767AB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76743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821A1C-7C01-B74C-A231-68B68B6C844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1CFD3A3-D548-E142-92AC-725A6ED4112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AE0F4F-3B4E-3046-80AB-8B06A6CC00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E6309E-9B2A-1B40-8582-B65E17D19A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DF2BF0-3200-374A-8F3A-47DC9E1327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85046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009396-0FDE-B24C-BBBB-83F97A1E70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93D797B-1092-DD45-BB4F-C2CEB18253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A14D5D-3131-544D-8C49-8A42D1797C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31579E-A633-E743-9594-8C4919E85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C145BD-0556-E845-AE6B-92D2FBE511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711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0ABE47B-3E5F-5549-A278-C13BEFE5880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6DF6882-0DDA-DF4F-85B2-115FB675A3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0B698F-3849-5C4C-B0E3-8551A7F067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A41C78-FD0E-9D4E-A417-7C0FCE8426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EC51CD-23E1-844E-8A87-0C0ED5F622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13637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0FB3C6-62FB-B548-B70C-55C2094B42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6C28B4-1E92-C242-8661-BE3F021DBC2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52E8D3-8F9A-B048-8BF2-E4FC787AE6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952CC4-8AB0-C440-B767-2BB60BF306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BCB38E-4687-634C-B402-8B26FEADAA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595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48ECB7-E819-4343-B83D-0B271A1B59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83FE686-4FDE-0843-8263-729695C5CC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62AC32-AA11-CD47-B525-6982BC6FFB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3A6623-CE78-654B-A243-EDFFCD74EC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64434B-05F8-2043-9EB3-EC794CB7A5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68842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54BB2-B1F2-9249-A401-DB349B59B7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B32CF7-5F91-2043-BB3B-4541EC3E52D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05E611-5EE0-0747-9705-63AC83D6438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508BF0C-1643-7849-971B-29CF103D2B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E9A1ED8-D4DF-8A43-B2C7-DCDCBB182A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108D839-4B26-664D-AF02-D7812F9EAE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3793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0D9584-ECB2-2B48-B0EA-464EBFE149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CA2C528-77D3-1743-A95C-70C8691616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C5A77D0-0E57-B640-9F5F-72676EDB5C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3AF406-836F-B842-A2C4-2547E13A35B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EEA9A-0BEE-134F-9682-40D3892704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3142041-96E8-2647-97BE-BE9B903E1A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18EEC8F-462B-4849-9C0C-5F5926B1A2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F88A763-F1CB-FC4D-8122-5EBE9D9B42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3647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35F04B-8287-8046-9B7D-F2C704F237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A2455BB-DA3C-D84E-BDC9-FE478A6F98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AFDEBA0-C5E4-9946-BDBB-5C83DAE32C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1CA1A02-1DF2-8F41-9A32-35F921E89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89722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F828E6C-AB40-BA47-B6F8-B9DFBC236D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92FAA88-0DB3-8443-B008-8AB6CD2ED1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EC521E7-ED0C-7F4E-8AD6-BC98BBA430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0973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D2AA5E-FA43-C644-B236-7D5D210424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6D2FC3-BC79-C140-9EEA-7021B3CDD5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5057C59-4112-9743-9F82-9B6A1DC1CF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9737AC7-C62C-F842-BC93-ECDDC5DAE2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A008813-E35D-3642-9F78-ADCFB55CC8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9A1601D-7192-A546-8C0A-D4714CFA90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1992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A3CF06-2B1F-7A40-B6D2-E89F6C2880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2E73517-B1DE-0D4A-AA61-A12F875F6AC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6BEB236-B0E2-9041-9B81-C5F59471C9B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FAA76A-EEDD-EF4B-AB64-FD243FA8A3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118B0F-0CF7-7B46-876D-F54E156378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5136E1F-C6CF-DE4D-82B1-1132273E79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40722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AFD8396-234A-FE43-A5B8-71E5153540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415EB29-ED36-3849-A06A-D14C89C947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056BE6-CFE6-7943-9F1E-AF481CE41C4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67BC51-AE61-1740-ACDB-8EC1713A975D}" type="datetimeFigureOut">
              <a:rPr lang="en-US" smtClean="0"/>
              <a:t>1/23/23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8F729C-CE91-0948-90D0-F5F92E26A33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1AA92F-FAF4-3446-BE3B-A7CC3CAE16A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1D8399-8F80-9C41-B39B-C86CD9EA68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97134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7F43C4-115A-7347-BC48-E663BE0EDC3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ITIS 3135 Web Application Design and Development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490205E-FCCA-D74A-B0FC-41EC91B0E76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Week 3 Session 1</a:t>
            </a:r>
          </a:p>
        </p:txBody>
      </p:sp>
    </p:spTree>
    <p:extLst>
      <p:ext uri="{BB962C8B-B14F-4D97-AF65-F5344CB8AC3E}">
        <p14:creationId xmlns:p14="http://schemas.microsoft.com/office/powerpoint/2010/main" val="289020579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4ED2E6-46E2-234A-B7B7-3432A92C86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Project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CCE39AA-8DA1-DF43-98DB-E316EEA19E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772888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F7F9BD-F84D-3649-91C3-9092ECB7B9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Summary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D12E25E-D3FC-C14C-8877-1E3CDAF722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Browser interaction algorithm</a:t>
            </a:r>
          </a:p>
          <a:p>
            <a:r>
              <a:rPr lang="en-US" dirty="0"/>
              <a:t>Event handling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10784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221C01-6C5F-8F49-8549-0A30BB8EBE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009467-BF6C-E84C-B3A4-2F9CE8B772D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Validation resource</a:t>
            </a:r>
          </a:p>
          <a:p>
            <a:pPr lvl="1"/>
            <a:r>
              <a:rPr lang="en-US" b="0" i="0" u="sng" dirty="0">
                <a:solidFill>
                  <a:srgbClr val="3333FF"/>
                </a:solidFill>
                <a:effectLst/>
                <a:latin typeface="Lato Extended"/>
              </a:rPr>
              <a:t>https://</a:t>
            </a:r>
            <a:r>
              <a:rPr lang="en-US" b="0" i="0" u="sng" dirty="0" err="1">
                <a:solidFill>
                  <a:srgbClr val="3333FF"/>
                </a:solidFill>
                <a:effectLst/>
                <a:latin typeface="Lato Extended"/>
              </a:rPr>
              <a:t>www.cssportal.com</a:t>
            </a:r>
            <a:r>
              <a:rPr lang="en-US" b="0" i="0" u="sng" dirty="0">
                <a:solidFill>
                  <a:srgbClr val="3333FF"/>
                </a:solidFill>
                <a:effectLst/>
                <a:latin typeface="Lato Extended"/>
              </a:rPr>
              <a:t>/</a:t>
            </a:r>
            <a:r>
              <a:rPr lang="en-US" b="0" i="0" u="sng" dirty="0" err="1">
                <a:solidFill>
                  <a:srgbClr val="3333FF"/>
                </a:solidFill>
                <a:effectLst/>
                <a:latin typeface="Lato Extended"/>
              </a:rPr>
              <a:t>css</a:t>
            </a:r>
            <a:r>
              <a:rPr lang="en-US" b="0" i="0" u="sng" dirty="0">
                <a:solidFill>
                  <a:srgbClr val="3333FF"/>
                </a:solidFill>
                <a:effectLst/>
                <a:latin typeface="Lato Extended"/>
              </a:rPr>
              <a:t>-validator/</a:t>
            </a:r>
            <a:endParaRPr lang="en-US" dirty="0"/>
          </a:p>
          <a:p>
            <a:r>
              <a:rPr lang="en-US" dirty="0"/>
              <a:t>Web IDE</a:t>
            </a:r>
          </a:p>
          <a:p>
            <a:pPr lvl="1"/>
            <a:r>
              <a:rPr lang="en-US" dirty="0"/>
              <a:t>Visual Studio Code*</a:t>
            </a:r>
          </a:p>
          <a:p>
            <a:pPr lvl="1"/>
            <a:r>
              <a:rPr lang="en-US" dirty="0" err="1"/>
              <a:t>Aptana</a:t>
            </a:r>
            <a:r>
              <a:rPr lang="en-US" dirty="0"/>
              <a:t> Studio</a:t>
            </a:r>
          </a:p>
          <a:p>
            <a:pPr lvl="1"/>
            <a:r>
              <a:rPr lang="en-US" dirty="0" err="1"/>
              <a:t>Webstorm</a:t>
            </a:r>
            <a:endParaRPr lang="en-US" dirty="0"/>
          </a:p>
          <a:p>
            <a:r>
              <a:rPr lang="en-US" dirty="0"/>
              <a:t>Study group</a:t>
            </a:r>
          </a:p>
          <a:p>
            <a:r>
              <a:rPr lang="en-US" dirty="0"/>
              <a:t>Discussions</a:t>
            </a:r>
          </a:p>
          <a:p>
            <a:pPr lvl="1"/>
            <a:r>
              <a:rPr lang="en-US" dirty="0"/>
              <a:t>Class Discussions</a:t>
            </a:r>
          </a:p>
          <a:p>
            <a:pPr lvl="1"/>
            <a:r>
              <a:rPr lang="en-US" dirty="0"/>
              <a:t>Study Group Discussions</a:t>
            </a:r>
          </a:p>
          <a:p>
            <a:r>
              <a:rPr lang="en-US" dirty="0"/>
              <a:t>Any other questions or issues?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51041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19DB46-91C3-B944-9ED2-0E125DEFF6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A6D04D-A4DD-DD43-88D5-2F967B799B8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Rendering Engine – What does each phase do? What gets generated?</a:t>
            </a:r>
          </a:p>
          <a:p>
            <a:r>
              <a:rPr lang="en-US" dirty="0"/>
              <a:t>What does the browser do when a &lt;script&gt; element is reached?</a:t>
            </a:r>
          </a:p>
          <a:p>
            <a:r>
              <a:rPr lang="en-US" dirty="0"/>
              <a:t>Why is the DOM important in web development?</a:t>
            </a:r>
          </a:p>
          <a:p>
            <a:r>
              <a:rPr lang="en-US" dirty="0"/>
              <a:t>What is a CSS box? Why is it important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70504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76967-BE1E-504C-9513-01B2FFE301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CSS Box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C452524-9C29-A040-87EE-FDB057A8868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3760956" cy="4351338"/>
          </a:xfrm>
        </p:spPr>
        <p:txBody>
          <a:bodyPr/>
          <a:lstStyle/>
          <a:p>
            <a:r>
              <a:rPr lang="en-US" dirty="0"/>
              <a:t>Each node may need multiple boxes</a:t>
            </a:r>
          </a:p>
          <a:p>
            <a:r>
              <a:rPr lang="en-US" dirty="0"/>
              <a:t>Box type (display property)</a:t>
            </a:r>
          </a:p>
          <a:p>
            <a:pPr lvl="1"/>
            <a:r>
              <a:rPr lang="en-US" dirty="0"/>
              <a:t>Block vs. inline</a:t>
            </a:r>
          </a:p>
          <a:p>
            <a:r>
              <a:rPr lang="en-US" dirty="0"/>
              <a:t>Box positioning (position property)</a:t>
            </a:r>
          </a:p>
          <a:p>
            <a:pPr lvl="1"/>
            <a:r>
              <a:rPr lang="en-US" dirty="0"/>
              <a:t>Relative vs. absolute</a:t>
            </a:r>
          </a:p>
          <a:p>
            <a:pPr lvl="1"/>
            <a:r>
              <a:rPr lang="en-US" dirty="0"/>
              <a:t>Normal vs. float</a:t>
            </a:r>
          </a:p>
          <a:p>
            <a:pPr lvl="1"/>
            <a:endParaRPr lang="en-US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19D60BD4-4889-084D-A4CD-C07E1B00988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99156" y="1690688"/>
            <a:ext cx="6754644" cy="46271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013096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ED251E-33EC-2143-8913-42D0C2BFA2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More on DOM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BD8902-C9FC-CA45-9B55-0FB241E22F2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2844" y="1825625"/>
            <a:ext cx="6225702" cy="2795013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/>
              <a:t>&lt;html&gt;</a:t>
            </a:r>
          </a:p>
          <a:p>
            <a:pPr marL="0" indent="0">
              <a:buNone/>
            </a:pPr>
            <a:r>
              <a:rPr lang="en-US" dirty="0"/>
              <a:t>    &lt;body&gt;</a:t>
            </a:r>
          </a:p>
          <a:p>
            <a:pPr marL="0" indent="0">
              <a:buNone/>
            </a:pPr>
            <a:r>
              <a:rPr lang="en-US" dirty="0"/>
              <a:t>        &lt;p&gt; Hello World &lt;/p&gt;</a:t>
            </a:r>
          </a:p>
          <a:p>
            <a:pPr marL="0" indent="0">
              <a:buNone/>
            </a:pPr>
            <a:r>
              <a:rPr lang="en-US" dirty="0"/>
              <a:t>        &lt;div&gt; &lt;</a:t>
            </a:r>
            <a:r>
              <a:rPr lang="en-US" dirty="0" err="1"/>
              <a:t>img</a:t>
            </a:r>
            <a:r>
              <a:rPr lang="en-US" dirty="0"/>
              <a:t> </a:t>
            </a:r>
            <a:r>
              <a:rPr lang="en-US" dirty="0" err="1"/>
              <a:t>src</a:t>
            </a:r>
            <a:r>
              <a:rPr lang="en-US" dirty="0"/>
              <a:t>=“</a:t>
            </a:r>
            <a:r>
              <a:rPr lang="en-US" dirty="0" err="1"/>
              <a:t>example.png</a:t>
            </a:r>
            <a:r>
              <a:rPr lang="en-US" dirty="0"/>
              <a:t>”/&gt;&lt;/div&gt;</a:t>
            </a:r>
          </a:p>
          <a:p>
            <a:pPr marL="0" indent="0">
              <a:buNone/>
            </a:pPr>
            <a:r>
              <a:rPr lang="en-US" dirty="0"/>
              <a:t>    &lt;/body&gt;</a:t>
            </a:r>
          </a:p>
          <a:p>
            <a:pPr marL="0" indent="0">
              <a:buNone/>
            </a:pPr>
            <a:r>
              <a:rPr lang="en-US" dirty="0"/>
              <a:t>&lt;/html&gt;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220862A5-7942-AB48-8F89-98B0ADA6BD31}"/>
              </a:ext>
            </a:extLst>
          </p:cNvPr>
          <p:cNvGrpSpPr/>
          <p:nvPr/>
        </p:nvGrpSpPr>
        <p:grpSpPr>
          <a:xfrm>
            <a:off x="7007999" y="1737402"/>
            <a:ext cx="4166831" cy="2795013"/>
            <a:chOff x="1391056" y="1831892"/>
            <a:chExt cx="5074595" cy="3904184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CE55A4D9-2595-1943-A5CA-F40257C740D3}"/>
                </a:ext>
              </a:extLst>
            </p:cNvPr>
            <p:cNvSpPr/>
            <p:nvPr/>
          </p:nvSpPr>
          <p:spPr>
            <a:xfrm>
              <a:off x="3297677" y="1831892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html</a:t>
              </a:r>
            </a:p>
          </p:txBody>
        </p: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6C1956FB-F4A1-4B49-A4C7-E2F7F9B004FC}"/>
                </a:ext>
              </a:extLst>
            </p:cNvPr>
            <p:cNvSpPr/>
            <p:nvPr/>
          </p:nvSpPr>
          <p:spPr>
            <a:xfrm>
              <a:off x="3297677" y="2733321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body</a:t>
              </a:r>
            </a:p>
          </p:txBody>
        </p:sp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C434E954-96C6-2146-86A1-E70BB88AE1E3}"/>
                </a:ext>
              </a:extLst>
            </p:cNvPr>
            <p:cNvSpPr/>
            <p:nvPr/>
          </p:nvSpPr>
          <p:spPr>
            <a:xfrm>
              <a:off x="1391056" y="5230238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text</a:t>
              </a:r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57A65E3B-AE82-B848-A34C-FFDF4F083FAA}"/>
                </a:ext>
              </a:extLst>
            </p:cNvPr>
            <p:cNvSpPr/>
            <p:nvPr/>
          </p:nvSpPr>
          <p:spPr>
            <a:xfrm>
              <a:off x="4987047" y="3968886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div</a:t>
              </a:r>
            </a:p>
          </p:txBody>
        </p:sp>
        <p:sp>
          <p:nvSpPr>
            <p:cNvPr id="10" name="Rectangle 9">
              <a:extLst>
                <a:ext uri="{FF2B5EF4-FFF2-40B4-BE49-F238E27FC236}">
                  <a16:creationId xmlns:a16="http://schemas.microsoft.com/office/drawing/2014/main" id="{509D5440-13F5-7E45-89DD-0647FC110BF8}"/>
                </a:ext>
              </a:extLst>
            </p:cNvPr>
            <p:cNvSpPr/>
            <p:nvPr/>
          </p:nvSpPr>
          <p:spPr>
            <a:xfrm>
              <a:off x="1391056" y="3968886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p</a:t>
              </a:r>
            </a:p>
          </p:txBody>
        </p:sp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14EA4376-881D-6D4F-8283-EF013CE64B20}"/>
                </a:ext>
              </a:extLst>
            </p:cNvPr>
            <p:cNvSpPr/>
            <p:nvPr/>
          </p:nvSpPr>
          <p:spPr>
            <a:xfrm>
              <a:off x="4987047" y="5230238"/>
              <a:ext cx="1478604" cy="50583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err="1"/>
                <a:t>img</a:t>
              </a:r>
              <a:endParaRPr lang="en-US" dirty="0"/>
            </a:p>
          </p:txBody>
        </p:sp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2762D8B4-167E-4E4B-A2CA-C00B53867968}"/>
                </a:ext>
              </a:extLst>
            </p:cNvPr>
            <p:cNvCxnSpPr>
              <a:stCxn id="6" idx="2"/>
              <a:endCxn id="7" idx="0"/>
            </p:cNvCxnSpPr>
            <p:nvPr/>
          </p:nvCxnSpPr>
          <p:spPr>
            <a:xfrm>
              <a:off x="4036979" y="2337730"/>
              <a:ext cx="0" cy="39559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DB3EB600-923A-3B41-AFA2-D7AC74CF3EC9}"/>
                </a:ext>
              </a:extLst>
            </p:cNvPr>
            <p:cNvCxnSpPr>
              <a:stCxn id="7" idx="2"/>
              <a:endCxn id="10" idx="0"/>
            </p:cNvCxnSpPr>
            <p:nvPr/>
          </p:nvCxnSpPr>
          <p:spPr>
            <a:xfrm flipH="1">
              <a:off x="2130358" y="3239159"/>
              <a:ext cx="1906621" cy="72972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>
              <a:extLst>
                <a:ext uri="{FF2B5EF4-FFF2-40B4-BE49-F238E27FC236}">
                  <a16:creationId xmlns:a16="http://schemas.microsoft.com/office/drawing/2014/main" id="{4C36A270-3F30-EE4F-ADDA-2D56B9161554}"/>
                </a:ext>
              </a:extLst>
            </p:cNvPr>
            <p:cNvCxnSpPr>
              <a:cxnSpLocks/>
              <a:stCxn id="7" idx="2"/>
              <a:endCxn id="9" idx="0"/>
            </p:cNvCxnSpPr>
            <p:nvPr/>
          </p:nvCxnSpPr>
          <p:spPr>
            <a:xfrm>
              <a:off x="4036979" y="3239159"/>
              <a:ext cx="1689370" cy="72972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06AB082B-72F1-0C40-BD34-D21024106D71}"/>
                </a:ext>
              </a:extLst>
            </p:cNvPr>
            <p:cNvCxnSpPr>
              <a:stCxn id="10" idx="2"/>
              <a:endCxn id="8" idx="0"/>
            </p:cNvCxnSpPr>
            <p:nvPr/>
          </p:nvCxnSpPr>
          <p:spPr>
            <a:xfrm>
              <a:off x="2130358" y="4474724"/>
              <a:ext cx="0" cy="7555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3AD2C71E-9B73-B844-B862-9EFA31D051E0}"/>
                </a:ext>
              </a:extLst>
            </p:cNvPr>
            <p:cNvCxnSpPr/>
            <p:nvPr/>
          </p:nvCxnSpPr>
          <p:spPr>
            <a:xfrm>
              <a:off x="5726349" y="4474724"/>
              <a:ext cx="0" cy="7555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9" name="Content Placeholder 2">
            <a:extLst>
              <a:ext uri="{FF2B5EF4-FFF2-40B4-BE49-F238E27FC236}">
                <a16:creationId xmlns:a16="http://schemas.microsoft.com/office/drawing/2014/main" id="{804F6790-3D9A-CB42-9A6E-C1B8DB87F270}"/>
              </a:ext>
            </a:extLst>
          </p:cNvPr>
          <p:cNvSpPr txBox="1">
            <a:spLocks/>
          </p:cNvSpPr>
          <p:nvPr/>
        </p:nvSpPr>
        <p:spPr>
          <a:xfrm>
            <a:off x="614225" y="4638745"/>
            <a:ext cx="6225702" cy="16206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30" name="Content Placeholder 2">
            <a:extLst>
              <a:ext uri="{FF2B5EF4-FFF2-40B4-BE49-F238E27FC236}">
                <a16:creationId xmlns:a16="http://schemas.microsoft.com/office/drawing/2014/main" id="{607C13CC-7239-8D46-BCD6-C197A17875B2}"/>
              </a:ext>
            </a:extLst>
          </p:cNvPr>
          <p:cNvSpPr txBox="1">
            <a:spLocks/>
          </p:cNvSpPr>
          <p:nvPr/>
        </p:nvSpPr>
        <p:spPr>
          <a:xfrm>
            <a:off x="612844" y="4638745"/>
            <a:ext cx="6225702" cy="1929705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Each node in DOM is an object</a:t>
            </a:r>
          </a:p>
          <a:p>
            <a:pPr lvl="1"/>
            <a:r>
              <a:rPr lang="en-US" dirty="0"/>
              <a:t>Attributes</a:t>
            </a:r>
          </a:p>
          <a:p>
            <a:pPr lvl="1"/>
            <a:r>
              <a:rPr lang="en-US" dirty="0"/>
              <a:t>Methods </a:t>
            </a:r>
          </a:p>
          <a:p>
            <a:r>
              <a:rPr lang="en-US" dirty="0"/>
              <a:t>Web development </a:t>
            </a:r>
            <a:r>
              <a:rPr lang="en-US" dirty="0">
                <a:sym typeface="Wingdings" pitchFamily="2" charset="2"/>
              </a:rPr>
              <a:t>&lt;-&gt; DOM manipulation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65034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E5F98-D0C2-3C41-B963-290FFD672F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Web browser functions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C2E5B0-D88C-B74A-ADAF-DD5011DA58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Communication</a:t>
            </a:r>
          </a:p>
          <a:p>
            <a:r>
              <a:rPr lang="en-US" dirty="0"/>
              <a:t>Rendering</a:t>
            </a:r>
          </a:p>
          <a:p>
            <a:endParaRPr lang="en-US" dirty="0"/>
          </a:p>
          <a:p>
            <a:r>
              <a:rPr lang="en-US" dirty="0"/>
              <a:t>Processing user interaction</a:t>
            </a:r>
          </a:p>
        </p:txBody>
      </p:sp>
    </p:spTree>
    <p:extLst>
      <p:ext uri="{BB962C8B-B14F-4D97-AF65-F5344CB8AC3E}">
        <p14:creationId xmlns:p14="http://schemas.microsoft.com/office/powerpoint/2010/main" val="27795153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98239C-C490-B24D-AED2-CE6CDE2932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Web browser interaction algorithm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64F839B-4A1C-6C4D-9C22-2BBF84D01E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When the user operates an input device (keyboard, mouse, </a:t>
            </a:r>
            <a:r>
              <a:rPr lang="en-US" dirty="0" err="1"/>
              <a:t>etc</a:t>
            </a:r>
            <a:r>
              <a:rPr lang="en-US" dirty="0"/>
              <a:t>), the OS captures the Event</a:t>
            </a:r>
          </a:p>
          <a:p>
            <a:pPr lvl="1"/>
            <a:r>
              <a:rPr lang="en-US" sz="2800" dirty="0"/>
              <a:t>If the location of the Event is within the browser space, the OS sends it to the browser</a:t>
            </a:r>
          </a:p>
          <a:p>
            <a:pPr lvl="2"/>
            <a:r>
              <a:rPr lang="en-US" sz="2800" dirty="0"/>
              <a:t>The browser starts from the top element in the DOM, determines the most specific element that contains the Event</a:t>
            </a:r>
          </a:p>
          <a:p>
            <a:pPr lvl="2"/>
            <a:r>
              <a:rPr lang="en-US" sz="2800" dirty="0"/>
              <a:t>If this element has an Event Handler, the browser calls the Event Handler</a:t>
            </a:r>
          </a:p>
          <a:p>
            <a:pPr lvl="2"/>
            <a:r>
              <a:rPr lang="en-US" sz="2800" dirty="0"/>
              <a:t>Then the browser bubbles up to the higher, containing element, and calls the event handler if there is one  </a:t>
            </a:r>
          </a:p>
        </p:txBody>
      </p:sp>
    </p:spTree>
    <p:extLst>
      <p:ext uri="{BB962C8B-B14F-4D97-AF65-F5344CB8AC3E}">
        <p14:creationId xmlns:p14="http://schemas.microsoft.com/office/powerpoint/2010/main" val="29534782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B99B74-F1F6-FE47-939C-25F81B0583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Event handling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579662-F662-984C-B54A-3A0F8CB13AE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Every element/node can have interactions (events)</a:t>
            </a:r>
          </a:p>
          <a:p>
            <a:r>
              <a:rPr lang="en-US" dirty="0"/>
              <a:t>Many elements have default Event Handlers</a:t>
            </a:r>
          </a:p>
          <a:p>
            <a:r>
              <a:rPr lang="en-US" dirty="0"/>
              <a:t>For custom effects, you may overwrite the default behavior</a:t>
            </a:r>
          </a:p>
          <a:p>
            <a:pPr lvl="1"/>
            <a:r>
              <a:rPr lang="en-US" dirty="0"/>
              <a:t>Write your own Event Handler (e.g. using </a:t>
            </a:r>
            <a:r>
              <a:rPr lang="en-US" dirty="0" err="1"/>
              <a:t>Javascript</a:t>
            </a:r>
            <a:r>
              <a:rPr lang="en-US" dirty="0"/>
              <a:t>)</a:t>
            </a:r>
          </a:p>
          <a:p>
            <a:pPr lvl="1"/>
            <a:r>
              <a:rPr lang="en-US" dirty="0"/>
              <a:t>Register your own Event Handlers</a:t>
            </a:r>
          </a:p>
          <a:p>
            <a:pPr lvl="2"/>
            <a:r>
              <a:rPr lang="en-US" dirty="0"/>
              <a:t>At the appropriate element</a:t>
            </a:r>
          </a:p>
          <a:p>
            <a:pPr lvl="2"/>
            <a:r>
              <a:rPr lang="en-US" dirty="0"/>
              <a:t>For the desired Event (</a:t>
            </a:r>
            <a:r>
              <a:rPr lang="en-US" dirty="0" err="1"/>
              <a:t>keydown</a:t>
            </a:r>
            <a:r>
              <a:rPr lang="en-US" dirty="0"/>
              <a:t>, </a:t>
            </a:r>
            <a:r>
              <a:rPr lang="en-US" dirty="0" err="1"/>
              <a:t>keyup</a:t>
            </a:r>
            <a:r>
              <a:rPr lang="en-US" dirty="0"/>
              <a:t>, click, hover, </a:t>
            </a:r>
            <a:r>
              <a:rPr lang="en-US" dirty="0" err="1"/>
              <a:t>mousein</a:t>
            </a:r>
            <a:r>
              <a:rPr lang="en-US" dirty="0"/>
              <a:t>, </a:t>
            </a:r>
            <a:r>
              <a:rPr lang="en-US" dirty="0" err="1"/>
              <a:t>mouseout</a:t>
            </a:r>
            <a:r>
              <a:rPr lang="en-US" dirty="0"/>
              <a:t>, etc.)</a:t>
            </a:r>
          </a:p>
          <a:p>
            <a:pPr marL="0" indent="0">
              <a:buNone/>
            </a:pPr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94736404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6D29FB-67E0-0D41-822D-CA6AAA162B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This week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55CB9A7-08C3-A84E-9743-DD34958E25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More on HTML/CSS</a:t>
            </a:r>
          </a:p>
          <a:p>
            <a:r>
              <a:rPr lang="en-US" dirty="0"/>
              <a:t>Start </a:t>
            </a:r>
            <a:r>
              <a:rPr lang="en-US" dirty="0" err="1"/>
              <a:t>Javascript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2927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11296</TotalTime>
  <Words>389</Words>
  <Application>Microsoft Macintosh PowerPoint</Application>
  <PresentationFormat>Widescreen</PresentationFormat>
  <Paragraphs>72</Paragraphs>
  <Slides>11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Lato Extended</vt:lpstr>
      <vt:lpstr>Arial</vt:lpstr>
      <vt:lpstr>Calibri</vt:lpstr>
      <vt:lpstr>Calibri Light</vt:lpstr>
      <vt:lpstr>Office Theme</vt:lpstr>
      <vt:lpstr>ITIS 3135 Web Application Design and Development </vt:lpstr>
      <vt:lpstr>Questions</vt:lpstr>
      <vt:lpstr>Review</vt:lpstr>
      <vt:lpstr>CSS Box</vt:lpstr>
      <vt:lpstr>More on DOM</vt:lpstr>
      <vt:lpstr>Web browser functions</vt:lpstr>
      <vt:lpstr>Web browser interaction algorithm</vt:lpstr>
      <vt:lpstr>Event handling</vt:lpstr>
      <vt:lpstr>This week</vt:lpstr>
      <vt:lpstr>Project</vt:lpstr>
      <vt:lpstr>Summary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ITIS 3135 Web Application Design and Development </dc:title>
  <dc:creator>Yaorong Ge</dc:creator>
  <cp:lastModifiedBy>Yaorong Ge</cp:lastModifiedBy>
  <cp:revision>12</cp:revision>
  <dcterms:created xsi:type="dcterms:W3CDTF">2022-01-13T19:38:12Z</dcterms:created>
  <dcterms:modified xsi:type="dcterms:W3CDTF">2023-01-24T05:31:05Z</dcterms:modified>
</cp:coreProperties>
</file>

<file path=docProps/thumbnail.jpeg>
</file>