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60606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7E3D2">
              <a:alpha val="5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DF6DA"/>
              </a:solidFill>
              <a:prstDash val="solid"/>
              <a:miter lim="400000"/>
            </a:ln>
          </a:right>
          <a:top>
            <a:ln w="12700" cap="flat">
              <a:solidFill>
                <a:srgbClr val="FDF6DA"/>
              </a:solidFill>
              <a:prstDash val="solid"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5C69B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DF6DA"/>
              </a:solidFill>
              <a:prstDash val="solid"/>
              <a:miter lim="400000"/>
            </a:ln>
          </a:bottom>
          <a:insideH>
            <a:ln w="12700" cap="flat">
              <a:solidFill>
                <a:srgbClr val="FDF6DA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C9D69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BDBBB3"/>
              </a:solidFill>
              <a:prstDash val="solid"/>
              <a:miter lim="400000"/>
            </a:ln>
          </a:left>
          <a:right>
            <a:ln w="12700" cap="flat">
              <a:solidFill>
                <a:srgbClr val="BDBBB3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BDBBB3"/>
              </a:solidFill>
              <a:prstDash val="solid"/>
              <a:miter lim="400000"/>
            </a:ln>
          </a:insideV>
        </a:tcBdr>
        <a:fill>
          <a:solidFill>
            <a:srgbClr val="E7E3D2"/>
          </a:solidFill>
        </a:fill>
      </a:tcStyle>
    </a:wholeTbl>
    <a:band2H>
      <a:tcTxStyle b="def" i="def"/>
      <a:tcStyle>
        <a:tcBdr/>
        <a:fill>
          <a:solidFill>
            <a:srgbClr val="F6F2E5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solidFill>
            <a:srgbClr val="D3CDB7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solidFill>
                <a:srgbClr val="A5A59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8E755A"/>
              </a:solidFill>
              <a:prstDash val="solid"/>
              <a:miter lim="400000"/>
            </a:ln>
          </a:left>
          <a:right>
            <a:ln w="12700" cap="flat">
              <a:solidFill>
                <a:srgbClr val="8E755A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8E755A"/>
              </a:solidFill>
              <a:prstDash val="solid"/>
              <a:miter lim="400000"/>
            </a:ln>
          </a:insideH>
          <a:insideV>
            <a:ln w="12700" cap="flat">
              <a:solidFill>
                <a:srgbClr val="8E755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BDBBB3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3DA"/>
          </a:solidFill>
        </a:fill>
      </a:tcStyle>
    </a:wholeTbl>
    <a:band2H>
      <a:tcTxStyle b="def" i="def"/>
      <a:tcStyle>
        <a:tcBdr/>
        <a:fill>
          <a:solidFill>
            <a:srgbClr val="F9F5E8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A5A59F"/>
              </a:solidFill>
              <a:prstDash val="solid"/>
              <a:miter lim="400000"/>
            </a:ln>
          </a:left>
          <a:right>
            <a:ln w="12700" cap="flat">
              <a:solidFill>
                <a:srgbClr val="A5A59F"/>
              </a:solidFill>
              <a:prstDash val="solid"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A5A59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5D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DBBB3"/>
              </a:solidFill>
              <a:prstDash val="solid"/>
              <a:miter lim="400000"/>
            </a:ln>
          </a:top>
          <a:bottom>
            <a:ln w="12700" cap="flat">
              <a:solidFill>
                <a:srgbClr val="A5A59F"/>
              </a:solidFill>
              <a:prstDash val="solid"/>
              <a:miter lim="400000"/>
            </a:ln>
          </a:bottom>
          <a:insideH>
            <a:ln w="12700" cap="flat">
              <a:solidFill>
                <a:srgbClr val="4D616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5A59F"/>
              </a:solidFill>
              <a:prstDash val="solid"/>
              <a:miter lim="400000"/>
            </a:ln>
          </a:top>
          <a:bottom>
            <a:ln w="12700" cap="flat">
              <a:solidFill>
                <a:srgbClr val="BDBBB3"/>
              </a:solidFill>
              <a:prstDash val="solid"/>
              <a:miter lim="400000"/>
            </a:ln>
          </a:bottom>
          <a:insideH>
            <a:ln w="12700" cap="flat">
              <a:solidFill>
                <a:srgbClr val="657477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FECE2"/>
          </a:solidFill>
        </a:fill>
      </a:tcStyle>
    </a:wholeTbl>
    <a:band2H>
      <a:tcTxStyle b="def" i="def"/>
      <a:tcStyle>
        <a:tcBdr/>
        <a:fill>
          <a:solidFill>
            <a:srgbClr val="FFFBF1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A29A85"/>
              </a:solidFill>
              <a:prstDash val="solid"/>
              <a:miter lim="400000"/>
            </a:ln>
          </a:right>
          <a:top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6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4D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29A85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A29A85"/>
              </a:solidFill>
              <a:prstDash val="solid"/>
              <a:miter lim="400000"/>
            </a:ln>
          </a:bottom>
          <a:insideH>
            <a:ln w="12700" cap="flat">
              <a:solidFill>
                <a:srgbClr val="A29A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50000"/>
            </a:srgbClr>
          </a:solidFill>
        </a:fill>
      </a:tcStyle>
    </a:wholeTbl>
    <a:band2H>
      <a:tcTxStyle b="def" i="def"/>
      <a:tcStyle>
        <a:tcBdr/>
        <a:fill>
          <a:solidFill>
            <a:srgbClr val="E9E7DC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C5BEAA"/>
          </a:solidFill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6D2C0">
              <a:alpha val="2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8C7D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DF9ED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606060"/>
        </a:fontRef>
        <a:srgbClr val="606060"/>
      </a:tcTxStyle>
      <a:tcStyle>
        <a:tcBdr>
          <a:left>
            <a:ln w="25400" cap="flat">
              <a:solidFill>
                <a:srgbClr val="C6BB94"/>
              </a:solidFill>
              <a:prstDash val="solid"/>
              <a:miter lim="400000"/>
            </a:ln>
          </a:left>
          <a:right>
            <a:ln w="25400" cap="flat">
              <a:solidFill>
                <a:srgbClr val="C6BB94"/>
              </a:solidFill>
              <a:prstDash val="solid"/>
              <a:miter lim="400000"/>
            </a:ln>
          </a:right>
          <a:top>
            <a:ln w="12700" cap="flat">
              <a:solidFill>
                <a:srgbClr val="DBD2B2"/>
              </a:solidFill>
              <a:prstDash val="solid"/>
              <a:miter lim="400000"/>
            </a:ln>
          </a:top>
          <a:bottom>
            <a:ln w="12700" cap="flat">
              <a:solidFill>
                <a:srgbClr val="DBD2B2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solidFill>
                <a:srgbClr val="DBD2B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606060"/>
        </a:fontRef>
        <a:srgbClr val="60606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C6BB94"/>
              </a:solidFill>
              <a:prstDash val="solid"/>
              <a:miter lim="400000"/>
            </a:ln>
          </a:top>
          <a:bottom>
            <a:ln w="25400" cap="flat">
              <a:solidFill>
                <a:srgbClr val="C6BB94"/>
              </a:solidFill>
              <a:prstDash val="solid"/>
              <a:miter lim="400000"/>
            </a:ln>
          </a:bottom>
          <a:insideH>
            <a:ln w="12700" cap="flat">
              <a:solidFill>
                <a:srgbClr val="DBD2B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3" name="Shape 14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" name="Line"/>
          <p:cNvSpPr/>
          <p:nvPr/>
        </p:nvSpPr>
        <p:spPr>
          <a:xfrm>
            <a:off x="508000" y="51816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" name="Title Text"/>
          <p:cNvSpPr txBox="1"/>
          <p:nvPr>
            <p:ph type="title"/>
          </p:nvPr>
        </p:nvSpPr>
        <p:spPr>
          <a:xfrm>
            <a:off x="508000" y="3009900"/>
            <a:ext cx="11988800" cy="203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6" name="Body Level One…"/>
          <p:cNvSpPr txBox="1"/>
          <p:nvPr>
            <p:ph type="body" sz="quarter" idx="1"/>
          </p:nvPr>
        </p:nvSpPr>
        <p:spPr>
          <a:xfrm>
            <a:off x="508000" y="5562600"/>
            <a:ext cx="11988800" cy="8255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Line"/>
          <p:cNvSpPr/>
          <p:nvPr/>
        </p:nvSpPr>
        <p:spPr>
          <a:xfrm flipV="1">
            <a:off x="508000" y="9245598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" name="Slide Number"/>
          <p:cNvSpPr txBox="1"/>
          <p:nvPr>
            <p:ph type="sldNum" sz="quarter" idx="2"/>
          </p:nvPr>
        </p:nvSpPr>
        <p:spPr>
          <a:xfrm>
            <a:off x="12154001" y="8763000"/>
            <a:ext cx="342901" cy="3683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–Johnny Appleseed"/>
          <p:cNvSpPr txBox="1"/>
          <p:nvPr>
            <p:ph type="body" sz="quarter" idx="21"/>
          </p:nvPr>
        </p:nvSpPr>
        <p:spPr>
          <a:xfrm>
            <a:off x="508000" y="5918200"/>
            <a:ext cx="11988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lnSpc>
                <a:spcPct val="140000"/>
              </a:lnSpc>
              <a:spcBef>
                <a:spcPts val="0"/>
              </a:spcBef>
              <a:buSzTx/>
              <a:buNone/>
              <a:defRPr i="1" sz="3000">
                <a:solidFill>
                  <a:srgbClr val="9D9D9D"/>
                </a:solidFill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108" name="“Type a quote here.”"/>
          <p:cNvSpPr txBox="1"/>
          <p:nvPr>
            <p:ph type="body" sz="quarter" idx="22"/>
          </p:nvPr>
        </p:nvSpPr>
        <p:spPr>
          <a:xfrm>
            <a:off x="1270000" y="4298950"/>
            <a:ext cx="10464800" cy="6223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SzTx/>
              <a:buNone/>
              <a:defRPr sz="36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10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Image"/>
          <p:cNvSpPr/>
          <p:nvPr>
            <p:ph type="pic" idx="21"/>
          </p:nvPr>
        </p:nvSpPr>
        <p:spPr>
          <a:xfrm>
            <a:off x="-114300" y="0"/>
            <a:ext cx="14622784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Line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2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3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3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35" name="Body Level One…"/>
          <p:cNvSpPr txBox="1"/>
          <p:nvPr>
            <p:ph type="body" idx="1"/>
          </p:nvPr>
        </p:nvSpPr>
        <p:spPr>
          <a:xfrm>
            <a:off x="508000" y="3035300"/>
            <a:ext cx="11988800" cy="57277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Image"/>
          <p:cNvSpPr/>
          <p:nvPr>
            <p:ph type="pic" idx="21"/>
          </p:nvPr>
        </p:nvSpPr>
        <p:spPr>
          <a:xfrm>
            <a:off x="622300" y="101600"/>
            <a:ext cx="11760200" cy="7840134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6" name="Title Text"/>
          <p:cNvSpPr txBox="1"/>
          <p:nvPr>
            <p:ph type="title"/>
          </p:nvPr>
        </p:nvSpPr>
        <p:spPr>
          <a:xfrm>
            <a:off x="508000" y="7099300"/>
            <a:ext cx="11988800" cy="1117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7" name="Body Level One…"/>
          <p:cNvSpPr txBox="1"/>
          <p:nvPr>
            <p:ph type="body" sz="quarter" idx="1"/>
          </p:nvPr>
        </p:nvSpPr>
        <p:spPr>
          <a:xfrm>
            <a:off x="508000" y="8267700"/>
            <a:ext cx="119888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/>
          <p:nvPr>
            <p:ph type="title"/>
          </p:nvPr>
        </p:nvSpPr>
        <p:spPr>
          <a:xfrm>
            <a:off x="508000" y="3860800"/>
            <a:ext cx="11988800" cy="203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Image"/>
          <p:cNvSpPr/>
          <p:nvPr>
            <p:ph type="pic" sz="half" idx="21"/>
          </p:nvPr>
        </p:nvSpPr>
        <p:spPr>
          <a:xfrm>
            <a:off x="6807200" y="596900"/>
            <a:ext cx="5575300" cy="832560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4" name="Title Text"/>
          <p:cNvSpPr txBox="1"/>
          <p:nvPr>
            <p:ph type="title"/>
          </p:nvPr>
        </p:nvSpPr>
        <p:spPr>
          <a:xfrm>
            <a:off x="508000" y="2400300"/>
            <a:ext cx="5829300" cy="6070600"/>
          </a:xfrm>
          <a:prstGeom prst="rect">
            <a:avLst/>
          </a:prstGeom>
        </p:spPr>
        <p:txBody>
          <a:bodyPr anchor="t"/>
          <a:lstStyle/>
          <a:p>
            <a:pPr/>
            <a:r>
              <a:t>Title Text</a:t>
            </a:r>
          </a:p>
        </p:txBody>
      </p:sp>
      <p:sp>
        <p:nvSpPr>
          <p:cNvPr id="45" name="Body Level One…"/>
          <p:cNvSpPr txBox="1"/>
          <p:nvPr>
            <p:ph type="body" sz="quarter" idx="1"/>
          </p:nvPr>
        </p:nvSpPr>
        <p:spPr>
          <a:xfrm>
            <a:off x="508000" y="1168400"/>
            <a:ext cx="5829300" cy="8382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1pPr>
            <a:lvl2pPr marL="0" indent="2286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2pPr>
            <a:lvl3pPr marL="0" indent="4572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3pPr>
            <a:lvl4pPr marL="0" indent="6858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4pPr>
            <a:lvl5pPr marL="0" indent="914400">
              <a:lnSpc>
                <a:spcPct val="120000"/>
              </a:lnSpc>
              <a:spcBef>
                <a:spcPts val="0"/>
              </a:spcBef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"/>
          <p:cNvSpPr/>
          <p:nvPr/>
        </p:nvSpPr>
        <p:spPr>
          <a:xfrm>
            <a:off x="508000" y="2578100"/>
            <a:ext cx="11997292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5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Line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idx="1"/>
          </p:nvPr>
        </p:nvSpPr>
        <p:spPr>
          <a:xfrm>
            <a:off x="508000" y="3035300"/>
            <a:ext cx="11988800" cy="57277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Line"/>
          <p:cNvSpPr/>
          <p:nvPr/>
        </p:nvSpPr>
        <p:spPr>
          <a:xfrm flipV="1">
            <a:off x="508000" y="9245598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9" name="Slide Number"/>
          <p:cNvSpPr txBox="1"/>
          <p:nvPr>
            <p:ph type="sldNum" sz="quarter" idx="2"/>
          </p:nvPr>
        </p:nvSpPr>
        <p:spPr>
          <a:xfrm>
            <a:off x="12161900" y="8890000"/>
            <a:ext cx="352503" cy="3683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Line"/>
          <p:cNvSpPr/>
          <p:nvPr/>
        </p:nvSpPr>
        <p:spPr>
          <a:xfrm>
            <a:off x="508000" y="2578100"/>
            <a:ext cx="11988800" cy="0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8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9" name="Image"/>
          <p:cNvSpPr/>
          <p:nvPr>
            <p:ph type="pic" sz="half" idx="21"/>
          </p:nvPr>
        </p:nvSpPr>
        <p:spPr>
          <a:xfrm>
            <a:off x="-838200" y="2997200"/>
            <a:ext cx="8286750" cy="55245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1" name="Body Level One…"/>
          <p:cNvSpPr txBox="1"/>
          <p:nvPr>
            <p:ph type="body" sz="half" idx="1"/>
          </p:nvPr>
        </p:nvSpPr>
        <p:spPr>
          <a:xfrm>
            <a:off x="6781800" y="2971800"/>
            <a:ext cx="5727700" cy="5524500"/>
          </a:xfrm>
          <a:prstGeom prst="rect">
            <a:avLst/>
          </a:prstGeom>
        </p:spPr>
        <p:txBody>
          <a:bodyPr/>
          <a:lstStyle>
            <a:lvl1pPr marL="3683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1pPr>
            <a:lvl2pPr marL="7366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2pPr>
            <a:lvl3pPr marL="11049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3pPr>
            <a:lvl4pPr marL="14732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4pPr>
            <a:lvl5pPr marL="1841500" indent="-368300">
              <a:spcBef>
                <a:spcPts val="3200"/>
              </a:spcBef>
              <a:buSzPct val="30000"/>
              <a:buBlip>
                <a:blip r:embed="rId2"/>
              </a:buBlip>
              <a:defRPr sz="3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Image"/>
          <p:cNvSpPr/>
          <p:nvPr>
            <p:ph type="pic" sz="quarter" idx="21"/>
          </p:nvPr>
        </p:nvSpPr>
        <p:spPr>
          <a:xfrm>
            <a:off x="6642100" y="914400"/>
            <a:ext cx="5727700" cy="382045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8" name="Image"/>
          <p:cNvSpPr/>
          <p:nvPr>
            <p:ph type="pic" sz="quarter" idx="22"/>
          </p:nvPr>
        </p:nvSpPr>
        <p:spPr>
          <a:xfrm>
            <a:off x="6654800" y="4851400"/>
            <a:ext cx="5753100" cy="38354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Image"/>
          <p:cNvSpPr/>
          <p:nvPr>
            <p:ph type="pic" sz="half" idx="23"/>
          </p:nvPr>
        </p:nvSpPr>
        <p:spPr>
          <a:xfrm>
            <a:off x="622300" y="584200"/>
            <a:ext cx="5575300" cy="8325606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508000" y="9245597"/>
            <a:ext cx="11988800" cy="3"/>
          </a:xfrm>
          <a:prstGeom prst="line">
            <a:avLst/>
          </a:prstGeom>
          <a:ln w="762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Line"/>
          <p:cNvSpPr/>
          <p:nvPr/>
        </p:nvSpPr>
        <p:spPr>
          <a:xfrm flipV="1">
            <a:off x="508000" y="508000"/>
            <a:ext cx="11988800" cy="1"/>
          </a:xfrm>
          <a:prstGeom prst="line">
            <a:avLst/>
          </a:prstGeom>
          <a:ln w="12700">
            <a:solidFill>
              <a:srgbClr val="444444">
                <a:alpha val="3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508000" y="977900"/>
            <a:ext cx="11988800" cy="7785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/>
          <p:nvPr>
            <p:ph type="title"/>
          </p:nvPr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12166701" y="8763000"/>
            <a:ext cx="342901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</p:sldLayoutIdLst>
  <p:transition xmlns:p14="http://schemas.microsoft.com/office/powerpoint/2010/main" spd="med" advClick="1"/>
  <p:txStyles>
    <p:titleStyle>
      <a:lvl1pPr marL="0" marR="0" indent="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1pPr>
      <a:lvl2pPr marL="0" marR="0" indent="2286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2pPr>
      <a:lvl3pPr marL="0" marR="0" indent="4572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3pPr>
      <a:lvl4pPr marL="0" marR="0" indent="6858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4pPr>
      <a:lvl5pPr marL="0" marR="0" indent="9144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5pPr>
      <a:lvl6pPr marL="0" marR="0" indent="11430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6pPr>
      <a:lvl7pPr marL="0" marR="0" indent="13716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7pPr>
      <a:lvl8pPr marL="0" marR="0" indent="16002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8pPr>
      <a:lvl9pPr marL="0" marR="0" indent="1828800" algn="l" defTabSz="5842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6400" u="none">
          <a:solidFill>
            <a:srgbClr val="606060"/>
          </a:solidFill>
          <a:uFillTx/>
          <a:latin typeface="+mj-lt"/>
          <a:ea typeface="+mj-ea"/>
          <a:cs typeface="+mj-cs"/>
          <a:sym typeface="Gill Sans Light"/>
        </a:defRPr>
      </a:lvl9pPr>
    </p:titleStyle>
    <p:bodyStyle>
      <a:lvl1pPr marL="4191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1pPr>
      <a:lvl2pPr marL="8382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2pPr>
      <a:lvl3pPr marL="12573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3pPr>
      <a:lvl4pPr marL="16764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4pPr>
      <a:lvl5pPr marL="20955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5pPr>
      <a:lvl6pPr marL="25146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6pPr>
      <a:lvl7pPr marL="29337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7pPr>
      <a:lvl8pPr marL="33528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8pPr>
      <a:lvl9pPr marL="3771900" marR="0" indent="-4191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30000"/>
        <a:buFontTx/>
        <a:buBlip>
          <a:blip r:embed="rId3"/>
        </a:buBlip>
        <a:tabLst/>
        <a:defRPr b="0" baseline="0" cap="none" i="0" spc="0" strike="noStrike" sz="3400" u="none">
          <a:solidFill>
            <a:srgbClr val="60606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0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0" Type="http://schemas.openxmlformats.org/officeDocument/2006/relationships/image" Target="../media/image2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MIPS Assembly Programming Language Part I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MIPS Assembly Programming Language Part I</a:t>
            </a:r>
          </a:p>
        </p:txBody>
      </p:sp>
      <p:sp>
        <p:nvSpPr>
          <p:cNvPr id="146" name="Ayman Hajja, PhD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Ayman Hajja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PhD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Line Line" descr="Line Line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0800000">
            <a:off x="6195515" y="4657527"/>
            <a:ext cx="2249524" cy="179272"/>
          </a:xfrm>
          <a:prstGeom prst="rect">
            <a:avLst/>
          </a:prstGeom>
        </p:spPr>
      </p:pic>
      <p:sp>
        <p:nvSpPr>
          <p:cNvPr id="150" name="The Von Neumann Architectu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560831">
              <a:defRPr sz="614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The Von Neumann Architecture</a:t>
            </a:r>
          </a:p>
        </p:txBody>
      </p:sp>
      <p:sp>
        <p:nvSpPr>
          <p:cNvPr id="151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54" name="Memory holding both data and program (bytes)"/>
          <p:cNvGrpSpPr/>
          <p:nvPr/>
        </p:nvGrpSpPr>
        <p:grpSpPr>
          <a:xfrm>
            <a:off x="8366206" y="3363322"/>
            <a:ext cx="3003388" cy="5033555"/>
            <a:chOff x="0" y="0"/>
            <a:chExt cx="3003387" cy="5033553"/>
          </a:xfrm>
        </p:grpSpPr>
        <p:sp>
          <p:nvSpPr>
            <p:cNvPr id="153" name="Memory holding both data and program (bytes)"/>
            <p:cNvSpPr/>
            <p:nvPr/>
          </p:nvSpPr>
          <p:spPr>
            <a:xfrm>
              <a:off x="26940" y="26940"/>
              <a:ext cx="2949507" cy="4979674"/>
            </a:xfrm>
            <a:prstGeom prst="rect">
              <a:avLst/>
            </a:prstGeom>
            <a:blipFill rotWithShape="1">
              <a:blip r:embed="rId3"/>
              <a:srcRect l="0" t="0" r="0" b="0"/>
              <a:tile tx="0" ty="0" sx="100000" sy="100000" flip="none" algn="tl"/>
            </a:blip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  <a:r>
                <a:t>Memory holding both data and program (bytes)</a:t>
              </a:r>
            </a:p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23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</p:txBody>
        </p:sp>
        <p:pic>
          <p:nvPicPr>
            <p:cNvPr id="152" name="Memory holding both data and program (bytes) Memory holding both data and program (bytes)" descr="Memory holding both data and program (bytes) Memory holding both data and program (bytes)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-1"/>
              <a:ext cx="3003389" cy="5033555"/>
            </a:xfrm>
            <a:prstGeom prst="rect">
              <a:avLst/>
            </a:prstGeom>
            <a:effectLst/>
          </p:spPr>
        </p:pic>
      </p:grpSp>
      <p:graphicFrame>
        <p:nvGraphicFramePr>
          <p:cNvPr id="155" name="Table 1"/>
          <p:cNvGraphicFramePr/>
          <p:nvPr/>
        </p:nvGraphicFramePr>
        <p:xfrm>
          <a:off x="8874076" y="4821298"/>
          <a:ext cx="2000348" cy="3256537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496911"/>
                <a:gridCol w="496911"/>
                <a:gridCol w="496911"/>
                <a:gridCol w="496911"/>
              </a:tblGrid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1143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1143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 gridSpan="4" rowSpan="5"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FFFFFF"/>
                          </a:solidFill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Program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blipFill rotWithShape="1">
                      <a:blip r:embed="rId5"/>
                      <a:srcRect l="0" t="0" r="0" b="0"/>
                      <a:tile tx="0" ty="0" sx="100000" sy="100000" flip="none" algn="tl"/>
                    </a:blipFill>
                  </a:tcPr>
                </a:tc>
                <a:tc rowSpan="5" hMerge="1">
                  <a:tcPr/>
                </a:tc>
                <a:tc rowSpan="5" hMerge="1">
                  <a:tcPr/>
                </a:tc>
                <a:tc rowSpan="5" hMerge="1">
                  <a:tcPr/>
                </a:tc>
              </a:tr>
              <a:tr h="135524">
                <a:tc gridSpan="4" vMerge="1">
                  <a:tcPr/>
                </a:tc>
                <a:tc hMerge="1" vMerge="1">
                  <a:tcPr/>
                </a:tc>
                <a:tc hMerge="1" vMerge="1">
                  <a:tcPr/>
                </a:tc>
                <a:tc hMerge="1" vMerge="1">
                  <a:tcPr/>
                </a:tc>
              </a:tr>
              <a:tr h="135524">
                <a:tc gridSpan="4" vMerge="1">
                  <a:tcPr/>
                </a:tc>
                <a:tc hMerge="1" vMerge="1">
                  <a:tcPr/>
                </a:tc>
                <a:tc hMerge="1" vMerge="1">
                  <a:tcPr/>
                </a:tc>
                <a:tc hMerge="1" vMerge="1">
                  <a:tcPr/>
                </a:tc>
              </a:tr>
              <a:tr h="135524">
                <a:tc gridSpan="4" vMerge="1">
                  <a:tcPr/>
                </a:tc>
                <a:tc hMerge="1" vMerge="1">
                  <a:tcPr/>
                </a:tc>
                <a:tc hMerge="1" vMerge="1">
                  <a:tcPr/>
                </a:tc>
                <a:tc hMerge="1" vMerge="1">
                  <a:tcPr/>
                </a:tc>
              </a:tr>
              <a:tr h="135524">
                <a:tc gridSpan="4" vMerge="1">
                  <a:tcPr/>
                </a:tc>
                <a:tc hMerge="1" vMerge="1">
                  <a:tcPr/>
                </a:tc>
                <a:tc hMerge="1" vMerge="1">
                  <a:tcPr/>
                </a:tc>
                <a:tc hMerge="1" vMerge="1">
                  <a:tcPr/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 gridSpan="4" rowSpan="5"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FFFFFF"/>
                          </a:solidFill>
                          <a:latin typeface="Lane - Narrow"/>
                          <a:ea typeface="Lane - Narrow"/>
                          <a:cs typeface="Lane - Narrow"/>
                          <a:sym typeface="Lane - Narrow"/>
                        </a:rPr>
                        <a:t>Data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  <a:blipFill rotWithShape="1">
                      <a:blip r:embed="rId6"/>
                      <a:srcRect l="0" t="0" r="0" b="0"/>
                      <a:tile tx="0" ty="0" sx="100000" sy="100000" flip="none" algn="tl"/>
                    </a:blipFill>
                  </a:tcPr>
                </a:tc>
                <a:tc rowSpan="5" hMerge="1">
                  <a:tcPr/>
                </a:tc>
                <a:tc rowSpan="5" hMerge="1">
                  <a:tcPr/>
                </a:tc>
                <a:tc rowSpan="5" hMerge="1">
                  <a:tcPr/>
                </a:tc>
              </a:tr>
              <a:tr h="135524">
                <a:tc gridSpan="4" vMerge="1">
                  <a:tcPr/>
                </a:tc>
                <a:tc hMerge="1" vMerge="1">
                  <a:tcPr/>
                </a:tc>
                <a:tc hMerge="1" vMerge="1">
                  <a:tcPr/>
                </a:tc>
                <a:tc hMerge="1" vMerge="1">
                  <a:tcPr/>
                </a:tc>
              </a:tr>
              <a:tr h="135524">
                <a:tc gridSpan="4" vMerge="1">
                  <a:tcPr/>
                </a:tc>
                <a:tc hMerge="1" vMerge="1">
                  <a:tcPr/>
                </a:tc>
                <a:tc hMerge="1" vMerge="1">
                  <a:tcPr/>
                </a:tc>
                <a:tc hMerge="1" vMerge="1">
                  <a:tcPr/>
                </a:tc>
              </a:tr>
              <a:tr h="135524">
                <a:tc gridSpan="4" vMerge="1">
                  <a:tcPr/>
                </a:tc>
                <a:tc hMerge="1" vMerge="1">
                  <a:tcPr/>
                </a:tc>
                <a:tc hMerge="1" vMerge="1">
                  <a:tcPr/>
                </a:tc>
                <a:tc hMerge="1" vMerge="1">
                  <a:tcPr/>
                </a:tc>
              </a:tr>
              <a:tr h="135524">
                <a:tc gridSpan="4" vMerge="1">
                  <a:tcPr/>
                </a:tc>
                <a:tc hMerge="1" vMerge="1">
                  <a:tcPr/>
                </a:tc>
                <a:tc hMerge="1" vMerge="1">
                  <a:tcPr/>
                </a:tc>
                <a:tc hMerge="1" vMerge="1">
                  <a:tcPr/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35524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FFFFFF"/>
                      </a:solidFill>
                      <a:miter lim="400000"/>
                    </a:lnL>
                    <a:lnR w="12700">
                      <a:solidFill>
                        <a:srgbClr val="FFFFFF"/>
                      </a:solidFill>
                      <a:miter lim="400000"/>
                    </a:lnR>
                    <a:lnT w="12700">
                      <a:solidFill>
                        <a:srgbClr val="FFFFFF"/>
                      </a:solidFill>
                      <a:miter lim="400000"/>
                    </a:lnT>
                    <a:lnB w="127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grpSp>
        <p:nvGrpSpPr>
          <p:cNvPr id="158" name="Processor"/>
          <p:cNvGrpSpPr/>
          <p:nvPr/>
        </p:nvGrpSpPr>
        <p:grpSpPr>
          <a:xfrm>
            <a:off x="1635206" y="3312521"/>
            <a:ext cx="4655909" cy="5033555"/>
            <a:chOff x="0" y="0"/>
            <a:chExt cx="4655908" cy="5033553"/>
          </a:xfrm>
        </p:grpSpPr>
        <p:sp>
          <p:nvSpPr>
            <p:cNvPr id="157" name="Processor"/>
            <p:cNvSpPr/>
            <p:nvPr/>
          </p:nvSpPr>
          <p:spPr>
            <a:xfrm>
              <a:off x="26940" y="26940"/>
              <a:ext cx="4602028" cy="4979674"/>
            </a:xfrm>
            <a:prstGeom prst="rect">
              <a:avLst/>
            </a:prstGeom>
            <a:blipFill rotWithShape="1">
              <a:blip r:embed="rId7"/>
              <a:srcRect l="0" t="0" r="0" b="0"/>
              <a:tile tx="0" ty="0" sx="100000" sy="100000" flip="none" algn="tl"/>
            </a:blip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  <a:r>
                <a:t>Processor</a:t>
              </a:r>
            </a:p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</p:txBody>
        </p:sp>
        <p:pic>
          <p:nvPicPr>
            <p:cNvPr id="156" name="Processor Processor" descr="Processor Processor"/>
            <p:cNvPicPr>
              <a:picLocks noChangeAspect="0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1" y="-1"/>
              <a:ext cx="4655910" cy="5033555"/>
            </a:xfrm>
            <a:prstGeom prst="rect">
              <a:avLst/>
            </a:prstGeom>
            <a:effectLst/>
          </p:spPr>
        </p:pic>
      </p:grpSp>
      <p:grpSp>
        <p:nvGrpSpPr>
          <p:cNvPr id="161" name="Control Unit"/>
          <p:cNvGrpSpPr/>
          <p:nvPr/>
        </p:nvGrpSpPr>
        <p:grpSpPr>
          <a:xfrm>
            <a:off x="2046368" y="4146487"/>
            <a:ext cx="3833585" cy="1452552"/>
            <a:chOff x="0" y="0"/>
            <a:chExt cx="3833583" cy="1452550"/>
          </a:xfrm>
        </p:grpSpPr>
        <p:sp>
          <p:nvSpPr>
            <p:cNvPr id="160" name="Control Unit"/>
            <p:cNvSpPr/>
            <p:nvPr/>
          </p:nvSpPr>
          <p:spPr>
            <a:xfrm>
              <a:off x="26940" y="26940"/>
              <a:ext cx="3779703" cy="1398671"/>
            </a:xfrm>
            <a:prstGeom prst="rect">
              <a:avLst/>
            </a:prstGeom>
            <a:blipFill rotWithShape="1">
              <a:blip r:embed="rId9"/>
              <a:srcRect l="0" t="0" r="0" b="0"/>
              <a:tile tx="0" ty="0" sx="100000" sy="100000" flip="none" algn="tl"/>
            </a:blip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Control Unit</a:t>
              </a:r>
            </a:p>
          </p:txBody>
        </p:sp>
        <p:pic>
          <p:nvPicPr>
            <p:cNvPr id="159" name="Control Unit Control Unit" descr="Control Unit Control Unit"/>
            <p:cNvPicPr>
              <a:picLocks noChangeAspect="0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-1" y="-1"/>
              <a:ext cx="3833585" cy="1452552"/>
            </a:xfrm>
            <a:prstGeom prst="rect">
              <a:avLst/>
            </a:prstGeom>
            <a:effectLst/>
          </p:spPr>
        </p:pic>
      </p:grpSp>
      <p:grpSp>
        <p:nvGrpSpPr>
          <p:cNvPr id="164" name="Arithmetic Logic Unit"/>
          <p:cNvGrpSpPr/>
          <p:nvPr/>
        </p:nvGrpSpPr>
        <p:grpSpPr>
          <a:xfrm>
            <a:off x="2046368" y="6525621"/>
            <a:ext cx="3833585" cy="1452552"/>
            <a:chOff x="0" y="0"/>
            <a:chExt cx="3833583" cy="1452550"/>
          </a:xfrm>
        </p:grpSpPr>
        <p:sp>
          <p:nvSpPr>
            <p:cNvPr id="163" name="Arithmetic Logic Unit"/>
            <p:cNvSpPr/>
            <p:nvPr/>
          </p:nvSpPr>
          <p:spPr>
            <a:xfrm>
              <a:off x="26940" y="26940"/>
              <a:ext cx="3779703" cy="1398671"/>
            </a:xfrm>
            <a:prstGeom prst="rect">
              <a:avLst/>
            </a:prstGeom>
            <a:blipFill rotWithShape="1">
              <a:blip r:embed="rId11"/>
              <a:srcRect l="0" t="0" r="0" b="0"/>
              <a:tile tx="0" ty="0" sx="100000" sy="100000" flip="none" algn="tl"/>
            </a:blip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Arithmetic Logic Unit</a:t>
              </a:r>
            </a:p>
          </p:txBody>
        </p:sp>
        <p:pic>
          <p:nvPicPr>
            <p:cNvPr id="162" name="Arithmetic Logic Unit Arithmetic Logic Unit" descr="Arithmetic Logic Unit Arithmetic Logic Unit"/>
            <p:cNvPicPr>
              <a:picLocks noChangeAspect="0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-1" y="-1"/>
              <a:ext cx="3833585" cy="1452552"/>
            </a:xfrm>
            <a:prstGeom prst="rect">
              <a:avLst/>
            </a:prstGeom>
            <a:effectLst/>
          </p:spPr>
        </p:pic>
      </p:grpSp>
      <p:pic>
        <p:nvPicPr>
          <p:cNvPr id="165" name="Line Line" descr="Line Line"/>
          <p:cNvPicPr>
            <a:picLocks noChangeAspect="0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16200000">
            <a:off x="2788042" y="5971193"/>
            <a:ext cx="1039818" cy="179272"/>
          </a:xfrm>
          <a:prstGeom prst="rect">
            <a:avLst/>
          </a:prstGeom>
        </p:spPr>
      </p:pic>
      <p:pic>
        <p:nvPicPr>
          <p:cNvPr id="167" name="Line Line" descr="Line Line"/>
          <p:cNvPicPr>
            <a:picLocks noChangeAspect="0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 rot="16200000">
            <a:off x="3847119" y="5966905"/>
            <a:ext cx="1048393" cy="179273"/>
          </a:xfrm>
          <a:prstGeom prst="rect">
            <a:avLst/>
          </a:prstGeom>
        </p:spPr>
      </p:pic>
      <p:pic>
        <p:nvPicPr>
          <p:cNvPr id="169" name="Line Line" descr="Line Line"/>
          <p:cNvPicPr>
            <a:picLocks noChangeAspect="0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 rot="10800000">
            <a:off x="5805087" y="7094128"/>
            <a:ext cx="2622124" cy="184304"/>
          </a:xfrm>
          <a:prstGeom prst="rect">
            <a:avLst/>
          </a:prstGeom>
        </p:spPr>
      </p:pic>
      <p:sp>
        <p:nvSpPr>
          <p:cNvPr id="171" name="Address…"/>
          <p:cNvSpPr txBox="1"/>
          <p:nvPr/>
        </p:nvSpPr>
        <p:spPr>
          <a:xfrm>
            <a:off x="6451893" y="4128692"/>
            <a:ext cx="1698957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Address</a:t>
            </a:r>
          </a:p>
          <a:p>
            <a:pPr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bus</a:t>
            </a:r>
          </a:p>
        </p:txBody>
      </p:sp>
      <p:sp>
        <p:nvSpPr>
          <p:cNvPr id="172" name="Data…"/>
          <p:cNvSpPr txBox="1"/>
          <p:nvPr/>
        </p:nvSpPr>
        <p:spPr>
          <a:xfrm>
            <a:off x="6604157" y="6589379"/>
            <a:ext cx="1037845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Data</a:t>
            </a:r>
          </a:p>
          <a:p>
            <a:pPr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bus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Levels of Represent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Levels of Representation</a:t>
            </a:r>
          </a:p>
        </p:txBody>
      </p:sp>
      <p:sp>
        <p:nvSpPr>
          <p:cNvPr id="175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78" name="High Level Language (e.g. C)"/>
          <p:cNvGrpSpPr/>
          <p:nvPr/>
        </p:nvGrpSpPr>
        <p:grpSpPr>
          <a:xfrm>
            <a:off x="1345732" y="2954370"/>
            <a:ext cx="3833584" cy="1452552"/>
            <a:chOff x="0" y="0"/>
            <a:chExt cx="3833583" cy="1452550"/>
          </a:xfrm>
        </p:grpSpPr>
        <p:sp>
          <p:nvSpPr>
            <p:cNvPr id="177" name="High Level Language (e.g. C)"/>
            <p:cNvSpPr/>
            <p:nvPr/>
          </p:nvSpPr>
          <p:spPr>
            <a:xfrm>
              <a:off x="26940" y="26940"/>
              <a:ext cx="3779703" cy="1398671"/>
            </a:xfrm>
            <a:prstGeom prst="rect">
              <a:avLst/>
            </a:prstGeom>
            <a:blipFill rotWithShape="1">
              <a:blip r:embed="rId2"/>
              <a:srcRect l="0" t="0" r="0" b="0"/>
              <a:tile tx="0" ty="0" sx="100000" sy="100000" flip="none" algn="tl"/>
            </a:blip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0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High Level Language (e.g. C)</a:t>
              </a:r>
            </a:p>
          </p:txBody>
        </p:sp>
        <p:pic>
          <p:nvPicPr>
            <p:cNvPr id="176" name="High Level Language (e.g. C) High Level Language (e.g. C)" descr="High Level Language (e.g. C) High Level Language (e.g. C)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-1"/>
              <a:ext cx="3833585" cy="1452552"/>
            </a:xfrm>
            <a:prstGeom prst="rect">
              <a:avLst/>
            </a:prstGeom>
            <a:effectLst/>
          </p:spPr>
        </p:pic>
      </p:grpSp>
      <p:sp>
        <p:nvSpPr>
          <p:cNvPr id="179" name="temp = v[k];…"/>
          <p:cNvSpPr txBox="1"/>
          <p:nvPr/>
        </p:nvSpPr>
        <p:spPr>
          <a:xfrm>
            <a:off x="5586983" y="3005679"/>
            <a:ext cx="2707939" cy="1349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temp = v[k]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v[k] = v[k+1]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v[k+1] = temp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</a:p>
        </p:txBody>
      </p:sp>
      <p:grpSp>
        <p:nvGrpSpPr>
          <p:cNvPr id="182" name="Assembly Language Program (e.g. MIPS)"/>
          <p:cNvGrpSpPr/>
          <p:nvPr/>
        </p:nvGrpSpPr>
        <p:grpSpPr>
          <a:xfrm>
            <a:off x="1345732" y="5179224"/>
            <a:ext cx="3833584" cy="1452552"/>
            <a:chOff x="0" y="0"/>
            <a:chExt cx="3833583" cy="1452550"/>
          </a:xfrm>
        </p:grpSpPr>
        <p:sp>
          <p:nvSpPr>
            <p:cNvPr id="181" name="Assembly Language Program (e.g. MIPS)"/>
            <p:cNvSpPr/>
            <p:nvPr/>
          </p:nvSpPr>
          <p:spPr>
            <a:xfrm>
              <a:off x="26940" y="26940"/>
              <a:ext cx="3779703" cy="1398671"/>
            </a:xfrm>
            <a:prstGeom prst="rect">
              <a:avLst/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0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Assembly Language Program (e.g. MIPS)</a:t>
              </a:r>
            </a:p>
          </p:txBody>
        </p:sp>
        <p:pic>
          <p:nvPicPr>
            <p:cNvPr id="180" name="Assembly Language Program (e.g. MIPS) Assembly Language Program (e.g. MIPS)" descr="Assembly Language Program (e.g. MIPS) Assembly Language Program (e.g. MIPS)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-1"/>
              <a:ext cx="3833585" cy="1452552"/>
            </a:xfrm>
            <a:prstGeom prst="rect">
              <a:avLst/>
            </a:prstGeom>
            <a:effectLst/>
          </p:spPr>
        </p:pic>
      </p:grpSp>
      <p:sp>
        <p:nvSpPr>
          <p:cNvPr id="183" name="lw    $t0, 0($2)…"/>
          <p:cNvSpPr txBox="1"/>
          <p:nvPr/>
        </p:nvSpPr>
        <p:spPr>
          <a:xfrm>
            <a:off x="5523854" y="5020050"/>
            <a:ext cx="4371592" cy="177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lw    $t0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0($2)</a:t>
            </a:r>
          </a:p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lw    $t1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4($2)</a:t>
            </a:r>
          </a:p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sw    $t1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0($2)</a:t>
            </a:r>
          </a:p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sw    $t0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4($2)</a:t>
            </a:r>
          </a:p>
        </p:txBody>
      </p:sp>
      <p:grpSp>
        <p:nvGrpSpPr>
          <p:cNvPr id="186" name="Machine Language Program (MIPS)"/>
          <p:cNvGrpSpPr/>
          <p:nvPr/>
        </p:nvGrpSpPr>
        <p:grpSpPr>
          <a:xfrm>
            <a:off x="1345732" y="7397330"/>
            <a:ext cx="3833584" cy="1452552"/>
            <a:chOff x="0" y="0"/>
            <a:chExt cx="3833583" cy="1452550"/>
          </a:xfrm>
        </p:grpSpPr>
        <p:sp>
          <p:nvSpPr>
            <p:cNvPr id="185" name="Machine Language Program (MIPS)"/>
            <p:cNvSpPr/>
            <p:nvPr/>
          </p:nvSpPr>
          <p:spPr>
            <a:xfrm>
              <a:off x="26940" y="26940"/>
              <a:ext cx="3779703" cy="1398671"/>
            </a:xfrm>
            <a:prstGeom prst="rect">
              <a:avLst/>
            </a:prstGeom>
            <a:blipFill rotWithShape="1">
              <a:blip r:embed="rId5"/>
              <a:srcRect l="0" t="0" r="0" b="0"/>
              <a:tile tx="0" ty="0" sx="100000" sy="100000" flip="none" algn="tl"/>
            </a:blip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0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Machine Language Program (MIPS)</a:t>
              </a:r>
            </a:p>
          </p:txBody>
        </p:sp>
        <p:pic>
          <p:nvPicPr>
            <p:cNvPr id="184" name="Machine Language Program (MIPS) Machine Language Program (MIPS)" descr="Machine Language Program (MIPS) Machine Language Program (MIPS)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" y="-1"/>
              <a:ext cx="3833585" cy="1452552"/>
            </a:xfrm>
            <a:prstGeom prst="rect">
              <a:avLst/>
            </a:prstGeom>
            <a:effectLst/>
          </p:spPr>
        </p:pic>
      </p:grpSp>
      <p:sp>
        <p:nvSpPr>
          <p:cNvPr id="187" name="0000 1001    1001 0110   1010  1111  0101  1000…"/>
          <p:cNvSpPr txBox="1"/>
          <p:nvPr/>
        </p:nvSpPr>
        <p:spPr>
          <a:xfrm>
            <a:off x="5427146" y="7260005"/>
            <a:ext cx="7216392" cy="172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0000 1001    1001 0110   1010  1111  0101  1000</a:t>
            </a:r>
          </a:p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1111 1001    0000 1001   0000  1010  1111  0101</a:t>
            </a:r>
          </a:p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1001 1010    1111 0101   1000  1010  1111  0101</a:t>
            </a:r>
          </a:p>
          <a:p>
            <a:pPr algn="l">
              <a:defRPr sz="27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1001 1001    1010 1111   0101  1000  1010  1111</a:t>
            </a:r>
          </a:p>
        </p:txBody>
      </p:sp>
      <p:pic>
        <p:nvPicPr>
          <p:cNvPr id="192" name="Connection Line" descr="Connection Line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175403" y="4363027"/>
            <a:ext cx="179273" cy="860010"/>
          </a:xfrm>
          <a:prstGeom prst="rect">
            <a:avLst/>
          </a:prstGeom>
        </p:spPr>
      </p:pic>
      <p:sp>
        <p:nvSpPr>
          <p:cNvPr id="189" name="Compiler"/>
          <p:cNvSpPr txBox="1"/>
          <p:nvPr/>
        </p:nvSpPr>
        <p:spPr>
          <a:xfrm>
            <a:off x="1489988" y="4513672"/>
            <a:ext cx="154343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Compiler</a:t>
            </a:r>
          </a:p>
        </p:txBody>
      </p:sp>
      <p:pic>
        <p:nvPicPr>
          <p:cNvPr id="194" name="Connection Line" descr="Connection Line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175403" y="6587881"/>
            <a:ext cx="179273" cy="853262"/>
          </a:xfrm>
          <a:prstGeom prst="rect">
            <a:avLst/>
          </a:prstGeom>
        </p:spPr>
      </p:pic>
      <p:sp>
        <p:nvSpPr>
          <p:cNvPr id="191" name="Assembler"/>
          <p:cNvSpPr txBox="1"/>
          <p:nvPr/>
        </p:nvSpPr>
        <p:spPr>
          <a:xfrm>
            <a:off x="1364639" y="6738526"/>
            <a:ext cx="179413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Assembler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Assembly language is a low-level programming language for a computer or other programmable devic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Assembly language is a low-level programming language for a computer or other programmable device</a:t>
            </a:r>
          </a:p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Each assembly language is specific to a particular computer architecture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which is not the case for high-level programming languages</a:t>
            </a:r>
          </a:p>
          <a:p>
            <a:pPr lvl="1"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Each family of processor chip (MIPS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PIC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SPARC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Alpha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Motorola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Intel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et al.) has its own architecture</a:t>
            </a:r>
          </a:p>
          <a:p>
            <a:pPr lvl="1"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Each type of processor has its own assembly language.</a:t>
            </a:r>
          </a:p>
        </p:txBody>
      </p:sp>
      <p:sp>
        <p:nvSpPr>
          <p:cNvPr id="198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9" name="Assembly Language"/>
          <p:cNvSpPr txBox="1"/>
          <p:nvPr/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lnSpc>
                <a:spcPct val="90000"/>
              </a:lnSpc>
              <a:defRPr cap="all" sz="64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Assembly Language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Assembly language is converted into executable machine code by a program referred to as an assembler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Assembly language is converted into executable machine code by a program referred to as an </a:t>
            </a:r>
            <a:r>
              <a:rPr u="sng"/>
              <a:t>assembler</a:t>
            </a:r>
            <a:endParaRPr u="sng"/>
          </a:p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</a:p>
          <a:p>
            <a:pPr algn="just">
              <a:spcBef>
                <a:spcPts val="2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In pure assembly language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t>one assembly language statement corresponds to one basic operation of the processor.</a:t>
            </a:r>
          </a:p>
        </p:txBody>
      </p:sp>
      <p:sp>
        <p:nvSpPr>
          <p:cNvPr id="202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3" name="Assembly Language"/>
          <p:cNvSpPr txBox="1"/>
          <p:nvPr/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lnSpc>
                <a:spcPct val="90000"/>
              </a:lnSpc>
              <a:defRPr cap="all" sz="64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Assembly Language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he MIPS chip was designed from the ground up in 1985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>
              <a:spcBef>
                <a:spcPts val="25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The MIPS chip was designed from the ground up in 1985. </a:t>
            </a:r>
          </a:p>
          <a:p>
            <a:pPr algn="just">
              <a:spcBef>
                <a:spcPts val="25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MIPS Technologies (formerly MIPS Computer Systems) is a semiconductor company that built </a:t>
            </a:r>
            <a:r>
              <a:rPr u="sng"/>
              <a:t>one of the first commercial RISC</a:t>
            </a:r>
            <a:r>
              <a:t> architectures.</a:t>
            </a:r>
          </a:p>
          <a:p>
            <a:pPr algn="just">
              <a:spcBef>
                <a:spcPts val="25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rPr u="sng"/>
              <a:t>Reduced</a:t>
            </a:r>
            <a:r>
              <a:t> Instruction Set Computer</a:t>
            </a:r>
          </a:p>
          <a:p>
            <a:pPr algn="just">
              <a:spcBef>
                <a:spcPts val="25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	Why MIPS instead of Intel x86?</a:t>
            </a:r>
          </a:p>
          <a:p>
            <a:pPr lvl="2" algn="just">
              <a:spcBef>
                <a:spcPts val="25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MIPS is simple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t>elegant. Don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’</a:t>
            </a:r>
            <a:r>
              <a:t>t want to get bogged down in gritty details.</a:t>
            </a:r>
          </a:p>
        </p:txBody>
      </p:sp>
      <p:sp>
        <p:nvSpPr>
          <p:cNvPr id="206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7" name="MIPS Assembly Language"/>
          <p:cNvSpPr txBox="1"/>
          <p:nvPr/>
        </p:nvSpPr>
        <p:spPr>
          <a:xfrm>
            <a:off x="508000" y="596900"/>
            <a:ext cx="1198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lnSpc>
                <a:spcPct val="90000"/>
              </a:lnSpc>
              <a:defRPr cap="all" sz="64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MIPS Assembly Language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MEMORY ADDRESSES ARE IN BY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90727">
              <a:lnSpc>
                <a:spcPct val="100000"/>
              </a:lnSpc>
              <a:spcBef>
                <a:spcPts val="3500"/>
              </a:spcBef>
              <a:defRPr cap="none" sz="596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MEMORY ADDRESSES ARE IN BYTES</a:t>
            </a:r>
          </a:p>
        </p:txBody>
      </p:sp>
      <p:sp>
        <p:nvSpPr>
          <p:cNvPr id="210" name="8 bit chunk of bits is called a byt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>
              <a:spcBef>
                <a:spcPts val="4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8 bit chunk of bits is called a byte</a:t>
            </a:r>
          </a:p>
          <a:p>
            <a:pPr lvl="2" algn="just">
              <a:spcBef>
                <a:spcPts val="4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1 word is 4 bytes</a:t>
            </a:r>
          </a:p>
          <a:p>
            <a:pPr algn="just">
              <a:spcBef>
                <a:spcPts val="4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Word addresses are 4 bytes apart (more on that in future)</a:t>
            </a:r>
          </a:p>
          <a:p>
            <a:pPr algn="just">
              <a:spcBef>
                <a:spcPts val="4000"/>
              </a:spcBef>
              <a:buBlip>
                <a:blip r:embed="rId2"/>
              </a:buBlip>
              <a:defRPr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To say that memory is byte-addressable simply means that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given an "address"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this address refers to a single block of 8 bits (or a byte)</a:t>
            </a:r>
          </a:p>
        </p:txBody>
      </p:sp>
      <p:sp>
        <p:nvSpPr>
          <p:cNvPr id="211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BASIC MACHINE CO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spcBef>
                <a:spcPts val="4200"/>
              </a:spcBef>
              <a:defRPr cap="none" sz="71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BASIC MACHINE CODE</a:t>
            </a:r>
          </a:p>
        </p:txBody>
      </p:sp>
      <p:sp>
        <p:nvSpPr>
          <p:cNvPr id="214" name="The machine cycle of most processor chips looks like the following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9763" indent="-389763" algn="just" defTabSz="543305">
              <a:spcBef>
                <a:spcPts val="1300"/>
              </a:spcBef>
              <a:buBlip>
                <a:blip r:embed="rId2"/>
              </a:buBlip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The machine cycle of most processor chips looks like the following:</a:t>
            </a:r>
          </a:p>
          <a:p>
            <a:pPr lvl="1" marL="1015746" indent="-507873" algn="just" defTabSz="543305">
              <a:spcBef>
                <a:spcPts val="1300"/>
              </a:spcBef>
              <a:buClr>
                <a:srgbClr val="A1A1A1"/>
              </a:buClr>
              <a:buSzPct val="100000"/>
              <a:buAutoNum type="arabicPeriod" startAt="1"/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rPr u="sng"/>
              <a:t>Fetch the Instruction</a:t>
            </a:r>
            <a:r>
              <a:t>. The instruction is fetched from memory. The program counter contains the address of the instruction in memory.</a:t>
            </a:r>
          </a:p>
          <a:p>
            <a:pPr lvl="1" marL="1015746" indent="-507873" algn="just" defTabSz="543305">
              <a:spcBef>
                <a:spcPts val="1300"/>
              </a:spcBef>
              <a:buClr>
                <a:srgbClr val="A1A1A1"/>
              </a:buClr>
              <a:buSzPct val="100000"/>
              <a:buAutoNum type="arabicPeriod" startAt="1"/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rPr u="sng"/>
              <a:t>Increment the Program Counter</a:t>
            </a:r>
            <a:r>
              <a:t>. The program counter now points to the next instruction.</a:t>
            </a:r>
          </a:p>
          <a:p>
            <a:pPr lvl="1" marL="1015746" indent="-507873" algn="just" defTabSz="543305">
              <a:spcBef>
                <a:spcPts val="1300"/>
              </a:spcBef>
              <a:buClr>
                <a:srgbClr val="A1A1A1"/>
              </a:buClr>
              <a:buSzPct val="100000"/>
              <a:buAutoNum type="arabicPeriod" startAt="1"/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rPr u="sng"/>
              <a:t>Execute the Instruction</a:t>
            </a:r>
            <a:r>
              <a:t>. The operation asked for by the current machine instruction is performed.</a:t>
            </a:r>
          </a:p>
          <a:p>
            <a:pPr lvl="3" marL="1559052" indent="-389763" algn="just" defTabSz="543305">
              <a:spcBef>
                <a:spcPts val="1300"/>
              </a:spcBef>
              <a:buBlip>
                <a:blip r:embed="rId2"/>
              </a:buBlip>
              <a:defRPr sz="3162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On a 32-bit processor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t> memory addresses are 32 bits wide and so the program counter (PC) holds a 32 bit address.</a:t>
            </a:r>
          </a:p>
        </p:txBody>
      </p:sp>
      <p:sp>
        <p:nvSpPr>
          <p:cNvPr id="215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MEMORY ADDRESSES ARE IN BYT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90727">
              <a:lnSpc>
                <a:spcPct val="100000"/>
              </a:lnSpc>
              <a:spcBef>
                <a:spcPts val="3500"/>
              </a:spcBef>
              <a:defRPr cap="none" sz="5964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MEMORY ADDRESSES ARE IN BYTES</a:t>
            </a:r>
          </a:p>
        </p:txBody>
      </p:sp>
      <p:sp>
        <p:nvSpPr>
          <p:cNvPr id="218" name="Slide Number"/>
          <p:cNvSpPr txBox="1"/>
          <p:nvPr>
            <p:ph type="sldNum" sz="quarter" idx="2"/>
          </p:nvPr>
        </p:nvSpPr>
        <p:spPr>
          <a:xfrm>
            <a:off x="12221451" y="8890000"/>
            <a:ext cx="233401" cy="3683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21" name="Processor"/>
          <p:cNvGrpSpPr/>
          <p:nvPr/>
        </p:nvGrpSpPr>
        <p:grpSpPr>
          <a:xfrm>
            <a:off x="1942508" y="2933146"/>
            <a:ext cx="3595284" cy="5995509"/>
            <a:chOff x="0" y="0"/>
            <a:chExt cx="3595282" cy="5995507"/>
          </a:xfrm>
        </p:grpSpPr>
        <p:sp>
          <p:nvSpPr>
            <p:cNvPr id="220" name="Processor"/>
            <p:cNvSpPr/>
            <p:nvPr/>
          </p:nvSpPr>
          <p:spPr>
            <a:xfrm>
              <a:off x="26940" y="26940"/>
              <a:ext cx="3541402" cy="59416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  <a:r>
                <a:t>Processor</a:t>
              </a: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</p:txBody>
        </p:sp>
        <p:pic>
          <p:nvPicPr>
            <p:cNvPr id="219" name="Processor Processor" descr="Processor Processor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" y="-1"/>
              <a:ext cx="3595284" cy="5995509"/>
            </a:xfrm>
            <a:prstGeom prst="rect">
              <a:avLst/>
            </a:prstGeom>
            <a:effectLst/>
          </p:spPr>
        </p:pic>
      </p:grpSp>
      <p:grpSp>
        <p:nvGrpSpPr>
          <p:cNvPr id="224" name="Datapath"/>
          <p:cNvGrpSpPr/>
          <p:nvPr/>
        </p:nvGrpSpPr>
        <p:grpSpPr>
          <a:xfrm>
            <a:off x="2177992" y="4981310"/>
            <a:ext cx="3124316" cy="3695149"/>
            <a:chOff x="0" y="0"/>
            <a:chExt cx="3124314" cy="3695148"/>
          </a:xfrm>
        </p:grpSpPr>
        <p:sp>
          <p:nvSpPr>
            <p:cNvPr id="223" name="Datapath"/>
            <p:cNvSpPr/>
            <p:nvPr/>
          </p:nvSpPr>
          <p:spPr>
            <a:xfrm>
              <a:off x="26940" y="26940"/>
              <a:ext cx="3070434" cy="3641269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8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  <a:r>
                <a:t>Datapath</a:t>
              </a:r>
            </a:p>
            <a:p>
              <a:pPr>
                <a:defRPr sz="38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8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8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8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</p:txBody>
        </p:sp>
        <p:pic>
          <p:nvPicPr>
            <p:cNvPr id="222" name="Datapath Datapath" descr="Datapath Datapath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-1"/>
              <a:ext cx="3124315" cy="3695150"/>
            </a:xfrm>
            <a:prstGeom prst="rect">
              <a:avLst/>
            </a:prstGeom>
            <a:effectLst/>
          </p:spPr>
        </p:pic>
      </p:grpSp>
      <p:grpSp>
        <p:nvGrpSpPr>
          <p:cNvPr id="227" name="Registers"/>
          <p:cNvGrpSpPr/>
          <p:nvPr/>
        </p:nvGrpSpPr>
        <p:grpSpPr>
          <a:xfrm>
            <a:off x="2447638" y="6584444"/>
            <a:ext cx="2585024" cy="935839"/>
            <a:chOff x="0" y="0"/>
            <a:chExt cx="2585023" cy="935837"/>
          </a:xfrm>
        </p:grpSpPr>
        <p:sp>
          <p:nvSpPr>
            <p:cNvPr id="226" name="Registers"/>
            <p:cNvSpPr/>
            <p:nvPr/>
          </p:nvSpPr>
          <p:spPr>
            <a:xfrm>
              <a:off x="26940" y="26940"/>
              <a:ext cx="2531143" cy="881958"/>
            </a:xfrm>
            <a:prstGeom prst="rect">
              <a:avLst/>
            </a:prstGeom>
            <a:solidFill>
              <a:schemeClr val="accent3">
                <a:hueOff val="57139"/>
                <a:satOff val="2268"/>
                <a:lumOff val="-11408"/>
              </a:scheme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5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Registers</a:t>
              </a:r>
            </a:p>
          </p:txBody>
        </p:sp>
        <p:pic>
          <p:nvPicPr>
            <p:cNvPr id="225" name="Registers Registers" descr="Registers Registers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2585025" cy="935838"/>
            </a:xfrm>
            <a:prstGeom prst="rect">
              <a:avLst/>
            </a:prstGeom>
            <a:effectLst/>
          </p:spPr>
        </p:pic>
      </p:grpSp>
      <p:grpSp>
        <p:nvGrpSpPr>
          <p:cNvPr id="230" name="ALU"/>
          <p:cNvGrpSpPr/>
          <p:nvPr/>
        </p:nvGrpSpPr>
        <p:grpSpPr>
          <a:xfrm>
            <a:off x="2447638" y="7614437"/>
            <a:ext cx="2585024" cy="935838"/>
            <a:chOff x="0" y="0"/>
            <a:chExt cx="2585023" cy="935837"/>
          </a:xfrm>
        </p:grpSpPr>
        <p:sp>
          <p:nvSpPr>
            <p:cNvPr id="229" name="ALU"/>
            <p:cNvSpPr/>
            <p:nvPr/>
          </p:nvSpPr>
          <p:spPr>
            <a:xfrm>
              <a:off x="26940" y="26940"/>
              <a:ext cx="2531143" cy="881958"/>
            </a:xfrm>
            <a:prstGeom prst="rect">
              <a:avLst/>
            </a:prstGeom>
            <a:solidFill>
              <a:schemeClr val="accent5">
                <a:satOff val="-8700"/>
                <a:lumOff val="-21853"/>
              </a:scheme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5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ALU</a:t>
              </a:r>
            </a:p>
          </p:txBody>
        </p:sp>
        <p:pic>
          <p:nvPicPr>
            <p:cNvPr id="228" name="ALU ALU" descr="ALU ALU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2585025" cy="935838"/>
            </a:xfrm>
            <a:prstGeom prst="rect">
              <a:avLst/>
            </a:prstGeom>
            <a:effectLst/>
          </p:spPr>
        </p:pic>
      </p:grpSp>
      <p:grpSp>
        <p:nvGrpSpPr>
          <p:cNvPr id="233" name="Memory"/>
          <p:cNvGrpSpPr/>
          <p:nvPr/>
        </p:nvGrpSpPr>
        <p:grpSpPr>
          <a:xfrm>
            <a:off x="7467008" y="2882345"/>
            <a:ext cx="3595283" cy="5995509"/>
            <a:chOff x="0" y="0"/>
            <a:chExt cx="3595282" cy="5995507"/>
          </a:xfrm>
        </p:grpSpPr>
        <p:sp>
          <p:nvSpPr>
            <p:cNvPr id="232" name="Memory"/>
            <p:cNvSpPr/>
            <p:nvPr/>
          </p:nvSpPr>
          <p:spPr>
            <a:xfrm>
              <a:off x="26940" y="26940"/>
              <a:ext cx="3541402" cy="59416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  <a:r>
                <a:t>Memory</a:t>
              </a: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  <a:p>
              <a:pPr>
                <a:defRPr sz="33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pPr>
            </a:p>
          </p:txBody>
        </p:sp>
        <p:pic>
          <p:nvPicPr>
            <p:cNvPr id="231" name="Memory Memory" descr="Memory Memory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" y="-1"/>
              <a:ext cx="3595284" cy="5995509"/>
            </a:xfrm>
            <a:prstGeom prst="rect">
              <a:avLst/>
            </a:prstGeom>
            <a:effectLst/>
          </p:spPr>
        </p:pic>
      </p:grpSp>
      <p:grpSp>
        <p:nvGrpSpPr>
          <p:cNvPr id="236" name="Rectangle"/>
          <p:cNvGrpSpPr/>
          <p:nvPr/>
        </p:nvGrpSpPr>
        <p:grpSpPr>
          <a:xfrm>
            <a:off x="7702492" y="3819112"/>
            <a:ext cx="3124316" cy="4754608"/>
            <a:chOff x="0" y="0"/>
            <a:chExt cx="3124314" cy="4754606"/>
          </a:xfrm>
        </p:grpSpPr>
        <p:sp>
          <p:nvSpPr>
            <p:cNvPr id="235" name="Rectangle"/>
            <p:cNvSpPr/>
            <p:nvPr/>
          </p:nvSpPr>
          <p:spPr>
            <a:xfrm>
              <a:off x="26940" y="26940"/>
              <a:ext cx="3070434" cy="4700726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>
              <a:noFill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CMU Serif Roman"/>
                  <a:ea typeface="CMU Serif Roman"/>
                  <a:cs typeface="CMU Serif Roman"/>
                  <a:sym typeface="CMU Serif Roman"/>
                </a:defRPr>
              </a:pPr>
            </a:p>
          </p:txBody>
        </p:sp>
        <p:pic>
          <p:nvPicPr>
            <p:cNvPr id="234" name="Rectangle Square" descr="Rectangle Square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-1"/>
              <a:ext cx="3124315" cy="4754608"/>
            </a:xfrm>
            <a:prstGeom prst="rect">
              <a:avLst/>
            </a:prstGeom>
            <a:effectLst/>
          </p:spPr>
        </p:pic>
      </p:grpSp>
      <p:graphicFrame>
        <p:nvGraphicFramePr>
          <p:cNvPr id="237" name="Table 1"/>
          <p:cNvGraphicFramePr/>
          <p:nvPr/>
        </p:nvGraphicFramePr>
        <p:xfrm>
          <a:off x="7733932" y="3851068"/>
          <a:ext cx="3080173" cy="470339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66867"/>
                <a:gridCol w="766867"/>
                <a:gridCol w="766867"/>
                <a:gridCol w="766867"/>
              </a:tblGrid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  <a:tr h="195445"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181100" algn="l"/>
                        </a:tabLst>
                        <a:defRPr sz="3000">
                          <a:sym typeface="Gill Sans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06060"/>
                      </a:solidFill>
                      <a:miter lim="400000"/>
                    </a:lnL>
                    <a:lnR w="12700">
                      <a:solidFill>
                        <a:srgbClr val="606060"/>
                      </a:solidFill>
                      <a:miter lim="400000"/>
                    </a:lnR>
                    <a:lnT w="12700">
                      <a:solidFill>
                        <a:srgbClr val="606060"/>
                      </a:solidFill>
                      <a:miter lim="400000"/>
                    </a:lnT>
                    <a:lnB w="12700">
                      <a:solidFill>
                        <a:srgbClr val="60606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38" name="Enable?…"/>
          <p:cNvSpPr txBox="1"/>
          <p:nvPr/>
        </p:nvSpPr>
        <p:spPr>
          <a:xfrm>
            <a:off x="5722461" y="3422650"/>
            <a:ext cx="1559878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Enable?</a:t>
            </a:r>
          </a:p>
          <a:p>
            <a:pPr>
              <a:defRPr sz="25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pPr>
            <a:r>
              <a:t>Read/Write</a:t>
            </a:r>
          </a:p>
        </p:txBody>
      </p:sp>
      <p:sp>
        <p:nvSpPr>
          <p:cNvPr id="239" name="Address"/>
          <p:cNvSpPr txBox="1"/>
          <p:nvPr/>
        </p:nvSpPr>
        <p:spPr>
          <a:xfrm>
            <a:off x="5800774" y="5638799"/>
            <a:ext cx="121475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Address</a:t>
            </a:r>
          </a:p>
        </p:txBody>
      </p:sp>
      <p:pic>
        <p:nvPicPr>
          <p:cNvPr id="240" name="Line Line" descr="Line Line"/>
          <p:cNvPicPr>
            <a:picLocks noChangeAspect="0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929199" y="6147709"/>
            <a:ext cx="2859432" cy="179273"/>
          </a:xfrm>
          <a:prstGeom prst="rect">
            <a:avLst/>
          </a:prstGeom>
        </p:spPr>
      </p:pic>
      <p:pic>
        <p:nvPicPr>
          <p:cNvPr id="242" name="Line Line" descr="Line Line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10800000">
            <a:off x="5152958" y="7152952"/>
            <a:ext cx="2597861" cy="184303"/>
          </a:xfrm>
          <a:prstGeom prst="rect">
            <a:avLst/>
          </a:prstGeom>
        </p:spPr>
      </p:pic>
      <p:sp>
        <p:nvSpPr>
          <p:cNvPr id="244" name="Read Data"/>
          <p:cNvSpPr txBox="1"/>
          <p:nvPr/>
        </p:nvSpPr>
        <p:spPr>
          <a:xfrm>
            <a:off x="5672137" y="6811064"/>
            <a:ext cx="156495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Read Data</a:t>
            </a:r>
          </a:p>
        </p:txBody>
      </p:sp>
      <p:sp>
        <p:nvSpPr>
          <p:cNvPr id="245" name="Write Data"/>
          <p:cNvSpPr txBox="1"/>
          <p:nvPr/>
        </p:nvSpPr>
        <p:spPr>
          <a:xfrm>
            <a:off x="5722461" y="7198517"/>
            <a:ext cx="146431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  <a:latin typeface="Lane - Narrow"/>
                <a:ea typeface="Lane - Narrow"/>
                <a:cs typeface="Lane - Narrow"/>
                <a:sym typeface="Lane - Narrow"/>
              </a:defRPr>
            </a:lvl1pPr>
          </a:lstStyle>
          <a:p>
            <a:pPr/>
            <a:r>
              <a:t>Write Data</a:t>
            </a:r>
          </a:p>
        </p:txBody>
      </p:sp>
      <p:pic>
        <p:nvPicPr>
          <p:cNvPr id="246" name="Line Line" descr="Line Line"/>
          <p:cNvPicPr>
            <a:picLocks noChangeAspect="0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190769" y="4216500"/>
            <a:ext cx="2597861" cy="179272"/>
          </a:xfrm>
          <a:prstGeom prst="rect">
            <a:avLst/>
          </a:prstGeom>
        </p:spPr>
      </p:pic>
      <p:grpSp>
        <p:nvGrpSpPr>
          <p:cNvPr id="250" name="PC"/>
          <p:cNvGrpSpPr/>
          <p:nvPr/>
        </p:nvGrpSpPr>
        <p:grpSpPr>
          <a:xfrm>
            <a:off x="2447638" y="5902540"/>
            <a:ext cx="2585024" cy="587752"/>
            <a:chOff x="0" y="0"/>
            <a:chExt cx="2585023" cy="587751"/>
          </a:xfrm>
        </p:grpSpPr>
        <p:sp>
          <p:nvSpPr>
            <p:cNvPr id="249" name="PC"/>
            <p:cNvSpPr/>
            <p:nvPr/>
          </p:nvSpPr>
          <p:spPr>
            <a:xfrm>
              <a:off x="26940" y="26940"/>
              <a:ext cx="2531143" cy="533871"/>
            </a:xfrm>
            <a:prstGeom prst="rect">
              <a:avLst/>
            </a:prstGeom>
            <a:solidFill>
              <a:schemeClr val="accent3">
                <a:hueOff val="57139"/>
                <a:satOff val="2268"/>
                <a:lumOff val="-11408"/>
              </a:scheme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2700">
                  <a:solidFill>
                    <a:srgbClr val="FFFFFF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PC</a:t>
              </a:r>
            </a:p>
          </p:txBody>
        </p:sp>
        <p:pic>
          <p:nvPicPr>
            <p:cNvPr id="248" name="PC PC" descr="PC PC"/>
            <p:cNvPicPr>
              <a:picLocks noChangeAspect="0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-1" y="-1"/>
              <a:ext cx="2585025" cy="587753"/>
            </a:xfrm>
            <a:prstGeom prst="rect">
              <a:avLst/>
            </a:prstGeom>
            <a:effectLst/>
          </p:spPr>
        </p:pic>
      </p:grpSp>
      <p:grpSp>
        <p:nvGrpSpPr>
          <p:cNvPr id="253" name="Control"/>
          <p:cNvGrpSpPr/>
          <p:nvPr/>
        </p:nvGrpSpPr>
        <p:grpSpPr>
          <a:xfrm>
            <a:off x="2177992" y="3760471"/>
            <a:ext cx="3124316" cy="935839"/>
            <a:chOff x="0" y="0"/>
            <a:chExt cx="3124314" cy="935837"/>
          </a:xfrm>
        </p:grpSpPr>
        <p:sp>
          <p:nvSpPr>
            <p:cNvPr id="252" name="Control"/>
            <p:cNvSpPr/>
            <p:nvPr/>
          </p:nvSpPr>
          <p:spPr>
            <a:xfrm>
              <a:off x="26940" y="26940"/>
              <a:ext cx="3070434" cy="881958"/>
            </a:xfrm>
            <a:prstGeom prst="rect">
              <a:avLst/>
            </a:prstGeom>
            <a:solidFill>
              <a:schemeClr val="accent4">
                <a:hueOff val="163466"/>
                <a:satOff val="6226"/>
                <a:lumOff val="10954"/>
              </a:scheme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500">
                  <a:solidFill>
                    <a:srgbClr val="000000"/>
                  </a:solidFill>
                  <a:effectLst>
                    <a:outerShdw sx="100000" sy="100000" kx="0" ky="0" algn="b" rotWithShape="0" blurRad="25400" dist="12700" dir="5400000">
                      <a:srgbClr val="000000">
                        <a:alpha val="50000"/>
                      </a:srgbClr>
                    </a:outerShdw>
                  </a:effectLst>
                  <a:latin typeface="Lane - Narrow"/>
                  <a:ea typeface="Lane - Narrow"/>
                  <a:cs typeface="Lane - Narrow"/>
                  <a:sym typeface="Lane - Narrow"/>
                </a:defRPr>
              </a:lvl1pPr>
            </a:lstStyle>
            <a:p>
              <a:pPr/>
              <a:r>
                <a:t>Control</a:t>
              </a:r>
            </a:p>
          </p:txBody>
        </p:sp>
        <p:pic>
          <p:nvPicPr>
            <p:cNvPr id="251" name="Control Control" descr="Control Control"/>
            <p:cNvPicPr>
              <a:picLocks noChangeAspect="0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3124315" cy="935838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3.png"/></Relationships>

</file>

<file path=ppt/theme/theme1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606060"/>
      </a:dk1>
      <a:lt1>
        <a:srgbClr val="006060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3">
  <a:themeElements>
    <a:clrScheme name="New_Template3">
      <a:dk1>
        <a:srgbClr val="000000"/>
      </a:dk1>
      <a:lt1>
        <a:srgbClr val="FFFFFF"/>
      </a:lt1>
      <a:dk2>
        <a:srgbClr val="5B5854"/>
      </a:dk2>
      <a:lt2>
        <a:srgbClr val="C9C3BA"/>
      </a:lt2>
      <a:accent1>
        <a:srgbClr val="708CA5"/>
      </a:accent1>
      <a:accent2>
        <a:srgbClr val="80A7A7"/>
      </a:accent2>
      <a:accent3>
        <a:srgbClr val="98A66D"/>
      </a:accent3>
      <a:accent4>
        <a:srgbClr val="CF9E5B"/>
      </a:accent4>
      <a:accent5>
        <a:srgbClr val="C87C6D"/>
      </a:accent5>
      <a:accent6>
        <a:srgbClr val="837B9A"/>
      </a:accent6>
      <a:hlink>
        <a:srgbClr val="0000FF"/>
      </a:hlink>
      <a:folHlink>
        <a:srgbClr val="FF00FF"/>
      </a:folHlink>
    </a:clrScheme>
    <a:fontScheme name="New_Template3">
      <a:majorFont>
        <a:latin typeface="Gill Sans Light"/>
        <a:ea typeface="Gill Sans Light"/>
        <a:cs typeface="Gill Sans Light"/>
      </a:majorFont>
      <a:minorFont>
        <a:latin typeface="Gill Sans"/>
        <a:ea typeface="Gill Sans"/>
        <a:cs typeface="Gill Sans"/>
      </a:minorFont>
    </a:fontScheme>
    <a:fmtScheme name="New_Template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6F6A5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60606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