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 b="def" i="def"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 b="def" i="def"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 b="def" i="def"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3" name="Shape 1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Line"/>
          <p:cNvSpPr/>
          <p:nvPr/>
        </p:nvSpPr>
        <p:spPr>
          <a:xfrm>
            <a:off x="508000" y="51816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" name="Title Text"/>
          <p:cNvSpPr txBox="1"/>
          <p:nvPr>
            <p:ph type="title"/>
          </p:nvPr>
        </p:nvSpPr>
        <p:spPr>
          <a:xfrm>
            <a:off x="508000" y="3009900"/>
            <a:ext cx="11988800" cy="203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6" name="Body Level One…"/>
          <p:cNvSpPr txBox="1"/>
          <p:nvPr>
            <p:ph type="body" sz="quarter" idx="1"/>
          </p:nvPr>
        </p:nvSpPr>
        <p:spPr>
          <a:xfrm>
            <a:off x="508000" y="5562600"/>
            <a:ext cx="11988800" cy="825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Line"/>
          <p:cNvSpPr/>
          <p:nvPr/>
        </p:nvSpPr>
        <p:spPr>
          <a:xfrm flipV="1">
            <a:off x="508000" y="9245598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" name="Slide Number"/>
          <p:cNvSpPr txBox="1"/>
          <p:nvPr>
            <p:ph type="sldNum" sz="quarter" idx="2"/>
          </p:nvPr>
        </p:nvSpPr>
        <p:spPr>
          <a:xfrm>
            <a:off x="12154001" y="8763000"/>
            <a:ext cx="342901" cy="3683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–Johnny Appleseed"/>
          <p:cNvSpPr txBox="1"/>
          <p:nvPr>
            <p:ph type="body" sz="quarter" idx="21"/>
          </p:nvPr>
        </p:nvSpPr>
        <p:spPr>
          <a:xfrm>
            <a:off x="508000" y="5918200"/>
            <a:ext cx="11988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i="1" sz="3000">
                <a:solidFill>
                  <a:srgbClr val="9D9D9D"/>
                </a:solidFill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08" name="“Type a quote here.”"/>
          <p:cNvSpPr txBox="1"/>
          <p:nvPr>
            <p:ph type="body" sz="quarter" idx="22"/>
          </p:nvPr>
        </p:nvSpPr>
        <p:spPr>
          <a:xfrm>
            <a:off x="1270000" y="4298950"/>
            <a:ext cx="10464800" cy="6223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10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Image"/>
          <p:cNvSpPr/>
          <p:nvPr>
            <p:ph type="pic" idx="21"/>
          </p:nvPr>
        </p:nvSpPr>
        <p:spPr>
          <a:xfrm>
            <a:off x="-114300" y="0"/>
            <a:ext cx="14622784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2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5" name="Body Level One…"/>
          <p:cNvSpPr txBox="1"/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Image"/>
          <p:cNvSpPr/>
          <p:nvPr>
            <p:ph type="pic" idx="21"/>
          </p:nvPr>
        </p:nvSpPr>
        <p:spPr>
          <a:xfrm>
            <a:off x="622300" y="101600"/>
            <a:ext cx="11760200" cy="784013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6" name="Title Text"/>
          <p:cNvSpPr txBox="1"/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7" name="Body Level One…"/>
          <p:cNvSpPr txBox="1"/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/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mage"/>
          <p:cNvSpPr/>
          <p:nvPr>
            <p:ph type="pic" sz="half" idx="21"/>
          </p:nvPr>
        </p:nvSpPr>
        <p:spPr>
          <a:xfrm>
            <a:off x="6807200" y="5969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4" name="Title Text"/>
          <p:cNvSpPr txBox="1"/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/>
          <a:p>
            <a:pPr/>
            <a:r>
              <a:t>Title Text</a:t>
            </a:r>
          </a:p>
        </p:txBody>
      </p:sp>
      <p:sp>
        <p:nvSpPr>
          <p:cNvPr id="45" name="Body Level One…"/>
          <p:cNvSpPr txBox="1"/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"/>
          <p:cNvSpPr/>
          <p:nvPr/>
        </p:nvSpPr>
        <p:spPr>
          <a:xfrm>
            <a:off x="508000" y="25781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Line"/>
          <p:cNvSpPr/>
          <p:nvPr/>
        </p:nvSpPr>
        <p:spPr>
          <a:xfrm flipV="1">
            <a:off x="508000" y="9245598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12161900" y="8890000"/>
            <a:ext cx="352503" cy="368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" name="Image"/>
          <p:cNvSpPr/>
          <p:nvPr>
            <p:ph type="pic" sz="half" idx="21"/>
          </p:nvPr>
        </p:nvSpPr>
        <p:spPr>
          <a:xfrm>
            <a:off x="-838200" y="2997200"/>
            <a:ext cx="8286750" cy="5524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1pPr>
            <a:lvl2pPr marL="7366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2pPr>
            <a:lvl3pPr marL="11049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3pPr>
            <a:lvl4pPr marL="14732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4pPr>
            <a:lvl5pPr marL="18415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Image"/>
          <p:cNvSpPr/>
          <p:nvPr>
            <p:ph type="pic" sz="quarter" idx="21"/>
          </p:nvPr>
        </p:nvSpPr>
        <p:spPr>
          <a:xfrm>
            <a:off x="6642100" y="914400"/>
            <a:ext cx="5727700" cy="382045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Image"/>
          <p:cNvSpPr/>
          <p:nvPr>
            <p:ph type="pic" sz="quarter" idx="22"/>
          </p:nvPr>
        </p:nvSpPr>
        <p:spPr>
          <a:xfrm>
            <a:off x="6654800" y="4851400"/>
            <a:ext cx="5753100" cy="3835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half" idx="23"/>
          </p:nvPr>
        </p:nvSpPr>
        <p:spPr>
          <a:xfrm>
            <a:off x="622300" y="5842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/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228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457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685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9144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11430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1371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1600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1828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1pPr>
      <a:lvl2pPr marL="8382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2pPr>
      <a:lvl3pPr marL="12573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3pPr>
      <a:lvl4pPr marL="16764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4pPr>
      <a:lvl5pPr marL="20955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5pPr>
      <a:lvl6pPr marL="25146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6pPr>
      <a:lvl7pPr marL="29337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7pPr>
      <a:lvl8pPr marL="33528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8pPr>
      <a:lvl9pPr marL="37719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MIPS ASSEMBLY PROGRAMMING LANGUAGE PART II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lvl1pPr>
          </a:lstStyle>
          <a:p>
            <a:pPr/>
            <a:r>
              <a:t>MIPS ASSEMBLY PROGRAMMING LANGUAGE PART II </a:t>
            </a:r>
          </a:p>
        </p:txBody>
      </p:sp>
      <p:sp>
        <p:nvSpPr>
          <p:cNvPr id="146" name="Ayman Hajja, PhD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Ayman Hajja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PhD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9" name="How to do the following C statement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How to do the following C statement?</a:t>
            </a:r>
          </a:p>
          <a:p>
            <a:pPr lvl="5" marL="0" indent="1143000">
              <a:spcBef>
                <a:spcPts val="2000"/>
              </a:spcBef>
              <a:buSzTx/>
              <a:buNone/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 = b + c + d - e;</a:t>
            </a:r>
          </a:p>
        </p:txBody>
      </p:sp>
      <p:graphicFrame>
        <p:nvGraphicFramePr>
          <p:cNvPr id="230" name="Table 1"/>
          <p:cNvGraphicFramePr/>
          <p:nvPr/>
        </p:nvGraphicFramePr>
        <p:xfrm>
          <a:off x="8936552" y="3385935"/>
          <a:ext cx="2964565" cy="495022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475932"/>
                <a:gridCol w="1475932"/>
              </a:tblGrid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31" name="MIPS INSTRUCTIONS: ADDITION AND SUBTRACTION OF INTEG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INSTRUCTIONS: ADDITION AND SUBTRACTION OF INTEGERS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3" name="Table 1"/>
          <p:cNvGraphicFramePr/>
          <p:nvPr/>
        </p:nvGraphicFramePr>
        <p:xfrm>
          <a:off x="8936552" y="3385935"/>
          <a:ext cx="2964565" cy="495022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475932"/>
                <a:gridCol w="1475932"/>
              </a:tblGrid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34" name="MIPS INSTRUCTIONS: ADDITION AND SUBTRACTION OF INTEG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INSTRUCTIONS: ADDITION AND SUBTRACTION OF INTEGERS</a:t>
            </a:r>
          </a:p>
        </p:txBody>
      </p:sp>
      <p:sp>
        <p:nvSpPr>
          <p:cNvPr id="235" name="How to do the following C statement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How to do the following C statement?</a:t>
            </a:r>
          </a:p>
          <a:p>
            <a:pPr lvl="5" marL="0" indent="1143000">
              <a:spcBef>
                <a:spcPts val="2000"/>
              </a:spcBef>
              <a:buSzTx/>
              <a:buNone/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 = b + c + d - e;</a:t>
            </a:r>
          </a:p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We break it into multiple instructions:</a:t>
            </a:r>
          </a:p>
          <a:p>
            <a:pPr lvl="2" marL="0" indent="457200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add $t0, $s1, $s2  	# temp = b + c</a:t>
            </a:r>
          </a:p>
          <a:p>
            <a:pPr lvl="2" marL="0" indent="457200">
              <a:spcBef>
                <a:spcPts val="2000"/>
              </a:spcBef>
              <a:buSzTx/>
              <a:buNone/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</a:p>
        </p:txBody>
      </p:sp>
      <p:sp>
        <p:nvSpPr>
          <p:cNvPr id="2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9" name="How to do the following C statement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How to do the following C statement?</a:t>
            </a:r>
          </a:p>
          <a:p>
            <a:pPr lvl="5" marL="0" indent="1143000">
              <a:spcBef>
                <a:spcPts val="2000"/>
              </a:spcBef>
              <a:buSzTx/>
              <a:buNone/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 = b + c + d - e;</a:t>
            </a:r>
          </a:p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We break it into multiple instructions:</a:t>
            </a:r>
          </a:p>
          <a:p>
            <a:pPr lvl="2" marL="0" indent="457200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add $t0, $s1, $s2  	# temp = b + c</a:t>
            </a:r>
          </a:p>
          <a:p>
            <a:pPr lvl="2" marL="0" indent="457200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add $t0, $t0, $s3   	# temp = temp + d</a:t>
            </a:r>
          </a:p>
        </p:txBody>
      </p:sp>
      <p:graphicFrame>
        <p:nvGraphicFramePr>
          <p:cNvPr id="240" name="Table 1"/>
          <p:cNvGraphicFramePr/>
          <p:nvPr/>
        </p:nvGraphicFramePr>
        <p:xfrm>
          <a:off x="8936552" y="3385935"/>
          <a:ext cx="2964565" cy="495022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475932"/>
                <a:gridCol w="1475932"/>
              </a:tblGrid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41" name="MIPS INSTRUCTIONS: ADDITION AND SUBTRACTION OF INTEG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INSTRUCTIONS: ADDITION AND SUBTRACTION OF INTEGERS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4" name="How to do the following C statement?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How to do the following C statement?</a:t>
            </a:r>
          </a:p>
          <a:p>
            <a:pPr lvl="5" marL="0" indent="1143000">
              <a:spcBef>
                <a:spcPts val="2000"/>
              </a:spcBef>
              <a:buSzTx/>
              <a:buNone/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 = b + c + d - e;</a:t>
            </a:r>
          </a:p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We break it into multiple instructions:</a:t>
            </a:r>
          </a:p>
          <a:p>
            <a:pPr lvl="2" marL="0" indent="457200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add $t0, $s1, $s2  	# temp = b + c</a:t>
            </a:r>
          </a:p>
          <a:p>
            <a:pPr lvl="2" marL="0" indent="457200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add $t0, $t0, $s3    	# temp = temp + d</a:t>
            </a:r>
          </a:p>
          <a:p>
            <a:pPr lvl="2" marL="0" indent="457200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sub $s0, $t0, $s4 	# a = temp - e</a:t>
            </a:r>
          </a:p>
        </p:txBody>
      </p:sp>
      <p:graphicFrame>
        <p:nvGraphicFramePr>
          <p:cNvPr id="245" name="Table 1"/>
          <p:cNvGraphicFramePr/>
          <p:nvPr/>
        </p:nvGraphicFramePr>
        <p:xfrm>
          <a:off x="8936552" y="3385935"/>
          <a:ext cx="2964565" cy="495022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475932"/>
                <a:gridCol w="1475932"/>
              </a:tblGrid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$s0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b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98750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000"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$s4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46" name="MIPS INSTRUCTIONS: ADDITION AND SUBTRACTION OF INTEG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INSTRUCTIONS: ADDITION AND SUBTRACTION OF INTEGERS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IMMEDIA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4200"/>
              </a:spcBef>
              <a:defRPr cap="none" sz="71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IMMEDIATES</a:t>
            </a:r>
          </a:p>
        </p:txBody>
      </p:sp>
      <p:sp>
        <p:nvSpPr>
          <p:cNvPr id="249" name="Immediates are numerical constants that are embedded in the instruction itself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Immediates are numerical constants that are embedded in the instruction itself</a:t>
            </a:r>
          </a:p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Add Immediate:</a:t>
            </a:r>
          </a:p>
          <a:p>
            <a:pPr marL="0" indent="0" algn="ctr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addi $s0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$s1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-10 (in MIPS)</a:t>
            </a:r>
          </a:p>
          <a:p>
            <a:pPr marL="0" indent="0" algn="ctr">
              <a:spcBef>
                <a:spcPts val="2000"/>
              </a:spcBef>
              <a:buSzTx/>
              <a:buNone/>
              <a:defRPr>
                <a:solidFill>
                  <a:schemeClr val="accent5">
                    <a:satOff val="-8700"/>
                    <a:lumOff val="-21853"/>
                  </a:schemeClr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f = g - 10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r>
              <a:t> (in C)</a:t>
            </a:r>
          </a:p>
          <a:p>
            <a:pPr marL="0" indent="0" algn="ctr">
              <a:spcBef>
                <a:spcPts val="2000"/>
              </a:spcBef>
              <a:buSzTx/>
              <a:buNone/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assuming $s0 and $s1 are associated with the variables f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g respectively</a:t>
            </a:r>
          </a:p>
        </p:txBody>
      </p:sp>
      <p:sp>
        <p:nvSpPr>
          <p:cNvPr id="2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MEMORY ADDRESSES ARE IN BY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MEMORY ADDRESSES ARE IN BYTES</a:t>
            </a:r>
          </a:p>
        </p:txBody>
      </p:sp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52" name="Processor"/>
          <p:cNvGrpSpPr/>
          <p:nvPr/>
        </p:nvGrpSpPr>
        <p:grpSpPr>
          <a:xfrm>
            <a:off x="1942508" y="2933146"/>
            <a:ext cx="3595284" cy="5995509"/>
            <a:chOff x="0" y="0"/>
            <a:chExt cx="3595282" cy="5995507"/>
          </a:xfrm>
        </p:grpSpPr>
        <p:sp>
          <p:nvSpPr>
            <p:cNvPr id="151" name="Processor"/>
            <p:cNvSpPr/>
            <p:nvPr/>
          </p:nvSpPr>
          <p:spPr>
            <a:xfrm>
              <a:off x="26940" y="26940"/>
              <a:ext cx="3541402" cy="59416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Processor</a:t>
              </a: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150" name="Processor Processor" descr="Processor Processor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-1"/>
              <a:ext cx="3595284" cy="5995509"/>
            </a:xfrm>
            <a:prstGeom prst="rect">
              <a:avLst/>
            </a:prstGeom>
            <a:effectLst/>
          </p:spPr>
        </p:pic>
      </p:grpSp>
      <p:grpSp>
        <p:nvGrpSpPr>
          <p:cNvPr id="155" name="Datapath"/>
          <p:cNvGrpSpPr/>
          <p:nvPr/>
        </p:nvGrpSpPr>
        <p:grpSpPr>
          <a:xfrm>
            <a:off x="2177992" y="4981310"/>
            <a:ext cx="3124316" cy="3695149"/>
            <a:chOff x="0" y="0"/>
            <a:chExt cx="3124314" cy="3695148"/>
          </a:xfrm>
        </p:grpSpPr>
        <p:sp>
          <p:nvSpPr>
            <p:cNvPr id="154" name="Datapath"/>
            <p:cNvSpPr/>
            <p:nvPr/>
          </p:nvSpPr>
          <p:spPr>
            <a:xfrm>
              <a:off x="26940" y="26940"/>
              <a:ext cx="3070434" cy="3641269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Datapath</a:t>
              </a: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153" name="Datapath Datapath" descr="Datapath Datapath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3124315" cy="3695150"/>
            </a:xfrm>
            <a:prstGeom prst="rect">
              <a:avLst/>
            </a:prstGeom>
            <a:effectLst/>
          </p:spPr>
        </p:pic>
      </p:grpSp>
      <p:grpSp>
        <p:nvGrpSpPr>
          <p:cNvPr id="158" name="Registers"/>
          <p:cNvGrpSpPr/>
          <p:nvPr/>
        </p:nvGrpSpPr>
        <p:grpSpPr>
          <a:xfrm>
            <a:off x="2447638" y="6584444"/>
            <a:ext cx="2585024" cy="935839"/>
            <a:chOff x="0" y="0"/>
            <a:chExt cx="2585023" cy="935837"/>
          </a:xfrm>
        </p:grpSpPr>
        <p:sp>
          <p:nvSpPr>
            <p:cNvPr id="157" name="Registers"/>
            <p:cNvSpPr/>
            <p:nvPr/>
          </p:nvSpPr>
          <p:spPr>
            <a:xfrm>
              <a:off x="26940" y="26940"/>
              <a:ext cx="2531143" cy="881958"/>
            </a:xfrm>
            <a:prstGeom prst="rect">
              <a:avLst/>
            </a:prstGeom>
            <a:solidFill>
              <a:schemeClr val="accent3">
                <a:hueOff val="57139"/>
                <a:satOff val="2268"/>
                <a:lumOff val="-11408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5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Registers</a:t>
              </a:r>
            </a:p>
          </p:txBody>
        </p:sp>
        <p:pic>
          <p:nvPicPr>
            <p:cNvPr id="156" name="Registers Registers" descr="Registers Registers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2585025" cy="935838"/>
            </a:xfrm>
            <a:prstGeom prst="rect">
              <a:avLst/>
            </a:prstGeom>
            <a:effectLst/>
          </p:spPr>
        </p:pic>
      </p:grpSp>
      <p:grpSp>
        <p:nvGrpSpPr>
          <p:cNvPr id="161" name="ALU"/>
          <p:cNvGrpSpPr/>
          <p:nvPr/>
        </p:nvGrpSpPr>
        <p:grpSpPr>
          <a:xfrm>
            <a:off x="2447638" y="7614437"/>
            <a:ext cx="2585024" cy="935838"/>
            <a:chOff x="0" y="0"/>
            <a:chExt cx="2585023" cy="935837"/>
          </a:xfrm>
        </p:grpSpPr>
        <p:sp>
          <p:nvSpPr>
            <p:cNvPr id="160" name="ALU"/>
            <p:cNvSpPr/>
            <p:nvPr/>
          </p:nvSpPr>
          <p:spPr>
            <a:xfrm>
              <a:off x="26940" y="26940"/>
              <a:ext cx="2531143" cy="881958"/>
            </a:xfrm>
            <a:prstGeom prst="rect">
              <a:avLst/>
            </a:prstGeom>
            <a:solidFill>
              <a:schemeClr val="accent5">
                <a:satOff val="-8700"/>
                <a:lumOff val="-21853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5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ALU</a:t>
              </a:r>
            </a:p>
          </p:txBody>
        </p:sp>
        <p:pic>
          <p:nvPicPr>
            <p:cNvPr id="159" name="ALU ALU" descr="ALU ALU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2585025" cy="935838"/>
            </a:xfrm>
            <a:prstGeom prst="rect">
              <a:avLst/>
            </a:prstGeom>
            <a:effectLst/>
          </p:spPr>
        </p:pic>
      </p:grpSp>
      <p:grpSp>
        <p:nvGrpSpPr>
          <p:cNvPr id="164" name="Memory"/>
          <p:cNvGrpSpPr/>
          <p:nvPr/>
        </p:nvGrpSpPr>
        <p:grpSpPr>
          <a:xfrm>
            <a:off x="7467008" y="2882345"/>
            <a:ext cx="3595283" cy="5995509"/>
            <a:chOff x="0" y="0"/>
            <a:chExt cx="3595282" cy="5995507"/>
          </a:xfrm>
        </p:grpSpPr>
        <p:sp>
          <p:nvSpPr>
            <p:cNvPr id="163" name="Memory"/>
            <p:cNvSpPr/>
            <p:nvPr/>
          </p:nvSpPr>
          <p:spPr>
            <a:xfrm>
              <a:off x="26940" y="26940"/>
              <a:ext cx="3541402" cy="59416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Memory</a:t>
              </a: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162" name="Memory Memory" descr="Memory Memory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-1"/>
              <a:ext cx="3595284" cy="5995509"/>
            </a:xfrm>
            <a:prstGeom prst="rect">
              <a:avLst/>
            </a:prstGeom>
            <a:effectLst/>
          </p:spPr>
        </p:pic>
      </p:grpSp>
      <p:grpSp>
        <p:nvGrpSpPr>
          <p:cNvPr id="167" name="Rectangle"/>
          <p:cNvGrpSpPr/>
          <p:nvPr/>
        </p:nvGrpSpPr>
        <p:grpSpPr>
          <a:xfrm>
            <a:off x="7702492" y="3819112"/>
            <a:ext cx="3124316" cy="4754608"/>
            <a:chOff x="0" y="0"/>
            <a:chExt cx="3124314" cy="4754606"/>
          </a:xfrm>
        </p:grpSpPr>
        <p:sp>
          <p:nvSpPr>
            <p:cNvPr id="166" name="Rectangle"/>
            <p:cNvSpPr/>
            <p:nvPr/>
          </p:nvSpPr>
          <p:spPr>
            <a:xfrm>
              <a:off x="26940" y="26940"/>
              <a:ext cx="3070434" cy="4700726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CMU Serif Roman"/>
                  <a:ea typeface="CMU Serif Roman"/>
                  <a:cs typeface="CMU Serif Roman"/>
                  <a:sym typeface="CMU Serif Roman"/>
                </a:defRPr>
              </a:pPr>
            </a:p>
          </p:txBody>
        </p:sp>
        <p:pic>
          <p:nvPicPr>
            <p:cNvPr id="165" name="Rectangle Square" descr="Rectangle Squar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3124315" cy="4754608"/>
            </a:xfrm>
            <a:prstGeom prst="rect">
              <a:avLst/>
            </a:prstGeom>
            <a:effectLst/>
          </p:spPr>
        </p:pic>
      </p:grpSp>
      <p:graphicFrame>
        <p:nvGraphicFramePr>
          <p:cNvPr id="168" name="Table 1"/>
          <p:cNvGraphicFramePr/>
          <p:nvPr/>
        </p:nvGraphicFramePr>
        <p:xfrm>
          <a:off x="7733932" y="3851068"/>
          <a:ext cx="3080173" cy="470339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6867"/>
                <a:gridCol w="766867"/>
                <a:gridCol w="766867"/>
                <a:gridCol w="766867"/>
              </a:tblGrid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169" name="Enable?…"/>
          <p:cNvSpPr txBox="1"/>
          <p:nvPr/>
        </p:nvSpPr>
        <p:spPr>
          <a:xfrm>
            <a:off x="5722461" y="3422650"/>
            <a:ext cx="15598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Enable?</a:t>
            </a:r>
          </a:p>
          <a:p>
            <a: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Read/Write</a:t>
            </a:r>
          </a:p>
        </p:txBody>
      </p:sp>
      <p:sp>
        <p:nvSpPr>
          <p:cNvPr id="170" name="Address"/>
          <p:cNvSpPr txBox="1"/>
          <p:nvPr/>
        </p:nvSpPr>
        <p:spPr>
          <a:xfrm>
            <a:off x="5800774" y="5638799"/>
            <a:ext cx="121475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Address</a:t>
            </a:r>
          </a:p>
        </p:txBody>
      </p:sp>
      <p:pic>
        <p:nvPicPr>
          <p:cNvPr id="171" name="Line Line" descr="Line Line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929199" y="6147709"/>
            <a:ext cx="2859432" cy="179273"/>
          </a:xfrm>
          <a:prstGeom prst="rect">
            <a:avLst/>
          </a:prstGeom>
        </p:spPr>
      </p:pic>
      <p:pic>
        <p:nvPicPr>
          <p:cNvPr id="173" name="Line Line" descr="Line 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10800000">
            <a:off x="5152958" y="7152952"/>
            <a:ext cx="2597861" cy="184303"/>
          </a:xfrm>
          <a:prstGeom prst="rect">
            <a:avLst/>
          </a:prstGeom>
        </p:spPr>
      </p:pic>
      <p:sp>
        <p:nvSpPr>
          <p:cNvPr id="175" name="Read Data"/>
          <p:cNvSpPr txBox="1"/>
          <p:nvPr/>
        </p:nvSpPr>
        <p:spPr>
          <a:xfrm>
            <a:off x="5672137" y="6811064"/>
            <a:ext cx="156495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Read Data</a:t>
            </a:r>
          </a:p>
        </p:txBody>
      </p:sp>
      <p:sp>
        <p:nvSpPr>
          <p:cNvPr id="176" name="Write Data"/>
          <p:cNvSpPr txBox="1"/>
          <p:nvPr/>
        </p:nvSpPr>
        <p:spPr>
          <a:xfrm>
            <a:off x="5722461" y="7198517"/>
            <a:ext cx="146431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Write Data</a:t>
            </a:r>
          </a:p>
        </p:txBody>
      </p:sp>
      <p:pic>
        <p:nvPicPr>
          <p:cNvPr id="177" name="Line Line" descr="Line 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190769" y="4216500"/>
            <a:ext cx="2597861" cy="179272"/>
          </a:xfrm>
          <a:prstGeom prst="rect">
            <a:avLst/>
          </a:prstGeom>
        </p:spPr>
      </p:pic>
      <p:grpSp>
        <p:nvGrpSpPr>
          <p:cNvPr id="181" name="PC"/>
          <p:cNvGrpSpPr/>
          <p:nvPr/>
        </p:nvGrpSpPr>
        <p:grpSpPr>
          <a:xfrm>
            <a:off x="2447638" y="5902540"/>
            <a:ext cx="2585024" cy="587752"/>
            <a:chOff x="0" y="0"/>
            <a:chExt cx="2585023" cy="587751"/>
          </a:xfrm>
        </p:grpSpPr>
        <p:sp>
          <p:nvSpPr>
            <p:cNvPr id="180" name="PC"/>
            <p:cNvSpPr/>
            <p:nvPr/>
          </p:nvSpPr>
          <p:spPr>
            <a:xfrm>
              <a:off x="26940" y="26940"/>
              <a:ext cx="2531143" cy="533871"/>
            </a:xfrm>
            <a:prstGeom prst="rect">
              <a:avLst/>
            </a:prstGeom>
            <a:solidFill>
              <a:schemeClr val="accent3">
                <a:hueOff val="57139"/>
                <a:satOff val="2268"/>
                <a:lumOff val="-11408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7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PC</a:t>
              </a:r>
            </a:p>
          </p:txBody>
        </p:sp>
        <p:pic>
          <p:nvPicPr>
            <p:cNvPr id="179" name="PC PC" descr="PC PC"/>
            <p:cNvPicPr>
              <a:picLocks noChangeAspect="0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-1" y="-1"/>
              <a:ext cx="2585025" cy="587753"/>
            </a:xfrm>
            <a:prstGeom prst="rect">
              <a:avLst/>
            </a:prstGeom>
            <a:effectLst/>
          </p:spPr>
        </p:pic>
      </p:grpSp>
      <p:grpSp>
        <p:nvGrpSpPr>
          <p:cNvPr id="184" name="Control"/>
          <p:cNvGrpSpPr/>
          <p:nvPr/>
        </p:nvGrpSpPr>
        <p:grpSpPr>
          <a:xfrm>
            <a:off x="2177992" y="3760471"/>
            <a:ext cx="3124316" cy="935839"/>
            <a:chOff x="0" y="0"/>
            <a:chExt cx="3124314" cy="935837"/>
          </a:xfrm>
        </p:grpSpPr>
        <p:sp>
          <p:nvSpPr>
            <p:cNvPr id="183" name="Control"/>
            <p:cNvSpPr/>
            <p:nvPr/>
          </p:nvSpPr>
          <p:spPr>
            <a:xfrm>
              <a:off x="26940" y="26940"/>
              <a:ext cx="3070434" cy="881958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Control</a:t>
              </a:r>
            </a:p>
          </p:txBody>
        </p:sp>
        <p:pic>
          <p:nvPicPr>
            <p:cNvPr id="182" name="Control Control" descr="Control Control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3124315" cy="93583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EGIST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4200"/>
              </a:spcBef>
              <a:defRPr cap="none" sz="71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REGISTERS</a:t>
            </a:r>
          </a:p>
        </p:txBody>
      </p:sp>
      <p:sp>
        <p:nvSpPr>
          <p:cNvPr id="187" name="Unlike C or Java, assembly does not use variable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Unlike C or Java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assembly does not use variables</a:t>
            </a:r>
          </a:p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Assembly operands are registers:</a:t>
            </a:r>
          </a:p>
          <a:p>
            <a:pPr lvl="1"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Limited number of special locations built directly into the hardware</a:t>
            </a:r>
          </a:p>
          <a:p>
            <a:pPr lvl="1"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Operations can only be performed on registers</a:t>
            </a:r>
          </a:p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Since registers are are directly built in the CPU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they are very fast (100 to 500 times faster than main memory)</a:t>
            </a:r>
          </a:p>
        </p:txBody>
      </p:sp>
      <p:sp>
        <p:nvSpPr>
          <p:cNvPr id="188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GIST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4200"/>
              </a:spcBef>
              <a:defRPr cap="none" sz="71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REGISTERS</a:t>
            </a:r>
          </a:p>
        </p:txBody>
      </p:sp>
      <p:sp>
        <p:nvSpPr>
          <p:cNvPr id="191" name="Since registers are directly built in the CPU, there is a predetermined number of them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Since registers are directly built in the CPU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there is a predetermined number of them:</a:t>
            </a:r>
          </a:p>
          <a:p>
            <a:pPr lvl="1"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</a:p>
          <a:p>
            <a:pPr lvl="2"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My Font Regular"/>
                <a:ea typeface="My Font Regular"/>
                <a:cs typeface="My Font Regular"/>
                <a:sym typeface="My Font Regular"/>
              </a:defRPr>
            </a:pPr>
            <a:r>
              <a:t>In MIPS, we have 32 general-purpose registers, and few other special-purpose registers</a:t>
            </a:r>
          </a:p>
        </p:txBody>
      </p:sp>
      <p:sp>
        <p:nvSpPr>
          <p:cNvPr id="192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EGIST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4200"/>
              </a:spcBef>
              <a:defRPr cap="none" sz="71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REGISTERS</a:t>
            </a:r>
          </a:p>
        </p:txBody>
      </p:sp>
      <p:sp>
        <p:nvSpPr>
          <p:cNvPr id="195" name="Registers are numbered from 0 to 3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9763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Registers are numbered from 0 to 31</a:t>
            </a:r>
          </a:p>
          <a:p>
            <a:pPr marL="389763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Each register can be referred to by a number or name</a:t>
            </a:r>
          </a:p>
          <a:p>
            <a:pPr marL="389763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Number references:</a:t>
            </a:r>
          </a:p>
          <a:p>
            <a:pPr lvl="2" marL="1169288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$0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$1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$2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…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$30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$31</a:t>
            </a:r>
          </a:p>
          <a:p>
            <a:pPr marL="389763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For now:</a:t>
            </a:r>
          </a:p>
          <a:p>
            <a:pPr lvl="2" marL="1169288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$16 to $23 will be referred to by $s0 to $s7 (variables)</a:t>
            </a:r>
          </a:p>
          <a:p>
            <a:pPr lvl="2" marL="1169288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$8 to $15 will be referred to by $t0 to $t7 (temp variables)</a:t>
            </a:r>
          </a:p>
          <a:p>
            <a:pPr marL="389763" indent="-389763" algn="just" defTabSz="543305">
              <a:spcBef>
                <a:spcPts val="18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In general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use names to make your code more readable</a:t>
            </a:r>
          </a:p>
        </p:txBody>
      </p:sp>
      <p:sp>
        <p:nvSpPr>
          <p:cNvPr id="196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MACHINE INSTRUC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4200"/>
              </a:spcBef>
              <a:defRPr cap="none" sz="71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MACHINE INSTRUCTIONS</a:t>
            </a:r>
          </a:p>
        </p:txBody>
      </p:sp>
      <p:sp>
        <p:nvSpPr>
          <p:cNvPr id="199" name="A machine instruction is a pattern of bits that directs the processor to perform one machine operation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 machine instruction is a pattern of bits that directs the processor to perform one machine operation. </a:t>
            </a:r>
          </a:p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Here is the machine instruction that directs the MIPS processor to </a:t>
            </a:r>
            <a:r>
              <a:rPr u="sng">
                <a:solidFill>
                  <a:schemeClr val="accent5">
                    <a:satOff val="-8700"/>
                    <a:lumOff val="-21853"/>
                  </a:schemeClr>
                </a:solidFill>
              </a:rPr>
              <a:t>add</a:t>
            </a:r>
            <a:r>
              <a:t> two 32-bit registers together (a register is a part of the processor that holds a bit pattern).</a:t>
            </a:r>
          </a:p>
          <a:p>
            <a:pPr marL="0" indent="0" algn="ctr">
              <a:spcBef>
                <a:spcPts val="2000"/>
              </a:spcBef>
              <a:buSzTx/>
              <a:buNone/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rPr u="sng">
                <a:solidFill>
                  <a:schemeClr val="accent5">
                    <a:satOff val="-8700"/>
                    <a:lumOff val="-21853"/>
                  </a:schemeClr>
                </a:solidFill>
              </a:rPr>
              <a:t>0 0 0 0  0 0</a:t>
            </a:r>
            <a:r>
              <a:rPr>
                <a:solidFill>
                  <a:schemeClr val="accent5">
                    <a:satOff val="-8700"/>
                    <a:lumOff val="-21853"/>
                  </a:schemeClr>
                </a:solidFill>
              </a:rPr>
              <a:t> </a:t>
            </a:r>
            <a:r>
              <a:rPr u="sng">
                <a:solidFill>
                  <a:schemeClr val="accent1">
                    <a:hueOff val="832536"/>
                    <a:satOff val="-1337"/>
                    <a:lumOff val="-21555"/>
                  </a:schemeClr>
                </a:solidFill>
              </a:rPr>
              <a:t>0 1  0 0 1</a:t>
            </a:r>
            <a:r>
              <a:rPr>
                <a:solidFill>
                  <a:schemeClr val="accent1">
                    <a:hueOff val="832536"/>
                    <a:satOff val="-1337"/>
                    <a:lumOff val="-21555"/>
                  </a:schemeClr>
                </a:solidFill>
              </a:rPr>
              <a:t> </a:t>
            </a:r>
            <a:r>
              <a:rPr u="sng">
                <a:solidFill>
                  <a:schemeClr val="accent5">
                    <a:satOff val="-8700"/>
                    <a:lumOff val="-21853"/>
                  </a:schemeClr>
                </a:solidFill>
              </a:rPr>
              <a:t>0  1 0 1 1</a:t>
            </a:r>
            <a:r>
              <a:rPr>
                <a:solidFill>
                  <a:schemeClr val="accent5">
                    <a:satOff val="-8700"/>
                    <a:lumOff val="-21853"/>
                  </a:schemeClr>
                </a:solidFill>
              </a:rPr>
              <a:t> </a:t>
            </a:r>
            <a:r>
              <a:t> </a:t>
            </a:r>
            <a:r>
              <a:rPr u="sng"/>
              <a:t>1 0 0 0  0</a:t>
            </a:r>
            <a:r>
              <a:t> 0 0 0  0 0 </a:t>
            </a:r>
            <a:r>
              <a:rPr u="sng">
                <a:solidFill>
                  <a:schemeClr val="accent5">
                    <a:satOff val="-8700"/>
                    <a:lumOff val="-21853"/>
                  </a:schemeClr>
                </a:solidFill>
              </a:rPr>
              <a:t>1 0  0 0 0 0</a:t>
            </a:r>
          </a:p>
          <a:p>
            <a:pPr lvl="2"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</a:p>
        </p:txBody>
      </p:sp>
      <p:sp>
        <p:nvSpPr>
          <p:cNvPr id="200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1" name="Rectangle"/>
          <p:cNvSpPr/>
          <p:nvPr/>
        </p:nvSpPr>
        <p:spPr>
          <a:xfrm>
            <a:off x="949618" y="6618727"/>
            <a:ext cx="1397748" cy="36399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2" name="Rectangle"/>
          <p:cNvSpPr/>
          <p:nvPr/>
        </p:nvSpPr>
        <p:spPr>
          <a:xfrm>
            <a:off x="2978160" y="6618727"/>
            <a:ext cx="1397748" cy="36399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3" name="Rectangle"/>
          <p:cNvSpPr/>
          <p:nvPr/>
        </p:nvSpPr>
        <p:spPr>
          <a:xfrm>
            <a:off x="4863310" y="6618727"/>
            <a:ext cx="1397748" cy="36399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4" name="Rectangle"/>
          <p:cNvSpPr/>
          <p:nvPr/>
        </p:nvSpPr>
        <p:spPr>
          <a:xfrm>
            <a:off x="6994349" y="6618727"/>
            <a:ext cx="1397748" cy="36399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5" name="Rectangle"/>
          <p:cNvSpPr/>
          <p:nvPr/>
        </p:nvSpPr>
        <p:spPr>
          <a:xfrm>
            <a:off x="10748255" y="6898127"/>
            <a:ext cx="1397748" cy="363990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solidFill>
                  <a:srgbClr val="FFFFFF"/>
                </a:solidFill>
                <a:effectLst>
                  <a:outerShdw sx="100000" sy="100000" kx="0" ky="0" algn="b" rotWithShape="0" blurRad="254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06" name="Means addition"/>
          <p:cNvSpPr txBox="1"/>
          <p:nvPr/>
        </p:nvSpPr>
        <p:spPr>
          <a:xfrm>
            <a:off x="564792" y="8139099"/>
            <a:ext cx="173786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Means addition</a:t>
            </a:r>
          </a:p>
        </p:txBody>
      </p:sp>
      <p:sp>
        <p:nvSpPr>
          <p:cNvPr id="207" name="# of the first register to add"/>
          <p:cNvSpPr txBox="1"/>
          <p:nvPr/>
        </p:nvSpPr>
        <p:spPr>
          <a:xfrm>
            <a:off x="2758885" y="8131006"/>
            <a:ext cx="2548038" cy="10321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#</a:t>
            </a:r>
            <a:r>
              <a:t> of the first register to add </a:t>
            </a:r>
          </a:p>
        </p:txBody>
      </p:sp>
      <p:sp>
        <p:nvSpPr>
          <p:cNvPr id="208" name="# of the second register to add"/>
          <p:cNvSpPr txBox="1"/>
          <p:nvPr/>
        </p:nvSpPr>
        <p:spPr>
          <a:xfrm>
            <a:off x="5761996" y="8131006"/>
            <a:ext cx="2820309" cy="10321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#</a:t>
            </a:r>
            <a:r>
              <a:t> of the second register to add </a:t>
            </a:r>
          </a:p>
        </p:txBody>
      </p:sp>
      <p:sp>
        <p:nvSpPr>
          <p:cNvPr id="209" name="Destination/Result register"/>
          <p:cNvSpPr txBox="1"/>
          <p:nvPr/>
        </p:nvSpPr>
        <p:spPr>
          <a:xfrm>
            <a:off x="9038530" y="8139099"/>
            <a:ext cx="3401478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0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Destination/Result register</a:t>
            </a:r>
          </a:p>
        </p:txBody>
      </p:sp>
      <p:cxnSp>
        <p:nvCxnSpPr>
          <p:cNvPr id="210" name="Connection Line"/>
          <p:cNvCxnSpPr>
            <a:stCxn id="206" idx="0"/>
            <a:endCxn id="205" idx="0"/>
          </p:cNvCxnSpPr>
          <p:nvPr/>
        </p:nvCxnSpPr>
        <p:spPr>
          <a:xfrm flipV="1">
            <a:off x="1433725" y="7080121"/>
            <a:ext cx="10013405" cy="1566979"/>
          </a:xfrm>
          <a:prstGeom prst="straightConnector1">
            <a:avLst/>
          </a:prstGeom>
          <a:ln w="50800" cap="rnd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211" name="Connection Line"/>
          <p:cNvCxnSpPr>
            <a:stCxn id="206" idx="0"/>
            <a:endCxn id="201" idx="0"/>
          </p:cNvCxnSpPr>
          <p:nvPr/>
        </p:nvCxnSpPr>
        <p:spPr>
          <a:xfrm flipV="1">
            <a:off x="1433725" y="6800721"/>
            <a:ext cx="214768" cy="1846379"/>
          </a:xfrm>
          <a:prstGeom prst="straightConnector1">
            <a:avLst/>
          </a:prstGeom>
          <a:ln w="50800" cap="rnd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212" name="Connection Line"/>
          <p:cNvCxnSpPr>
            <a:stCxn id="207" idx="0"/>
            <a:endCxn id="202" idx="0"/>
          </p:cNvCxnSpPr>
          <p:nvPr/>
        </p:nvCxnSpPr>
        <p:spPr>
          <a:xfrm flipH="1" flipV="1">
            <a:off x="3677034" y="6800721"/>
            <a:ext cx="355870" cy="1846379"/>
          </a:xfrm>
          <a:prstGeom prst="straightConnector1">
            <a:avLst/>
          </a:prstGeom>
          <a:ln w="50800" cap="rnd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213" name="Connection Line"/>
          <p:cNvCxnSpPr>
            <a:stCxn id="204" idx="0"/>
            <a:endCxn id="209" idx="0"/>
          </p:cNvCxnSpPr>
          <p:nvPr/>
        </p:nvCxnSpPr>
        <p:spPr>
          <a:xfrm>
            <a:off x="7693222" y="6800721"/>
            <a:ext cx="3046048" cy="1846379"/>
          </a:xfrm>
          <a:prstGeom prst="straightConnector1">
            <a:avLst/>
          </a:prstGeom>
          <a:ln w="50800" cap="rnd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214" name="Connection Line"/>
          <p:cNvCxnSpPr>
            <a:stCxn id="203" idx="0"/>
            <a:endCxn id="208" idx="0"/>
          </p:cNvCxnSpPr>
          <p:nvPr/>
        </p:nvCxnSpPr>
        <p:spPr>
          <a:xfrm>
            <a:off x="5562183" y="6800721"/>
            <a:ext cx="1609968" cy="1846379"/>
          </a:xfrm>
          <a:prstGeom prst="straightConnector1">
            <a:avLst/>
          </a:prstGeom>
          <a:ln w="50800" cap="rnd">
            <a:solidFill>
              <a:srgbClr val="000000"/>
            </a:solidFill>
            <a:miter lim="400000"/>
            <a:headEnd type="triangle"/>
          </a:ln>
        </p:spPr>
      </p:cxn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MIPS INSTRUCTIONS: ADD (REGISTER INSTRU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INSTRUCTIONS: ADD (REGISTER INSTRUCTION)</a:t>
            </a:r>
          </a:p>
        </p:txBody>
      </p:sp>
      <p:sp>
        <p:nvSpPr>
          <p:cNvPr id="217" name="Addition in Assembly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Addition in Assembly:</a:t>
            </a:r>
          </a:p>
          <a:p>
            <a:pPr lvl="1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Example 1: add $s0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$s1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$s2 (in MIPS)</a:t>
            </a:r>
          </a:p>
          <a:p>
            <a:pPr lvl="1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Equivalent to a = b + c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r>
              <a:t> (in C)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assuming that:</a:t>
            </a:r>
          </a:p>
          <a:p>
            <a:pPr lvl="3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$s1 contains the value of b</a:t>
            </a:r>
          </a:p>
          <a:p>
            <a:pPr lvl="3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$s2 contains the value of c</a:t>
            </a:r>
          </a:p>
          <a:p>
            <a:pPr lvl="3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and $s0 will be used to store the result (equivalent to 'a')</a:t>
            </a:r>
          </a:p>
        </p:txBody>
      </p:sp>
      <p:sp>
        <p:nvSpPr>
          <p:cNvPr id="218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1" name="Addition in Assembly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64617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Addition in Assembly:</a:t>
            </a:r>
          </a:p>
          <a:p>
            <a:pPr lvl="1" marL="729234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Example 1: add $s0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$s1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$s2 (in MIPS)</a:t>
            </a:r>
          </a:p>
          <a:p>
            <a:pPr lvl="1" marL="729234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Equivalent to a = b + c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r>
              <a:t> (in C), assuming that:</a:t>
            </a:r>
          </a:p>
          <a:p>
            <a:pPr lvl="3" marL="1458468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$s1 contains the value of b</a:t>
            </a:r>
          </a:p>
          <a:p>
            <a:pPr lvl="3" marL="1458468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$s2 contains the value of c</a:t>
            </a:r>
          </a:p>
          <a:p>
            <a:pPr lvl="3" marL="1458468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and $s0 will be used to store the result (equivalent to 'a')</a:t>
            </a:r>
          </a:p>
          <a:p>
            <a:pPr lvl="1" marL="729234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Example 2: add $s0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$s1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$zero (in MIPS)</a:t>
            </a:r>
          </a:p>
          <a:p>
            <a:pPr lvl="1" marL="729234" indent="-364617" defTabSz="508254">
              <a:spcBef>
                <a:spcPts val="1700"/>
              </a:spcBef>
              <a:buBlip>
                <a:blip r:embed="rId2"/>
              </a:buBlip>
              <a:defRPr sz="2958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Equivalent to f = g; (in C)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assuming that $s0 corresponds to f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and $s1 corresponds to g</a:t>
            </a:r>
          </a:p>
        </p:txBody>
      </p:sp>
      <p:sp>
        <p:nvSpPr>
          <p:cNvPr id="222" name="MIPS INSTRUCTIONS: ADD (REGISTER INSTRU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INSTRUCTIONS: ADD (REGISTER INSTRUCTION)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5" name="Subtraction in Assembly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33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Subtraction in Assembly:</a:t>
            </a:r>
          </a:p>
          <a:p>
            <a:pPr lvl="1">
              <a:spcBef>
                <a:spcPts val="33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Example: sub $s3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$s4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$s5 (in MIPS)</a:t>
            </a:r>
          </a:p>
          <a:p>
            <a:pPr lvl="1">
              <a:spcBef>
                <a:spcPts val="33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Equivalent to: d = e - f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r>
              <a:t> (in C)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assuming that:</a:t>
            </a:r>
          </a:p>
          <a:p>
            <a:pPr lvl="3">
              <a:spcBef>
                <a:spcPts val="33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d corresponds to $s3</a:t>
            </a:r>
          </a:p>
          <a:p>
            <a:pPr lvl="3">
              <a:spcBef>
                <a:spcPts val="33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 corresponds to $s4</a:t>
            </a:r>
          </a:p>
          <a:p>
            <a:pPr lvl="3">
              <a:spcBef>
                <a:spcPts val="33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f corresponds to $s5</a:t>
            </a:r>
          </a:p>
        </p:txBody>
      </p:sp>
      <p:sp>
        <p:nvSpPr>
          <p:cNvPr id="226" name="MIPS INSTRUCTIONS: SUB (REGISTER INSTRUCTION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INSTRUCTIONS: SUB (REGISTER INSTRUCTION)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