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81" r:id="rId2"/>
    <p:sldId id="464" r:id="rId3"/>
    <p:sldId id="465" r:id="rId4"/>
    <p:sldId id="477" r:id="rId5"/>
    <p:sldId id="480" r:id="rId6"/>
    <p:sldId id="479" r:id="rId7"/>
    <p:sldId id="467" r:id="rId8"/>
    <p:sldId id="468" r:id="rId9"/>
    <p:sldId id="469" r:id="rId10"/>
    <p:sldId id="47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432FF"/>
    <a:srgbClr val="66FFFF"/>
    <a:srgbClr val="999999"/>
    <a:srgbClr val="4373A9"/>
    <a:srgbClr val="151F37"/>
    <a:srgbClr val="B3B3B3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3" autoAdjust="0"/>
    <p:restoredTop sz="69374" autoAdjust="0"/>
  </p:normalViewPr>
  <p:slideViewPr>
    <p:cSldViewPr snapToObjects="1">
      <p:cViewPr varScale="1">
        <p:scale>
          <a:sx n="89" d="100"/>
          <a:sy n="89" d="100"/>
        </p:scale>
        <p:origin x="268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notesViewPr>
    <p:cSldViewPr snapToObjects="1">
      <p:cViewPr varScale="1">
        <p:scale>
          <a:sx n="80" d="100"/>
          <a:sy n="80" d="100"/>
        </p:scale>
        <p:origin x="404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448E8-F839-074E-A1D0-D2FB87DD67C2}" type="datetimeFigureOut">
              <a:rPr lang="en-US" smtClean="0"/>
              <a:pPr/>
              <a:t>6/1/21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2CCB9-CDEA-A44A-BB8F-F4EE7CF017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4554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16D5-7367-0B47-9125-E5A43145A8C9}" type="datetimeFigureOut">
              <a:rPr lang="en-US" smtClean="0"/>
              <a:pPr/>
              <a:t>6/1/21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66752-9E73-7842-9287-04A4EDD5DE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34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4787"/>
            <a:ext cx="7772400" cy="1470025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417" y="36576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28600" y="992188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228600" y="6019800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1252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495800" cy="5213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61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14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8122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6159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43000"/>
            <a:ext cx="8763000" cy="521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92188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34290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1" r:id="rId4"/>
    <p:sldLayoutId id="2147483652" r:id="rId5"/>
    <p:sldLayoutId id="2147483654" r:id="rId6"/>
    <p:sldLayoutId id="2147483655" r:id="rId7"/>
    <p:sldLayoutId id="2147483658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Arial Rounded MT Bold"/>
        </a:defRPr>
      </a:lvl1pPr>
    </p:titleStyle>
    <p:bodyStyle>
      <a:lvl1pPr marL="320040" indent="-320040" algn="l" defTabSz="457200" rtl="0" eaLnBrk="1" latinLnBrk="0" hangingPunct="1">
        <a:spcBef>
          <a:spcPts val="600"/>
        </a:spcBef>
        <a:buClr>
          <a:srgbClr val="151F37"/>
        </a:buClr>
        <a:buSzPct val="120000"/>
        <a:buFont typeface="Arial"/>
        <a:buChar char="•"/>
        <a:tabLst/>
        <a:defRPr sz="2600" b="0" kern="1200">
          <a:solidFill>
            <a:schemeClr val="tx1"/>
          </a:solidFill>
          <a:latin typeface="+mn-lt"/>
          <a:ea typeface="+mn-ea"/>
          <a:cs typeface="Arial Rounded MT Bold"/>
        </a:defRPr>
      </a:lvl1pPr>
      <a:lvl2pPr marL="571500" indent="-32004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–"/>
        <a:defRPr sz="2400" b="0" kern="1200">
          <a:solidFill>
            <a:srgbClr val="0000FF"/>
          </a:solidFill>
          <a:latin typeface="+mn-lt"/>
          <a:ea typeface="+mn-ea"/>
          <a:cs typeface="Arial Rounded MT Bold"/>
        </a:defRPr>
      </a:lvl2pPr>
      <a:lvl3pPr marL="801688" indent="-22860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•"/>
        <a:defRPr sz="2400" b="0" kern="1200">
          <a:solidFill>
            <a:srgbClr val="FF0000"/>
          </a:solidFill>
          <a:latin typeface="+mn-lt"/>
          <a:ea typeface="+mn-ea"/>
          <a:cs typeface="Arial Rounded MT Bold"/>
        </a:defRPr>
      </a:lvl3pPr>
      <a:lvl4pPr marL="1022350" indent="-22860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–"/>
        <a:defRPr sz="2000" b="0" kern="1200">
          <a:solidFill>
            <a:schemeClr val="tx1"/>
          </a:solidFill>
          <a:latin typeface="+mn-lt"/>
          <a:ea typeface="+mn-ea"/>
          <a:cs typeface="Arial Rounded MT Bold"/>
        </a:defRPr>
      </a:lvl4pPr>
      <a:lvl5pPr marL="1252538" indent="-228600" algn="l" defTabSz="339725" rtl="0" eaLnBrk="1" latinLnBrk="0" hangingPunct="1">
        <a:spcBef>
          <a:spcPts val="300"/>
        </a:spcBef>
        <a:buClr>
          <a:srgbClr val="151F37"/>
        </a:buClr>
        <a:buFont typeface="Arial"/>
        <a:buChar char="»"/>
        <a:defRPr sz="2000" b="0" kern="1200">
          <a:solidFill>
            <a:schemeClr val="tx1"/>
          </a:solidFill>
          <a:latin typeface="+mn-lt"/>
          <a:ea typeface="+mn-ea"/>
          <a:cs typeface="Arial Rounded MT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yan7@uncc.edu" TargetMode="External"/><Relationship Id="rId2" Type="http://schemas.openxmlformats.org/officeDocument/2006/relationships/hyperlink" Target="https://passlab.github.io/ITSC3181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asslab.github.io/yanyh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missouristate.edu/KenVollmar/mars/CCSC-CP%20material/Fibonacci.asm" TargetMode="External"/><Relationship Id="rId2" Type="http://schemas.openxmlformats.org/officeDocument/2006/relationships/hyperlink" Target="https://courses.missouristate.edu/KenVollmar/mars/tutoria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missouristate.edu/KenVollmar/mars/tutorial.htm" TargetMode="External"/><Relationship Id="rId2" Type="http://schemas.openxmlformats.org/officeDocument/2006/relationships/hyperlink" Target="http://courses.missouristate.edu/KenVollmar/MARS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missouristate.edu/KenVollmar/mars/CCSC-CP%20material/row-major.asm" TargetMode="External"/><Relationship Id="rId2" Type="http://schemas.openxmlformats.org/officeDocument/2006/relationships/hyperlink" Target="https://courses.missouristate.edu/KenVollmar/mars/tutorial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asslab.github.io/CSCE212/notes/lecture06_CBasic.pdf" TargetMode="External"/><Relationship Id="rId2" Type="http://schemas.openxmlformats.org/officeDocument/2006/relationships/hyperlink" Target="https://courses.missouristate.edu/KenVollmar/mars/CCSC-CP%20material/row-major.as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missouristate.edu/KenVollmar/mars/CCSC-CP%20material/row-major.as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courses.missouristate.edu/KenVollmar/mars/CCSC-CP%20material/row-major.as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ourses.missouristate.edu/KenVollmar/mars/CCSC-CP%20material/row-major.as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courses.missouristate.edu/KenVollmar/mars/CCSC-CP%20material/row-major.as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2286000"/>
          </a:xfrm>
        </p:spPr>
        <p:txBody>
          <a:bodyPr>
            <a:noAutofit/>
          </a:bodyPr>
          <a:lstStyle/>
          <a:p>
            <a:r>
              <a:rPr lang="en-US" sz="3200" dirty="0"/>
              <a:t>Chapter 2: Instructions: Language of the Computer </a:t>
            </a:r>
            <a:br>
              <a:rPr lang="en-US" sz="2800" dirty="0"/>
            </a:br>
            <a:r>
              <a:rPr lang="en-US" sz="2800" dirty="0"/>
              <a:t>RARS RISC-V Architecture and Runtime Simulator</a:t>
            </a:r>
            <a:br>
              <a:rPr lang="en-US" sz="2400" dirty="0"/>
            </a:br>
            <a:br>
              <a:rPr lang="en-US" dirty="0"/>
            </a:br>
            <a:r>
              <a:rPr lang="en-US" sz="2400" dirty="0"/>
              <a:t>ITSC 3181, Introduction to Computer Architecture</a:t>
            </a:r>
            <a:br>
              <a:rPr lang="en-US" sz="2400"/>
            </a:br>
            <a:br>
              <a:rPr lang="en-US" sz="2400" dirty="0"/>
            </a:br>
            <a:r>
              <a:rPr lang="en-US" sz="2400" dirty="0">
                <a:hlinkClick r:id="rId2"/>
              </a:rPr>
              <a:t>https://passlab.github.io/ITSC3181/</a:t>
            </a:r>
            <a:endParaRPr lang="en-US" sz="2400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Department of Computer Science</a:t>
            </a:r>
          </a:p>
          <a:p>
            <a:r>
              <a:rPr lang="en-US" dirty="0" err="1"/>
              <a:t>Yonghong</a:t>
            </a:r>
            <a:r>
              <a:rPr lang="en-US" dirty="0"/>
              <a:t> Yan</a:t>
            </a:r>
          </a:p>
          <a:p>
            <a:r>
              <a:rPr lang="en-US" dirty="0">
                <a:hlinkClick r:id="rId3"/>
              </a:rPr>
              <a:t>yyan7@uncc.edu</a:t>
            </a:r>
            <a:endParaRPr lang="en-US" dirty="0"/>
          </a:p>
          <a:p>
            <a:r>
              <a:rPr lang="en-US" dirty="0">
                <a:hlinkClick r:id="rId4"/>
              </a:rPr>
              <a:t>https://passlab.github.io/yanyh/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0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Download and Try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MARS Tutorial: </a:t>
            </a:r>
            <a:r>
              <a:rPr lang="en-US" sz="2400" dirty="0">
                <a:hlinkClick r:id="rId2"/>
              </a:rPr>
              <a:t>https://courses.missouristate.edu/KenVollmar/mars/tutorial.htm</a:t>
            </a:r>
            <a:r>
              <a:rPr lang="en-US" sz="2400" dirty="0"/>
              <a:t> </a:t>
            </a:r>
            <a:endParaRPr lang="en-US" sz="2400" dirty="0">
              <a:hlinkClick r:id="rId3" invalidUrl="https://courses.missouristate.edu/KenVollmar/mars/CCSC-CP material/Fibonacci.asm"/>
            </a:endParaRPr>
          </a:p>
          <a:p>
            <a:pPr lvl="1"/>
            <a:r>
              <a:rPr lang="en-US" dirty="0"/>
              <a:t>Fibonacci.asm </a:t>
            </a:r>
          </a:p>
          <a:p>
            <a:pPr lvl="1"/>
            <a:r>
              <a:rPr lang="en-US" dirty="0"/>
              <a:t>row-major.asm </a:t>
            </a:r>
          </a:p>
          <a:p>
            <a:pPr lvl="1"/>
            <a:r>
              <a:rPr lang="en-US" dirty="0"/>
              <a:t>column-major.asm </a:t>
            </a:r>
          </a:p>
          <a:p>
            <a:pPr lvl="1"/>
            <a:endParaRPr lang="en-US" dirty="0"/>
          </a:p>
          <a:p>
            <a:r>
              <a:rPr lang="en-US" dirty="0"/>
              <a:t>Rewrite textbook example to make it run</a:t>
            </a:r>
          </a:p>
          <a:p>
            <a:pPr lvl="1"/>
            <a:r>
              <a:rPr lang="en-US" dirty="0"/>
              <a:t>C sort </a:t>
            </a:r>
          </a:p>
          <a:p>
            <a:pPr lvl="1"/>
            <a:r>
              <a:rPr lang="en-US" dirty="0"/>
              <a:t>Array vs pointer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522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MIPS Simulator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9144000" cy="5213350"/>
          </a:xfrm>
        </p:spPr>
        <p:txBody>
          <a:bodyPr/>
          <a:lstStyle/>
          <a:p>
            <a:r>
              <a:rPr lang="en-US" dirty="0"/>
              <a:t>MARS (MIPS Assembler and Runtime Simulator)</a:t>
            </a:r>
          </a:p>
          <a:p>
            <a:pPr lvl="1"/>
            <a:r>
              <a:rPr lang="en-US" dirty="0">
                <a:hlinkClick r:id="rId2"/>
              </a:rPr>
              <a:t>http://courses.missouristate.edu/KenVollmar/MARS/index.htm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https://courses.missouristate.edu/KenVollmar/mars/tutorial.htm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315" y="2489294"/>
            <a:ext cx="754857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074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Write Assembly Code in MARS</a:t>
            </a:r>
            <a:br>
              <a:rPr lang="en-US" dirty="0"/>
            </a:br>
            <a:r>
              <a:rPr lang="en-US" sz="2200" dirty="0">
                <a:hlinkClick r:id="rId2"/>
              </a:rPr>
              <a:t>https://courses.missouristate.edu/KenVollmar/mars/tutorial.htm</a:t>
            </a:r>
            <a:r>
              <a:rPr lang="en-US" sz="2200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.data segment</a:t>
            </a:r>
          </a:p>
          <a:p>
            <a:r>
              <a:rPr lang="en-US" dirty="0"/>
              <a:t>.text segment</a:t>
            </a:r>
          </a:p>
          <a:p>
            <a:endParaRPr lang="en-US" dirty="0"/>
          </a:p>
          <a:p>
            <a:r>
              <a:rPr lang="en-US" dirty="0">
                <a:hlinkClick r:id="rId3" invalidUrl="https://courses.missouristate.edu/KenVollmar/mars/CCSC-CP material/row-major.asm"/>
              </a:rPr>
              <a:t>row-major.asm </a:t>
            </a:r>
            <a:r>
              <a:rPr lang="en-US" dirty="0"/>
              <a:t>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762" t="12732" r="19048"/>
          <a:stretch/>
        </p:blipFill>
        <p:spPr>
          <a:xfrm>
            <a:off x="3875240" y="1066800"/>
            <a:ext cx="5199284" cy="2133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" y="3276600"/>
            <a:ext cx="9144000" cy="61947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100" y="4495800"/>
            <a:ext cx="6438900" cy="415925"/>
          </a:xfrm>
          <a:prstGeom prst="rect">
            <a:avLst/>
          </a:prstGeom>
          <a:solidFill>
            <a:srgbClr val="FFFF0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8100" y="4903321"/>
            <a:ext cx="9144000" cy="4567984"/>
          </a:xfrm>
          <a:prstGeom prst="rect">
            <a:avLst/>
          </a:prstGeom>
          <a:solidFill>
            <a:srgbClr val="00B0F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5746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hlinkClick r:id="rId2" invalidUrl="https://courses.missouristate.edu/KenVollmar/mars/CCSC-CP material/row-major.asm"/>
              </a:rPr>
              <a:t>row-major.asm</a:t>
            </a:r>
            <a:r>
              <a:rPr lang="en-US" sz="2800" dirty="0"/>
              <a:t>: Offset and Address</a:t>
            </a:r>
            <a:br>
              <a:rPr lang="en-US" sz="2800" dirty="0"/>
            </a:br>
            <a:r>
              <a:rPr lang="en-US" sz="2800" dirty="0"/>
              <a:t> for row-major 2-dimensional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711" y="1508125"/>
            <a:ext cx="8763000" cy="521335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Slides 49 </a:t>
            </a:r>
            <a:r>
              <a:rPr lang="en-US" sz="2200" dirty="0">
                <a:hlinkClick r:id="rId3"/>
              </a:rPr>
              <a:t>https://passlab.github.io/CSCE212/notes/lecture06_CBasic.pdf</a:t>
            </a:r>
            <a:r>
              <a:rPr lang="en-US" sz="220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1572" y="1581626"/>
            <a:ext cx="7906480" cy="4253472"/>
            <a:chOff x="197419" y="870371"/>
            <a:chExt cx="7906480" cy="42534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r="13826" b="31337"/>
            <a:stretch/>
          </p:blipFill>
          <p:spPr>
            <a:xfrm>
              <a:off x="197419" y="870371"/>
              <a:ext cx="7879781" cy="4253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201901" y="2089570"/>
              <a:ext cx="6438900" cy="415925"/>
            </a:xfrm>
            <a:prstGeom prst="rect">
              <a:avLst/>
            </a:prstGeom>
            <a:solidFill>
              <a:srgbClr val="FFFF00">
                <a:alpha val="45000"/>
              </a:srgbClr>
            </a:solidFill>
            <a:ln w="190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AU" altLang="en-US" sz="2000" dirty="0"/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215348" y="2470570"/>
              <a:ext cx="7888551" cy="2653272"/>
            </a:xfrm>
            <a:prstGeom prst="rect">
              <a:avLst/>
            </a:prstGeom>
            <a:solidFill>
              <a:srgbClr val="00B0F0">
                <a:alpha val="45000"/>
              </a:srgbClr>
            </a:solidFill>
            <a:ln w="19050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AU" altLang="en-US" sz="20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4762" t="12732" r="19048"/>
          <a:stretch/>
        </p:blipFill>
        <p:spPr>
          <a:xfrm>
            <a:off x="5610102" y="10300"/>
            <a:ext cx="3475158" cy="14260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1294409"/>
            <a:ext cx="3598860" cy="2673227"/>
          </a:xfrm>
          <a:prstGeom prst="rect">
            <a:avLst/>
          </a:prstGeom>
          <a:ln>
            <a:noFill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38200" y="4770911"/>
            <a:ext cx="7086600" cy="796925"/>
          </a:xfrm>
          <a:prstGeom prst="rect">
            <a:avLst/>
          </a:prstGeom>
          <a:solidFill>
            <a:srgbClr val="FF000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  <p:sp>
        <p:nvSpPr>
          <p:cNvPr id="17" name="Bent Arrow 16"/>
          <p:cNvSpPr/>
          <p:nvPr/>
        </p:nvSpPr>
        <p:spPr>
          <a:xfrm rot="10800000">
            <a:off x="7878953" y="3967636"/>
            <a:ext cx="990600" cy="1444906"/>
          </a:xfrm>
          <a:prstGeom prst="bentArrow">
            <a:avLst>
              <a:gd name="adj1" fmla="val 26357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  <a:alpha val="7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019799" y="781556"/>
            <a:ext cx="2133211" cy="158552"/>
          </a:xfrm>
          <a:prstGeom prst="rect">
            <a:avLst/>
          </a:prstGeom>
          <a:solidFill>
            <a:srgbClr val="FF000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016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/>
              <a:t>Multiplication in </a:t>
            </a:r>
            <a:r>
              <a:rPr lang="en-US" sz="3200" dirty="0"/>
              <a:t>MIPS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Multiplication, Textbook 3.3, page 188</a:t>
            </a:r>
          </a:p>
          <a:p>
            <a:pPr lvl="1"/>
            <a:r>
              <a:rPr lang="en-US" dirty="0"/>
              <a:t>MIPS multiply unit contains two 32-bit registers called </a:t>
            </a:r>
            <a:r>
              <a:rPr lang="en-US" b="1" dirty="0">
                <a:solidFill>
                  <a:srgbClr val="FF0000"/>
                </a:solidFill>
              </a:rPr>
              <a:t>hi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FF0000"/>
                </a:solidFill>
              </a:rPr>
              <a:t>lo</a:t>
            </a:r>
          </a:p>
          <a:p>
            <a:pPr lvl="2"/>
            <a:r>
              <a:rPr lang="en-US" dirty="0"/>
              <a:t>They are not general purpose registers </a:t>
            </a:r>
          </a:p>
          <a:p>
            <a:pPr lvl="1"/>
            <a:r>
              <a:rPr lang="en-US" dirty="0"/>
              <a:t>The product of multiplying two 32-bits operands are stored in </a:t>
            </a:r>
            <a:r>
              <a:rPr lang="en-US" b="1" dirty="0">
                <a:solidFill>
                  <a:srgbClr val="FF0000"/>
                </a:solidFill>
              </a:rPr>
              <a:t>hi</a:t>
            </a:r>
            <a:r>
              <a:rPr lang="en-US" dirty="0"/>
              <a:t> and </a:t>
            </a:r>
            <a:r>
              <a:rPr lang="en-US" b="1" dirty="0">
                <a:solidFill>
                  <a:srgbClr val="FF0000"/>
                </a:solidFill>
              </a:rPr>
              <a:t>lo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registers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r>
              <a:rPr lang="en-US" dirty="0"/>
              <a:t>Need </a:t>
            </a:r>
            <a:r>
              <a:rPr lang="en-US" b="1" dirty="0" err="1"/>
              <a:t>mfhi</a:t>
            </a:r>
            <a:r>
              <a:rPr lang="en-US" dirty="0"/>
              <a:t> and </a:t>
            </a:r>
            <a:r>
              <a:rPr lang="en-US" b="1" dirty="0" err="1"/>
              <a:t>mflo</a:t>
            </a:r>
            <a:r>
              <a:rPr lang="en-US" dirty="0"/>
              <a:t> to load values in </a:t>
            </a:r>
            <a:r>
              <a:rPr lang="en-US" b="1" dirty="0"/>
              <a:t>hi</a:t>
            </a:r>
            <a:r>
              <a:rPr lang="en-US" dirty="0"/>
              <a:t> and </a:t>
            </a:r>
            <a:r>
              <a:rPr lang="en-US" b="1" dirty="0"/>
              <a:t>lo</a:t>
            </a:r>
            <a:r>
              <a:rPr lang="en-US" dirty="0"/>
              <a:t> to general purpose register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098372" y="1143000"/>
            <a:ext cx="7906480" cy="1567899"/>
            <a:chOff x="197419" y="3555944"/>
            <a:chExt cx="7906480" cy="156789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t="43353" r="13826" b="31337"/>
            <a:stretch/>
          </p:blipFill>
          <p:spPr>
            <a:xfrm>
              <a:off x="197419" y="3555945"/>
              <a:ext cx="7879781" cy="156789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215348" y="3555944"/>
              <a:ext cx="7888551" cy="1567897"/>
            </a:xfrm>
            <a:prstGeom prst="rect">
              <a:avLst/>
            </a:prstGeom>
            <a:solidFill>
              <a:srgbClr val="00B0F0">
                <a:alpha val="45000"/>
              </a:srgbClr>
            </a:solidFill>
            <a:ln w="19050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en-AU" altLang="en-US" sz="2000" dirty="0"/>
            </a:p>
          </p:txBody>
        </p:sp>
      </p:grp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905000" y="1646712"/>
            <a:ext cx="7086600" cy="410689"/>
          </a:xfrm>
          <a:prstGeom prst="rect">
            <a:avLst/>
          </a:prstGeom>
          <a:solidFill>
            <a:srgbClr val="FF000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4486919"/>
            <a:ext cx="5181600" cy="90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0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53" y="533400"/>
            <a:ext cx="9144000" cy="61947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hlinkClick r:id="rId3" invalidUrl="https://courses.missouristate.edu/KenVollmar/mars/CCSC-CP material/row-major.asm"/>
              </a:rPr>
              <a:t>row-major.asm </a:t>
            </a:r>
            <a:r>
              <a:rPr lang="en-US" dirty="0"/>
              <a:t>Example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762" t="12732" r="19048"/>
          <a:stretch/>
        </p:blipFill>
        <p:spPr>
          <a:xfrm>
            <a:off x="4879041" y="0"/>
            <a:ext cx="4264959" cy="17501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05335" y="1752600"/>
            <a:ext cx="6438900" cy="415925"/>
          </a:xfrm>
          <a:prstGeom prst="rect">
            <a:avLst/>
          </a:prstGeom>
          <a:solidFill>
            <a:srgbClr val="FFFF0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18782" y="2133600"/>
            <a:ext cx="9144000" cy="4567984"/>
          </a:xfrm>
          <a:prstGeom prst="rect">
            <a:avLst/>
          </a:prstGeom>
          <a:solidFill>
            <a:srgbClr val="00B0F0">
              <a:alpha val="45000"/>
            </a:srgbClr>
          </a:solidFill>
          <a:ln w="19050">
            <a:noFill/>
            <a:miter lim="800000"/>
            <a:headEnd/>
            <a:tailEnd/>
          </a:ln>
        </p:spPr>
        <p:txBody>
          <a:bodyPr wrap="square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35380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 invalidUrl="https://courses.missouristate.edu/KenVollmar/mars/CCSC-CP material/row-major.asm"/>
              </a:rPr>
              <a:t>row-major.asm </a:t>
            </a:r>
            <a:r>
              <a:rPr lang="en-US" dirty="0"/>
              <a:t>Example in MARS</a:t>
            </a:r>
            <a:br>
              <a:rPr lang="en-US" dirty="0"/>
            </a:br>
            <a:r>
              <a:rPr lang="en-US" dirty="0"/>
              <a:t>Edit window and To Assembly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9089"/>
            <a:ext cx="9144000" cy="509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643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 invalidUrl="https://courses.missouristate.edu/KenVollmar/mars/CCSC-CP material/row-major.asm"/>
              </a:rPr>
              <a:t>row-major.asm </a:t>
            </a:r>
            <a:r>
              <a:rPr lang="en-US" dirty="0"/>
              <a:t>Example in MARS</a:t>
            </a:r>
            <a:br>
              <a:rPr lang="en-US" dirty="0"/>
            </a:br>
            <a:r>
              <a:rPr lang="en-US" dirty="0"/>
              <a:t>Assembly window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0704"/>
            <a:ext cx="9144000" cy="5103303"/>
          </a:xfrm>
          <a:prstGeom prst="rect">
            <a:avLst/>
          </a:prstGeom>
        </p:spPr>
      </p:pic>
      <p:sp>
        <p:nvSpPr>
          <p:cNvPr id="7" name="Striped Right Arrow 6"/>
          <p:cNvSpPr/>
          <p:nvPr/>
        </p:nvSpPr>
        <p:spPr>
          <a:xfrm rot="2625174">
            <a:off x="3162374" y="1343249"/>
            <a:ext cx="423173" cy="160434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6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linkClick r:id="rId2" invalidUrl="https://courses.missouristate.edu/KenVollmar/mars/CCSC-CP material/row-major.asm"/>
              </a:rPr>
              <a:t>row-major.asm </a:t>
            </a:r>
            <a:r>
              <a:rPr lang="en-US" dirty="0"/>
              <a:t>Example in MARS</a:t>
            </a:r>
            <a:br>
              <a:rPr lang="en-US" dirty="0"/>
            </a:br>
            <a:r>
              <a:rPr lang="en-US" dirty="0"/>
              <a:t>After Execution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7223"/>
            <a:ext cx="9144000" cy="520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86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94079</TotalTime>
  <Words>304</Words>
  <Application>Microsoft Macintosh PowerPoint</Application>
  <PresentationFormat>On-screen Show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Chapter 2: Instructions: Language of the Computer  RARS RISC-V Architecture and Runtime Simulator  ITSC 3181, Introduction to Computer Architecture  https://passlab.github.io/ITSC3181/</vt:lpstr>
      <vt:lpstr>MIPS Simulator</vt:lpstr>
      <vt:lpstr>Write Assembly Code in MARS https://courses.missouristate.edu/KenVollmar/mars/tutorial.htm </vt:lpstr>
      <vt:lpstr>row-major.asm: Offset and Address  for row-major 2-dimensional array</vt:lpstr>
      <vt:lpstr>Multiplication in MIPS</vt:lpstr>
      <vt:lpstr>row-major.asm Example </vt:lpstr>
      <vt:lpstr>row-major.asm Example in MARS Edit window and To Assembly</vt:lpstr>
      <vt:lpstr>row-major.asm Example in MARS Assembly window</vt:lpstr>
      <vt:lpstr>row-major.asm Example in MARS After Execution</vt:lpstr>
      <vt:lpstr>Download and Try Examples</vt:lpstr>
    </vt:vector>
  </TitlesOfParts>
  <Company>Rice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Cooper</dc:creator>
  <cp:lastModifiedBy>Yonghong Yan</cp:lastModifiedBy>
  <cp:revision>3275</cp:revision>
  <cp:lastPrinted>2020-02-04T16:26:54Z</cp:lastPrinted>
  <dcterms:created xsi:type="dcterms:W3CDTF">2009-05-06T11:59:01Z</dcterms:created>
  <dcterms:modified xsi:type="dcterms:W3CDTF">2021-06-01T15:10:10Z</dcterms:modified>
</cp:coreProperties>
</file>