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A6DED49-9BCB-414E-956A-E7C485C3705D}">
  <a:tblStyle styleId="{EA6DED49-9BCB-414E-956A-E7C485C3705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546fa1cd6b_0_3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07" name="Google Shape;107;g2546fa1cd6b_0_3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6dd8331d01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6dd8331d01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6dd8331d01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6dd8331d01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6dd8331d0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6dd8331d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6dd8331d01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6dd8331d01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6dd8331d01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6dd8331d01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6dd8331d01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6dd8331d01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6dd8331d01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6dd8331d01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6dd8331d01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6dd8331d01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6dd8331d01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6dd8331d01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Notice that both contain the same hardware components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 dedicated power supply helps provide the desktop power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In both the desktop and the laptop, the CPU is obscured by a heavyweight CPU fan, which helps keep the CPU at a reasonable operating temperature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In terms of power consumption, desktop computers typically consume 100 - 400 W of power, while a laptop typically consumes 50 - 100 W of power and uses an external charger to supplement the battery as needed.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6dd8331d01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6dd8331d01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46A38"/>
              </a:buClr>
              <a:buSzPts val="5200"/>
              <a:buNone/>
              <a:defRPr sz="5200">
                <a:solidFill>
                  <a:srgbClr val="046A38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9975B"/>
              </a:buClr>
              <a:buSzPts val="2800"/>
              <a:buNone/>
              <a:defRPr sz="2800">
                <a:solidFill>
                  <a:srgbClr val="B9975B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spcFirstLastPara="1" rIns="51425" wrap="square" tIns="2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97" name="Google Shape;97;p2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25700" lIns="51425" spcFirstLastPara="1" rIns="51425" wrap="square" tIns="25700">
            <a:normAutofit/>
          </a:bodyPr>
          <a:lstStyle>
            <a:lvl1pPr indent="-29845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1pPr>
            <a:lvl2pPr indent="-29845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2pPr>
            <a:lvl3pPr indent="-29845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3pPr>
            <a:lvl4pPr indent="-29845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4pPr>
            <a:lvl5pPr indent="-29845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5pPr>
            <a:lvl6pPr indent="-29845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indent="-29845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indent="-29845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indent="-29845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spcFirstLastPara="1" rIns="51425" wrap="square" tIns="2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spcFirstLastPara="1" rIns="51425" wrap="square" tIns="2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spcFirstLastPara="1" rIns="51425" wrap="square" tIns="25700">
            <a:normAutofit/>
          </a:bodyPr>
          <a:lstStyle>
            <a:lvl1pPr indent="0" lvl="0" marL="0" rtl="0" algn="r">
              <a:spcBef>
                <a:spcPts val="0"/>
              </a:spcBef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1">
  <p:cSld name="One column tex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68575" lIns="68575" spcFirstLastPara="1" rIns="68575" wrap="square" tIns="6857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/>
        </p:txBody>
      </p:sp>
      <p:sp>
        <p:nvSpPr>
          <p:cNvPr id="103" name="Google Shape;103;p26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rmAutofit/>
          </a:bodyPr>
          <a:lstStyle>
            <a:lvl1pPr indent="-2857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●"/>
              <a:defRPr sz="1200"/>
            </a:lvl1pPr>
            <a:lvl2pPr indent="-2857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○"/>
              <a:defRPr sz="1200"/>
            </a:lvl2pPr>
            <a:lvl3pPr indent="-2857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■"/>
              <a:defRPr sz="1200"/>
            </a:lvl3pPr>
            <a:lvl4pPr indent="-28575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●"/>
              <a:defRPr sz="1200"/>
            </a:lvl4pPr>
            <a:lvl5pPr indent="-28575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○"/>
              <a:defRPr sz="1200"/>
            </a:lvl5pPr>
            <a:lvl6pPr indent="-28575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■"/>
              <a:defRPr sz="1200"/>
            </a:lvl6pPr>
            <a:lvl7pPr indent="-28575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●"/>
              <a:defRPr sz="1200"/>
            </a:lvl7pPr>
            <a:lvl8pPr indent="-28575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○"/>
              <a:defRPr sz="1200"/>
            </a:lvl8pPr>
            <a:lvl9pPr indent="-28575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00"/>
              <a:buChar char="■"/>
              <a:defRPr sz="1200"/>
            </a:lvl9pPr>
          </a:lstStyle>
          <a:p/>
        </p:txBody>
      </p:sp>
      <p:sp>
        <p:nvSpPr>
          <p:cNvPr id="104" name="Google Shape;104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rmAutofit/>
          </a:bodyPr>
          <a:lstStyle>
            <a:lvl1pPr indent="0" lvl="0" marL="0" rtl="0" algn="r"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buClr>
                <a:schemeClr val="dk2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46A38"/>
              </a:buClr>
              <a:buSzPts val="2800"/>
              <a:buNone/>
              <a:defRPr sz="2800">
                <a:solidFill>
                  <a:srgbClr val="046A3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251F"/>
              </a:buClr>
              <a:buSzPts val="1800"/>
              <a:buChar char="●"/>
              <a:defRPr sz="1800">
                <a:solidFill>
                  <a:srgbClr val="27251F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251F"/>
              </a:buClr>
              <a:buSzPts val="1400"/>
              <a:buChar char="○"/>
              <a:defRPr>
                <a:solidFill>
                  <a:srgbClr val="27251F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251F"/>
              </a:buClr>
              <a:buSzPts val="1400"/>
              <a:buChar char="■"/>
              <a:defRPr>
                <a:solidFill>
                  <a:srgbClr val="27251F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251F"/>
              </a:buClr>
              <a:buSzPts val="1400"/>
              <a:buChar char="●"/>
              <a:defRPr>
                <a:solidFill>
                  <a:srgbClr val="27251F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251F"/>
              </a:buClr>
              <a:buSzPts val="1400"/>
              <a:buChar char="○"/>
              <a:defRPr>
                <a:solidFill>
                  <a:srgbClr val="27251F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251F"/>
              </a:buClr>
              <a:buSzPts val="1400"/>
              <a:buChar char="■"/>
              <a:defRPr>
                <a:solidFill>
                  <a:srgbClr val="27251F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251F"/>
              </a:buClr>
              <a:buSzPts val="1400"/>
              <a:buChar char="●"/>
              <a:defRPr>
                <a:solidFill>
                  <a:srgbClr val="27251F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251F"/>
              </a:buClr>
              <a:buSzPts val="1400"/>
              <a:buChar char="○"/>
              <a:defRPr>
                <a:solidFill>
                  <a:srgbClr val="27251F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7251F"/>
              </a:buClr>
              <a:buSzPts val="1400"/>
              <a:buChar char="■"/>
              <a:defRPr>
                <a:solidFill>
                  <a:srgbClr val="27251F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/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45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ITSC 2181: Introduction to Computer Systems</a:t>
            </a:r>
            <a:endParaRPr sz="450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0" name="Google Shape;110;p27"/>
          <p:cNvSpPr txBox="1"/>
          <p:nvPr/>
        </p:nvSpPr>
        <p:spPr>
          <a:xfrm>
            <a:off x="1143000" y="3017466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Module 1, Part 1: Introduction to Computer Systems</a:t>
            </a:r>
            <a:endParaRPr b="0" i="0" sz="3000" u="none" cap="none" strike="noStrike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 Modern Computer Systems Look Like?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This image depicts </a:t>
            </a:r>
            <a:r>
              <a:rPr lang="en"/>
              <a:t>a Raspberry Pi single-board computer (SBC). An SBC is a device in which the entire computer is printed on a single circuit board.</a:t>
            </a:r>
            <a:endParaRPr/>
          </a:p>
        </p:txBody>
      </p:sp>
      <p:pic>
        <p:nvPicPr>
          <p:cNvPr id="166" name="Google Shape;16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3038" y="1898275"/>
            <a:ext cx="5737924" cy="288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About the </a:t>
            </a:r>
            <a:r>
              <a:rPr lang="en"/>
              <a:t>Raspberry</a:t>
            </a:r>
            <a:r>
              <a:rPr lang="en"/>
              <a:t> Pi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Raspberry Pi SBC contains a system-on-a-chip (SoC) processor with integrated RAM and CPU.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SoC technology found on the Raspberry Pi is also commonly found in smartphones.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Raspberry Pi is roughly the size of a credit card, and consumes about 5W of power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Raspberry Pi (in addition to desktops, laptops, and smartphones) can have multicore processors. I.e. their CPUs are capable of executing multiple programs simultaneously. 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We refer to this simultaneous execution as </a:t>
            </a:r>
            <a:r>
              <a:rPr b="1" lang="en"/>
              <a:t>parallel execution</a:t>
            </a:r>
            <a:r>
              <a:rPr lang="en"/>
              <a:t>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In This Course, You Will Learn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</a:t>
            </a:r>
            <a:r>
              <a:rPr lang="en"/>
              <a:t>ow program data gets encoded into </a:t>
            </a:r>
            <a:r>
              <a:rPr lang="en"/>
              <a:t>machine code</a:t>
            </a:r>
            <a:r>
              <a:rPr lang="en"/>
              <a:t> and how the hardware performs arithmetic on it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a compiler translates C programs into assembly and machine code (assembly is the human-readable form of machine code)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a CPU executes binary instructions on binary program data, from basic logic gates to complex circuits that store values, perform arithmetic, and control program execution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 to Computer Systems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computer system is a system that combines both </a:t>
            </a:r>
            <a:r>
              <a:rPr b="1" lang="en"/>
              <a:t>hardware</a:t>
            </a:r>
            <a:r>
              <a:rPr lang="en"/>
              <a:t> and </a:t>
            </a:r>
            <a:r>
              <a:rPr b="1" lang="en"/>
              <a:t>software</a:t>
            </a:r>
            <a:r>
              <a:rPr lang="en"/>
              <a:t>, that together make the computer usable by users and programs.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Hardware</a:t>
            </a:r>
            <a:r>
              <a:rPr lang="en"/>
              <a:t>: The physical parts of a computer, such as the Monitor, Keyboard, CPU, RAM, and I/O ports.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Software</a:t>
            </a:r>
            <a:r>
              <a:rPr lang="en"/>
              <a:t>: The programs (e.g., Microsoft Word, Google Chrome) and operating systems (e.g., Windows, Mac OS, Linux) used by a computer.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Hardware Components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Input/Output (I/O) Ports</a:t>
            </a:r>
            <a:r>
              <a:rPr lang="en"/>
              <a:t>: Enable communication between the computer and its environment. Examples are Speaker/Headphone Jack and USB-C.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Central Processing Unit (CPU)</a:t>
            </a:r>
            <a:r>
              <a:rPr lang="en"/>
              <a:t>: Executes instructions provided by the software. The CPU is often referred to as the “brain” of the computer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Random Access Memory (RAM)</a:t>
            </a:r>
            <a:r>
              <a:rPr lang="en"/>
              <a:t>: Stores data and instructions of running programs, lost when power is lost.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Secondary Storage Devices</a:t>
            </a:r>
            <a:r>
              <a:rPr lang="en"/>
              <a:t>: Permanently store programs and data, even without power.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Software</a:t>
            </a:r>
            <a:r>
              <a:rPr lang="en"/>
              <a:t> Components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Programs</a:t>
            </a:r>
            <a:r>
              <a:rPr lang="en"/>
              <a:t>: Software that users interact with such as </a:t>
            </a:r>
            <a:r>
              <a:rPr lang="en"/>
              <a:t>Microsoft Word and Google Chrome.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Operating Systems (OS)</a:t>
            </a:r>
            <a:r>
              <a:rPr lang="en"/>
              <a:t>: S</a:t>
            </a:r>
            <a:r>
              <a:rPr lang="en"/>
              <a:t>oftware layer that lies between the hardware of the computer and the programs that users interact with.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Implements features to enable users to easily run and interact with programs.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Controls and manages the underlying hardware components of the computer.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Oversees how and when programs are executed.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Implements policies and mechanisms to allow multiple programs to run simultaneously.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Ensures that programs run in an efficient, protected, and seamless manner.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Computer Systems </a:t>
            </a:r>
            <a:r>
              <a:rPr lang="en"/>
              <a:t>Focus</a:t>
            </a:r>
            <a:r>
              <a:rPr lang="en"/>
              <a:t> in This Course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this course, we will focus specifically on computer systems that have the following qualities: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Have IO Ports, CPU, RAM, secondary storage device(s), and an OS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They are “general purpose”, meaning that their function is not tailored to any specific application.</a:t>
            </a:r>
            <a:endParaRPr/>
          </a:p>
          <a:p>
            <a:pPr indent="-3175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They are “reprogrammable”, meaning that they support running a different program without modifying the computer hardware or system software.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Per the definition above, examples of such computer systems would be Personal Computers (laptops and desktops), and Smartphones and Tablets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What Isn’t Considered a Computer System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Calculators</a:t>
            </a:r>
            <a:r>
              <a:rPr lang="en"/>
              <a:t>: while they usually have a processor, limited amounts of memory, and I/O capability, calculators typically do not have an operating system and do not have secondary storage; and are not general purpose.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Microcontroller</a:t>
            </a:r>
            <a:r>
              <a:rPr lang="en"/>
              <a:t> </a:t>
            </a:r>
            <a:r>
              <a:rPr b="1" lang="en"/>
              <a:t>(compact circuit designed to govern specific operations in an embedded system such as toys)</a:t>
            </a:r>
            <a:r>
              <a:rPr lang="en"/>
              <a:t>:  although microcontrollers are general purpose, reprogrammable, contain a processor, internal memory, secondary storage, and are I/O capable, they lack an operating system.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 Modern Computer Systems Look Like?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image below depicts two types of computer hardware systems (excluding peripherals): a desktop computer (left) and a laptop computer (right)</a:t>
            </a:r>
            <a:endParaRPr/>
          </a:p>
        </p:txBody>
      </p:sp>
      <p:pic>
        <p:nvPicPr>
          <p:cNvPr id="153" name="Google Shape;15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4038" y="1784400"/>
            <a:ext cx="7195926" cy="278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Desktops vs. Laptops: A Hardware Overview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59" name="Google Shape;159;p35"/>
          <p:cNvGraphicFramePr/>
          <p:nvPr/>
        </p:nvGraphicFramePr>
        <p:xfrm>
          <a:off x="450825" y="1448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{EA6DED49-9BCB-414E-956A-E7C485C3705D}</a:tableStyleId>
              </a:tblPr>
              <a:tblGrid>
                <a:gridCol w="1961025"/>
                <a:gridCol w="2910125"/>
                <a:gridCol w="33712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Desktop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Laptop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Cooling System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More robust cooling options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More constrained cooling design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Power Consumption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Higher, requires outlet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Lower, battery-powered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CPU (Processor)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Often more powerful options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Generally efficient, may be less powerful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RAM (Memory)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Usually more, easily upgradable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Often less, may be harder to upgrade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Storage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More options, easily upgradable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More limited, may be harder to upgrade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I/O Ports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More variety and quantity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Limited due to size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