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481" r:id="rId2"/>
    <p:sldId id="526" r:id="rId3"/>
    <p:sldId id="416" r:id="rId4"/>
    <p:sldId id="281" r:id="rId5"/>
    <p:sldId id="483" r:id="rId6"/>
    <p:sldId id="525" r:id="rId7"/>
    <p:sldId id="482" r:id="rId8"/>
    <p:sldId id="484" r:id="rId9"/>
    <p:sldId id="289" r:id="rId10"/>
    <p:sldId id="384" r:id="rId11"/>
    <p:sldId id="385" r:id="rId12"/>
    <p:sldId id="286" r:id="rId13"/>
    <p:sldId id="287" r:id="rId14"/>
    <p:sldId id="519" r:id="rId15"/>
    <p:sldId id="529" r:id="rId16"/>
    <p:sldId id="530" r:id="rId17"/>
    <p:sldId id="288" r:id="rId18"/>
    <p:sldId id="486" r:id="rId19"/>
    <p:sldId id="487" r:id="rId20"/>
    <p:sldId id="517" r:id="rId21"/>
    <p:sldId id="518" r:id="rId22"/>
    <p:sldId id="369" r:id="rId23"/>
    <p:sldId id="531" r:id="rId24"/>
    <p:sldId id="534" r:id="rId25"/>
    <p:sldId id="533" r:id="rId26"/>
    <p:sldId id="532" r:id="rId27"/>
    <p:sldId id="527" r:id="rId28"/>
    <p:sldId id="528" r:id="rId29"/>
    <p:sldId id="520" r:id="rId30"/>
    <p:sldId id="521" r:id="rId31"/>
    <p:sldId id="485" r:id="rId32"/>
    <p:sldId id="524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B3B3B3"/>
    <a:srgbClr val="66FFFF"/>
    <a:srgbClr val="999999"/>
    <a:srgbClr val="0432FF"/>
    <a:srgbClr val="E6E6E6"/>
    <a:srgbClr val="4373A9"/>
    <a:srgbClr val="151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96" autoAdjust="0"/>
    <p:restoredTop sz="91759" autoAdjust="0"/>
  </p:normalViewPr>
  <p:slideViewPr>
    <p:cSldViewPr snapToObjects="1">
      <p:cViewPr varScale="1">
        <p:scale>
          <a:sx n="130" d="100"/>
          <a:sy n="130" d="100"/>
        </p:scale>
        <p:origin x="21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44"/>
    </p:cViewPr>
  </p:sorterViewPr>
  <p:notesViewPr>
    <p:cSldViewPr snapToObjects="1">
      <p:cViewPr varScale="1">
        <p:scale>
          <a:sx n="80" d="100"/>
          <a:sy n="80" d="100"/>
        </p:scale>
        <p:origin x="4048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448E8-F839-074E-A1D0-D2FB87DD67C2}" type="datetimeFigureOut">
              <a:rPr lang="en-US" smtClean="0"/>
              <a:pPr/>
              <a:t>2/2/23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2CCB9-CDEA-A44A-BB8F-F4EE7CF017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4554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16D5-7367-0B47-9125-E5A43145A8C9}" type="datetimeFigureOut">
              <a:rPr lang="en-US" smtClean="0"/>
              <a:pPr/>
              <a:t>1/31/23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566752-9E73-7842-9287-04A4EDD5DE5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6343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1F0E876E-B59B-D449-A688-45CE158572F7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239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239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4688324-3B70-D84B-8F3E-FE83CD4E7395}" type="slidenum">
              <a:rPr lang="en-US" altLang="en-US">
                <a:latin typeface="Times New Roman" charset="0"/>
              </a:rPr>
              <a:pPr/>
              <a:t>4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239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 altLang="en-US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336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6CFD73-22B5-1C48-8A5D-B25345487843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310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B03992-ED9A-334F-AC25-E140E6761FA3}" type="slidenum">
              <a:rPr lang="en-US" altLang="en-US">
                <a:latin typeface="Times New Roman" charset="0"/>
              </a:rPr>
              <a:pPr/>
              <a:t>16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1380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6CFD73-22B5-1C48-8A5D-B25345487843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310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B03992-ED9A-334F-AC25-E140E6761FA3}" type="slidenum">
              <a:rPr lang="en-US" altLang="en-US">
                <a:latin typeface="Times New Roman" charset="0"/>
              </a:rPr>
              <a:pPr/>
              <a:t>17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522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>
            <a:extLst>
              <a:ext uri="{FF2B5EF4-FFF2-40B4-BE49-F238E27FC236}">
                <a16:creationId xmlns:a16="http://schemas.microsoft.com/office/drawing/2014/main" id="{CC011DAB-4A82-0645-A5CA-9079C090135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The University of Adelaide, School of Computer Science</a:t>
            </a:r>
          </a:p>
        </p:txBody>
      </p:sp>
      <p:sp>
        <p:nvSpPr>
          <p:cNvPr id="84994" name="Rectangle 3">
            <a:extLst>
              <a:ext uri="{FF2B5EF4-FFF2-40B4-BE49-F238E27FC236}">
                <a16:creationId xmlns:a16="http://schemas.microsoft.com/office/drawing/2014/main" id="{F22D2F48-75D7-7B42-A6E2-0CA7CC7CDB8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637475-A484-0A40-873B-9356FAAAB1E0}" type="datetime3">
              <a:rPr lang="en-US" altLang="en-US" smtClean="0">
                <a:latin typeface="Times New Roman" panose="02020603050405020304" pitchFamily="18" charset="0"/>
              </a:rPr>
              <a:pPr/>
              <a:t>31 January 2023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4995" name="Rectangle 6">
            <a:extLst>
              <a:ext uri="{FF2B5EF4-FFF2-40B4-BE49-F238E27FC236}">
                <a16:creationId xmlns:a16="http://schemas.microsoft.com/office/drawing/2014/main" id="{4C6270E2-8B64-274F-9712-EF9DC69F1E8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Chapter 2 — Instructions: Language of the Computer</a:t>
            </a:r>
          </a:p>
        </p:txBody>
      </p:sp>
      <p:sp>
        <p:nvSpPr>
          <p:cNvPr id="84996" name="Rectangle 7">
            <a:extLst>
              <a:ext uri="{FF2B5EF4-FFF2-40B4-BE49-F238E27FC236}">
                <a16:creationId xmlns:a16="http://schemas.microsoft.com/office/drawing/2014/main" id="{0D00CF87-1D94-3241-A68C-C33227F71E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FAE21B9-F917-354A-8C60-969A29C441A0}" type="slidenum">
              <a:rPr lang="en-US" altLang="en-US" smtClean="0">
                <a:latin typeface="Times New Roman" panose="02020603050405020304" pitchFamily="18" charset="0"/>
              </a:rPr>
              <a:pPr/>
              <a:t>18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4997" name="Rectangle 2">
            <a:extLst>
              <a:ext uri="{FF2B5EF4-FFF2-40B4-BE49-F238E27FC236}">
                <a16:creationId xmlns:a16="http://schemas.microsoft.com/office/drawing/2014/main" id="{E5D77E24-35FA-B347-B8C2-0D6265AFF4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8" name="Rectangle 3">
            <a:extLst>
              <a:ext uri="{FF2B5EF4-FFF2-40B4-BE49-F238E27FC236}">
                <a16:creationId xmlns:a16="http://schemas.microsoft.com/office/drawing/2014/main" id="{13809A5D-078D-8043-AEDD-F41A08D17F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234102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>
            <a:extLst>
              <a:ext uri="{FF2B5EF4-FFF2-40B4-BE49-F238E27FC236}">
                <a16:creationId xmlns:a16="http://schemas.microsoft.com/office/drawing/2014/main" id="{3CAB7591-655F-2040-850E-98609D1230F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The University of Adelaide, School of Computer Science</a:t>
            </a:r>
          </a:p>
        </p:txBody>
      </p:sp>
      <p:sp>
        <p:nvSpPr>
          <p:cNvPr id="87042" name="Rectangle 3">
            <a:extLst>
              <a:ext uri="{FF2B5EF4-FFF2-40B4-BE49-F238E27FC236}">
                <a16:creationId xmlns:a16="http://schemas.microsoft.com/office/drawing/2014/main" id="{41097207-91AE-874C-9FD2-3DC50025B2F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AD5DD7B-B74C-6A46-8A23-51C5FA1C79BC}" type="datetime3">
              <a:rPr lang="en-US" altLang="en-US" smtClean="0">
                <a:latin typeface="Times New Roman" panose="02020603050405020304" pitchFamily="18" charset="0"/>
              </a:rPr>
              <a:pPr/>
              <a:t>2 February 2023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7043" name="Rectangle 6">
            <a:extLst>
              <a:ext uri="{FF2B5EF4-FFF2-40B4-BE49-F238E27FC236}">
                <a16:creationId xmlns:a16="http://schemas.microsoft.com/office/drawing/2014/main" id="{1957AB23-9D29-3B44-A8E4-692025DBF75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Chapter 2 — Instructions: Language of the Computer</a:t>
            </a:r>
          </a:p>
        </p:txBody>
      </p:sp>
      <p:sp>
        <p:nvSpPr>
          <p:cNvPr id="87044" name="Rectangle 7">
            <a:extLst>
              <a:ext uri="{FF2B5EF4-FFF2-40B4-BE49-F238E27FC236}">
                <a16:creationId xmlns:a16="http://schemas.microsoft.com/office/drawing/2014/main" id="{0A472D56-A285-364B-A24C-2D16983D73D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81C9365-FA7E-C743-87EA-13C9CDE34713}" type="slidenum">
              <a:rPr lang="en-US" altLang="en-US" smtClean="0">
                <a:latin typeface="Times New Roman" panose="02020603050405020304" pitchFamily="18" charset="0"/>
              </a:rPr>
              <a:pPr/>
              <a:t>22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7045" name="Rectangle 2">
            <a:extLst>
              <a:ext uri="{FF2B5EF4-FFF2-40B4-BE49-F238E27FC236}">
                <a16:creationId xmlns:a16="http://schemas.microsoft.com/office/drawing/2014/main" id="{A66FA131-85A9-F94F-A5BD-4589B1FB7B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6" name="Rectangle 3">
            <a:extLst>
              <a:ext uri="{FF2B5EF4-FFF2-40B4-BE49-F238E27FC236}">
                <a16:creationId xmlns:a16="http://schemas.microsoft.com/office/drawing/2014/main" id="{568EF126-67D6-7F43-B8E3-A60C226CDF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9412967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566752-9E73-7842-9287-04A4EDD5DE57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10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6CFD73-22B5-1C48-8A5D-B25345487843}" type="datetime3">
              <a:rPr lang="en-US" altLang="en-US">
                <a:latin typeface="Times New Roman" charset="0"/>
              </a:rPr>
              <a:pPr/>
              <a:t>2 February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310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B03992-ED9A-334F-AC25-E140E6761FA3}" type="slidenum">
              <a:rPr lang="en-US" altLang="en-US">
                <a:latin typeface="Times New Roman" charset="0"/>
              </a:rPr>
              <a:pPr/>
              <a:t>32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504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>
            <a:extLst>
              <a:ext uri="{FF2B5EF4-FFF2-40B4-BE49-F238E27FC236}">
                <a16:creationId xmlns:a16="http://schemas.microsoft.com/office/drawing/2014/main" id="{67DDACA6-5EAD-5642-A3A7-FE2391CEE1B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The University of Adelaide, School of Computer Science</a:t>
            </a:r>
          </a:p>
        </p:txBody>
      </p:sp>
      <p:sp>
        <p:nvSpPr>
          <p:cNvPr id="68610" name="Rectangle 3">
            <a:extLst>
              <a:ext uri="{FF2B5EF4-FFF2-40B4-BE49-F238E27FC236}">
                <a16:creationId xmlns:a16="http://schemas.microsoft.com/office/drawing/2014/main" id="{EA07C344-EF27-6944-A9D2-E5BAC486244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D2B08F-BDF9-BB41-B96F-4F6D36737C27}" type="datetime3">
              <a:rPr lang="en-US" altLang="en-US" smtClean="0">
                <a:latin typeface="Times New Roman" panose="02020603050405020304" pitchFamily="18" charset="0"/>
              </a:rPr>
              <a:pPr/>
              <a:t>31 January 2023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8611" name="Rectangle 6">
            <a:extLst>
              <a:ext uri="{FF2B5EF4-FFF2-40B4-BE49-F238E27FC236}">
                <a16:creationId xmlns:a16="http://schemas.microsoft.com/office/drawing/2014/main" id="{7001F59D-5F5D-2142-A7A8-59EA184DEDA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Chapter 2 — Instructions: Language of the Computer</a:t>
            </a:r>
          </a:p>
        </p:txBody>
      </p:sp>
      <p:sp>
        <p:nvSpPr>
          <p:cNvPr id="68612" name="Rectangle 7">
            <a:extLst>
              <a:ext uri="{FF2B5EF4-FFF2-40B4-BE49-F238E27FC236}">
                <a16:creationId xmlns:a16="http://schemas.microsoft.com/office/drawing/2014/main" id="{6E45BC0E-547E-BE4D-805D-271CA78CF0B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C76FB7C-6EB8-E945-A03B-61DAC70CE770}" type="slidenum">
              <a:rPr lang="en-US" altLang="en-US" smtClean="0">
                <a:latin typeface="Times New Roman" panose="02020603050405020304" pitchFamily="18" charset="0"/>
              </a:rPr>
              <a:pPr/>
              <a:t>7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68613" name="Rectangle 2">
            <a:extLst>
              <a:ext uri="{FF2B5EF4-FFF2-40B4-BE49-F238E27FC236}">
                <a16:creationId xmlns:a16="http://schemas.microsoft.com/office/drawing/2014/main" id="{DE3CCB6C-18CE-6044-8A99-A1C1D2B134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4" name="Rectangle 3">
            <a:extLst>
              <a:ext uri="{FF2B5EF4-FFF2-40B4-BE49-F238E27FC236}">
                <a16:creationId xmlns:a16="http://schemas.microsoft.com/office/drawing/2014/main" id="{37CB7CC2-F239-8E4B-9783-217ABACB1D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68736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>
            <a:extLst>
              <a:ext uri="{FF2B5EF4-FFF2-40B4-BE49-F238E27FC236}">
                <a16:creationId xmlns:a16="http://schemas.microsoft.com/office/drawing/2014/main" id="{333B4EF8-6F39-6F44-8D15-9A9D02E2BAB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The University of Adelaide, School of Computer Science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F0FE10DB-DAD8-8946-830C-81C642B3244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CEF0E0-3A6A-A144-92CE-B24B0305497C}" type="datetime3">
              <a:rPr lang="en-US" altLang="en-US" smtClean="0">
                <a:latin typeface="Times New Roman" panose="02020603050405020304" pitchFamily="18" charset="0"/>
              </a:rPr>
              <a:pPr/>
              <a:t>31 January 2023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0659" name="Rectangle 6">
            <a:extLst>
              <a:ext uri="{FF2B5EF4-FFF2-40B4-BE49-F238E27FC236}">
                <a16:creationId xmlns:a16="http://schemas.microsoft.com/office/drawing/2014/main" id="{85A8989B-C982-A84A-9721-8CB25E6032D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Chapter 2 — Instructions: Language of the Computer</a:t>
            </a:r>
          </a:p>
        </p:txBody>
      </p:sp>
      <p:sp>
        <p:nvSpPr>
          <p:cNvPr id="70660" name="Rectangle 7">
            <a:extLst>
              <a:ext uri="{FF2B5EF4-FFF2-40B4-BE49-F238E27FC236}">
                <a16:creationId xmlns:a16="http://schemas.microsoft.com/office/drawing/2014/main" id="{33747018-4835-774B-A5D4-F0CE9CD1D1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E952001-125D-6E4E-ACE0-411F07DA011E}" type="slidenum">
              <a:rPr lang="en-US" altLang="en-US" smtClean="0">
                <a:latin typeface="Times New Roman" panose="02020603050405020304" pitchFamily="18" charset="0"/>
              </a:rPr>
              <a:pPr/>
              <a:t>9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0661" name="Rectangle 2">
            <a:extLst>
              <a:ext uri="{FF2B5EF4-FFF2-40B4-BE49-F238E27FC236}">
                <a16:creationId xmlns:a16="http://schemas.microsoft.com/office/drawing/2014/main" id="{4CEAF708-C31B-CB42-88FD-B15284BC2D4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2" name="Rectangle 3">
            <a:extLst>
              <a:ext uri="{FF2B5EF4-FFF2-40B4-BE49-F238E27FC236}">
                <a16:creationId xmlns:a16="http://schemas.microsoft.com/office/drawing/2014/main" id="{C566A09F-D459-834B-BFB2-4507A47DE62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7959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>
            <a:extLst>
              <a:ext uri="{FF2B5EF4-FFF2-40B4-BE49-F238E27FC236}">
                <a16:creationId xmlns:a16="http://schemas.microsoft.com/office/drawing/2014/main" id="{ABB2269C-0747-F54F-B28C-DBA35B81559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The University of Adelaide, School of Computer Science</a:t>
            </a:r>
          </a:p>
        </p:txBody>
      </p:sp>
      <p:sp>
        <p:nvSpPr>
          <p:cNvPr id="72706" name="Rectangle 3">
            <a:extLst>
              <a:ext uri="{FF2B5EF4-FFF2-40B4-BE49-F238E27FC236}">
                <a16:creationId xmlns:a16="http://schemas.microsoft.com/office/drawing/2014/main" id="{85FF1EF0-1FB2-674E-96FD-5BD89E3D769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3753201-5EEC-9842-B468-44F56D3C6389}" type="datetime3">
              <a:rPr lang="en-US" altLang="en-US" smtClean="0">
                <a:latin typeface="Times New Roman" panose="02020603050405020304" pitchFamily="18" charset="0"/>
              </a:rPr>
              <a:pPr/>
              <a:t>31 January 2023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2707" name="Rectangle 6">
            <a:extLst>
              <a:ext uri="{FF2B5EF4-FFF2-40B4-BE49-F238E27FC236}">
                <a16:creationId xmlns:a16="http://schemas.microsoft.com/office/drawing/2014/main" id="{1DF3F96A-F908-C740-A270-1F3E57CE5A3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Chapter 2 — Instructions: Language of the Computer</a:t>
            </a:r>
          </a:p>
        </p:txBody>
      </p:sp>
      <p:sp>
        <p:nvSpPr>
          <p:cNvPr id="72708" name="Rectangle 7">
            <a:extLst>
              <a:ext uri="{FF2B5EF4-FFF2-40B4-BE49-F238E27FC236}">
                <a16:creationId xmlns:a16="http://schemas.microsoft.com/office/drawing/2014/main" id="{01044878-A6B7-E447-83FE-5C5D275053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0EBECE8-767D-F84C-96D2-B10C3670FE73}" type="slidenum">
              <a:rPr lang="en-US" altLang="en-US" smtClean="0">
                <a:latin typeface="Times New Roman" panose="02020603050405020304" pitchFamily="18" charset="0"/>
              </a:rPr>
              <a:pPr/>
              <a:t>10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2709" name="Rectangle 2">
            <a:extLst>
              <a:ext uri="{FF2B5EF4-FFF2-40B4-BE49-F238E27FC236}">
                <a16:creationId xmlns:a16="http://schemas.microsoft.com/office/drawing/2014/main" id="{422E49EC-C853-BC44-92CC-BE2B023A3F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10" name="Rectangle 3">
            <a:extLst>
              <a:ext uri="{FF2B5EF4-FFF2-40B4-BE49-F238E27FC236}">
                <a16:creationId xmlns:a16="http://schemas.microsoft.com/office/drawing/2014/main" id="{D4857D7B-CF14-9E49-AA08-AF9F56EACF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12146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>
            <a:extLst>
              <a:ext uri="{FF2B5EF4-FFF2-40B4-BE49-F238E27FC236}">
                <a16:creationId xmlns:a16="http://schemas.microsoft.com/office/drawing/2014/main" id="{0505816E-61D1-FA40-8DB1-700040DA321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The University of Adelaide, School of Computer Science</a:t>
            </a:r>
          </a:p>
        </p:txBody>
      </p:sp>
      <p:sp>
        <p:nvSpPr>
          <p:cNvPr id="74754" name="Rectangle 3">
            <a:extLst>
              <a:ext uri="{FF2B5EF4-FFF2-40B4-BE49-F238E27FC236}">
                <a16:creationId xmlns:a16="http://schemas.microsoft.com/office/drawing/2014/main" id="{90E1B312-DE06-E443-AC83-E2C745B2161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66ABD9A-0696-224C-BA4E-87092BCE42C3}" type="datetime3">
              <a:rPr lang="en-US" altLang="en-US" smtClean="0">
                <a:latin typeface="Times New Roman" panose="02020603050405020304" pitchFamily="18" charset="0"/>
              </a:rPr>
              <a:pPr/>
              <a:t>31 January 2023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4755" name="Rectangle 6">
            <a:extLst>
              <a:ext uri="{FF2B5EF4-FFF2-40B4-BE49-F238E27FC236}">
                <a16:creationId xmlns:a16="http://schemas.microsoft.com/office/drawing/2014/main" id="{271E40F5-4C87-C64E-9F61-E3C5F87C4C2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</a:rPr>
              <a:t>Chapter 2 — Instructions: Language of the Computer</a:t>
            </a:r>
          </a:p>
        </p:txBody>
      </p:sp>
      <p:sp>
        <p:nvSpPr>
          <p:cNvPr id="74756" name="Rectangle 7">
            <a:extLst>
              <a:ext uri="{FF2B5EF4-FFF2-40B4-BE49-F238E27FC236}">
                <a16:creationId xmlns:a16="http://schemas.microsoft.com/office/drawing/2014/main" id="{F51E3D3B-1F4B-1F45-A4C6-5E27000694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6201865-D445-0C4F-9CA6-926B4068AB17}" type="slidenum">
              <a:rPr lang="en-US" altLang="en-US" smtClean="0">
                <a:latin typeface="Times New Roman" panose="02020603050405020304" pitchFamily="18" charset="0"/>
              </a:rPr>
              <a:pPr/>
              <a:t>11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74757" name="Rectangle 2">
            <a:extLst>
              <a:ext uri="{FF2B5EF4-FFF2-40B4-BE49-F238E27FC236}">
                <a16:creationId xmlns:a16="http://schemas.microsoft.com/office/drawing/2014/main" id="{BED7E410-2EA3-8C48-BDEC-D49E9BC0AE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8" name="Rectangle 3">
            <a:extLst>
              <a:ext uri="{FF2B5EF4-FFF2-40B4-BE49-F238E27FC236}">
                <a16:creationId xmlns:a16="http://schemas.microsoft.com/office/drawing/2014/main" id="{94E251DE-9F10-2D46-990D-8A669F2973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77934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B920AFA-C9EB-7345-A7C5-A0B5E0FA16FE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290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290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413E4CF4-C07C-604E-BB31-408AFEDF9609}" type="slidenum">
              <a:rPr lang="en-US" altLang="en-US">
                <a:latin typeface="Times New Roman" charset="0"/>
              </a:rPr>
              <a:pPr/>
              <a:t>12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290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AU" altLang="en-US" dirty="0">
                <a:latin typeface="Times New Roman" charset="0"/>
              </a:rPr>
              <a:t>       </a:t>
            </a:r>
          </a:p>
          <a:p>
            <a:r>
              <a:rPr lang="en-AU" altLang="en-US" dirty="0">
                <a:latin typeface="Times New Roman" charset="0"/>
              </a:rPr>
              <a:t>L2:   </a:t>
            </a:r>
            <a:r>
              <a:rPr lang="en-AU" altLang="en-US" dirty="0" err="1">
                <a:latin typeface="Times New Roman" charset="0"/>
              </a:rPr>
              <a:t>addi</a:t>
            </a:r>
            <a:r>
              <a:rPr lang="en-AU" altLang="en-US" dirty="0">
                <a:latin typeface="Times New Roman" charset="0"/>
              </a:rPr>
              <a:t> x5, x5, 1          //L1 could be here</a:t>
            </a:r>
          </a:p>
          <a:p>
            <a:r>
              <a:rPr lang="en-AU" altLang="en-US" dirty="0">
                <a:latin typeface="Times New Roman" charset="0"/>
              </a:rPr>
              <a:t>        add x10, x5, x11</a:t>
            </a:r>
          </a:p>
          <a:p>
            <a:r>
              <a:rPr lang="en-AU" altLang="en-US" dirty="0">
                <a:latin typeface="Times New Roman" charset="0"/>
              </a:rPr>
              <a:t>        </a:t>
            </a:r>
            <a:r>
              <a:rPr lang="en-AU" altLang="en-US" b="1" dirty="0" err="1">
                <a:latin typeface="Times New Roman" charset="0"/>
              </a:rPr>
              <a:t>beq</a:t>
            </a:r>
            <a:r>
              <a:rPr lang="en-AU" altLang="en-US" b="1" dirty="0">
                <a:latin typeface="Times New Roman" charset="0"/>
              </a:rPr>
              <a:t> x5, x6, L1        //can branch backward</a:t>
            </a:r>
          </a:p>
          <a:p>
            <a:r>
              <a:rPr lang="en-AU" altLang="en-US" dirty="0">
                <a:latin typeface="Times New Roman" charset="0"/>
              </a:rPr>
              <a:t>        add x10, x10, x9</a:t>
            </a:r>
          </a:p>
          <a:p>
            <a:r>
              <a:rPr lang="en-AU" altLang="en-US" dirty="0">
                <a:latin typeface="Times New Roman" charset="0"/>
              </a:rPr>
              <a:t>        sub ….</a:t>
            </a:r>
          </a:p>
          <a:p>
            <a:r>
              <a:rPr lang="en-AU" altLang="en-US" dirty="0">
                <a:latin typeface="Times New Roman" charset="0"/>
              </a:rPr>
              <a:t>        …</a:t>
            </a:r>
          </a:p>
          <a:p>
            <a:endParaRPr lang="en-AU" altLang="en-US" dirty="0">
              <a:latin typeface="Times New Roman" charset="0"/>
            </a:endParaRPr>
          </a:p>
          <a:p>
            <a:r>
              <a:rPr lang="en-AU" altLang="en-US" dirty="0">
                <a:latin typeface="Times New Roman" charset="0"/>
              </a:rPr>
              <a:t>L1:   sub x10, x10, x9</a:t>
            </a:r>
          </a:p>
          <a:p>
            <a:r>
              <a:rPr lang="en-AU" altLang="en-US" dirty="0">
                <a:latin typeface="Times New Roman" charset="0"/>
              </a:rPr>
              <a:t>        add …</a:t>
            </a:r>
          </a:p>
          <a:p>
            <a:r>
              <a:rPr lang="en-AU" altLang="en-US" dirty="0">
                <a:latin typeface="Times New Roman" charset="0"/>
              </a:rPr>
              <a:t>        …</a:t>
            </a:r>
          </a:p>
          <a:p>
            <a:endParaRPr lang="en-AU" altLang="en-US" dirty="0">
              <a:latin typeface="Times New Roman" charset="0"/>
            </a:endParaRPr>
          </a:p>
          <a:p>
            <a:r>
              <a:rPr lang="en-AU" altLang="en-US" dirty="0">
                <a:latin typeface="Times New Roman" charset="0"/>
              </a:rPr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843978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6F3A7FB-7A7C-CF43-A71D-A99DCB9EDE6D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00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300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21306A0-D261-F745-8604-50F9E32B52D5}" type="slidenum">
              <a:rPr lang="en-US" altLang="en-US">
                <a:latin typeface="Times New Roman" charset="0"/>
              </a:rPr>
              <a:pPr/>
              <a:t>13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00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421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C6F3A7FB-7A7C-CF43-A71D-A99DCB9EDE6D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00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300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021306A0-D261-F745-8604-50F9E32B52D5}" type="slidenum">
              <a:rPr lang="en-US" altLang="en-US">
                <a:latin typeface="Times New Roman" charset="0"/>
              </a:rPr>
              <a:pPr/>
              <a:t>14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00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r>
              <a:rPr lang="en-AU" altLang="en-US" dirty="0" err="1">
                <a:latin typeface="Times New Roman" charset="0"/>
              </a:rPr>
              <a:t>beq</a:t>
            </a:r>
            <a:r>
              <a:rPr lang="en-AU" altLang="en-US" dirty="0">
                <a:latin typeface="Times New Roman" charset="0"/>
              </a:rPr>
              <a:t> x22 x23 then</a:t>
            </a:r>
          </a:p>
          <a:p>
            <a:r>
              <a:rPr lang="en-AU" altLang="en-US" dirty="0">
                <a:latin typeface="Times New Roman" charset="0"/>
              </a:rPr>
              <a:t>F = g-h</a:t>
            </a:r>
          </a:p>
          <a:p>
            <a:r>
              <a:rPr lang="en-AU" altLang="en-US" dirty="0" err="1">
                <a:latin typeface="Times New Roman" charset="0"/>
              </a:rPr>
              <a:t>Beq</a:t>
            </a:r>
            <a:r>
              <a:rPr lang="en-AU" altLang="en-US" dirty="0">
                <a:latin typeface="Times New Roman" charset="0"/>
              </a:rPr>
              <a:t> x0 x0 exit</a:t>
            </a:r>
          </a:p>
          <a:p>
            <a:endParaRPr lang="en-AU" altLang="en-US" dirty="0">
              <a:latin typeface="Times New Roman" charset="0"/>
            </a:endParaRPr>
          </a:p>
          <a:p>
            <a:r>
              <a:rPr lang="en-AU" altLang="en-US" dirty="0">
                <a:latin typeface="Times New Roman" charset="0"/>
              </a:rPr>
              <a:t>Then: f=</a:t>
            </a:r>
            <a:r>
              <a:rPr lang="en-AU" altLang="en-US" dirty="0" err="1">
                <a:latin typeface="Times New Roman" charset="0"/>
              </a:rPr>
              <a:t>g+h</a:t>
            </a:r>
            <a:endParaRPr lang="en-AU" altLang="en-US" dirty="0">
              <a:latin typeface="Times New Roman" charset="0"/>
            </a:endParaRPr>
          </a:p>
          <a:p>
            <a:r>
              <a:rPr lang="en-AU" altLang="en-US" dirty="0">
                <a:latin typeface="Times New Roman" charset="0"/>
              </a:rPr>
              <a:t>Exit</a:t>
            </a:r>
          </a:p>
        </p:txBody>
      </p:sp>
    </p:spTree>
    <p:extLst>
      <p:ext uri="{BB962C8B-B14F-4D97-AF65-F5344CB8AC3E}">
        <p14:creationId xmlns:p14="http://schemas.microsoft.com/office/powerpoint/2010/main" val="3136259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The University of Adelaide, School of Computer Science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EB6CFD73-22B5-1C48-8A5D-B25345487843}" type="datetime3">
              <a:rPr lang="en-US" altLang="en-US">
                <a:latin typeface="Times New Roman" charset="0"/>
              </a:rPr>
              <a:pPr/>
              <a:t>31 January 2023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latin typeface="Times New Roman" charset="0"/>
              </a:rPr>
              <a:t>Chapter 2 — Instructions: Language of the Computer</a:t>
            </a:r>
          </a:p>
        </p:txBody>
      </p:sp>
      <p:sp>
        <p:nvSpPr>
          <p:cNvPr id="1310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55B03992-ED9A-334F-AC25-E140E6761FA3}" type="slidenum">
              <a:rPr lang="en-US" altLang="en-US">
                <a:latin typeface="Times New Roman" charset="0"/>
              </a:rPr>
              <a:pPr/>
              <a:t>15</a:t>
            </a:fld>
            <a:endParaRPr lang="en-US" altLang="en-US">
              <a:latin typeface="Times New Roman" charset="0"/>
            </a:endParaRPr>
          </a:p>
        </p:txBody>
      </p:sp>
      <p:sp>
        <p:nvSpPr>
          <p:cNvPr id="1310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AU" alt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06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74787"/>
            <a:ext cx="7772400" cy="1470025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417" y="36576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228600" y="992188"/>
            <a:ext cx="8763000" cy="0"/>
          </a:xfrm>
          <a:prstGeom prst="line">
            <a:avLst/>
          </a:prstGeom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228600" y="6019800"/>
            <a:ext cx="8763000" cy="0"/>
          </a:xfrm>
          <a:prstGeom prst="line">
            <a:avLst/>
          </a:prstGeom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1252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4495800" cy="5213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61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148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6720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5213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8122" y="63246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61596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B14E791-165F-344E-BF0E-59CD826800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143000"/>
            <a:ext cx="8763000" cy="5213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8600" y="992188"/>
            <a:ext cx="8763000" cy="0"/>
          </a:xfrm>
          <a:prstGeom prst="line">
            <a:avLst/>
          </a:prstGeom>
          <a:ln w="571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34290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1" r:id="rId4"/>
    <p:sldLayoutId id="2147483652" r:id="rId5"/>
    <p:sldLayoutId id="2147483654" r:id="rId6"/>
    <p:sldLayoutId id="2147483655" r:id="rId7"/>
    <p:sldLayoutId id="2147483658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Arial Rounded MT Bold"/>
        </a:defRPr>
      </a:lvl1pPr>
    </p:titleStyle>
    <p:bodyStyle>
      <a:lvl1pPr marL="320040" indent="-320040" algn="l" defTabSz="457200" rtl="0" eaLnBrk="1" latinLnBrk="0" hangingPunct="1">
        <a:spcBef>
          <a:spcPts val="600"/>
        </a:spcBef>
        <a:buClr>
          <a:srgbClr val="151F37"/>
        </a:buClr>
        <a:buSzPct val="120000"/>
        <a:buFont typeface="Arial"/>
        <a:buChar char="•"/>
        <a:tabLst/>
        <a:defRPr sz="2600" b="0" kern="1200">
          <a:solidFill>
            <a:schemeClr val="tx1"/>
          </a:solidFill>
          <a:latin typeface="+mn-lt"/>
          <a:ea typeface="+mn-ea"/>
          <a:cs typeface="Arial Rounded MT Bold"/>
        </a:defRPr>
      </a:lvl1pPr>
      <a:lvl2pPr marL="571500" indent="-320040" algn="l" defTabSz="457200" rtl="0" eaLnBrk="1" latinLnBrk="0" hangingPunct="1">
        <a:spcBef>
          <a:spcPts val="300"/>
        </a:spcBef>
        <a:buClr>
          <a:srgbClr val="151F37"/>
        </a:buClr>
        <a:buFont typeface="Arial"/>
        <a:buChar char="–"/>
        <a:defRPr sz="2400" b="0" kern="1200">
          <a:solidFill>
            <a:srgbClr val="0000FF"/>
          </a:solidFill>
          <a:latin typeface="+mn-lt"/>
          <a:ea typeface="+mn-ea"/>
          <a:cs typeface="Arial Rounded MT Bold"/>
        </a:defRPr>
      </a:lvl2pPr>
      <a:lvl3pPr marL="801688" indent="-228600" algn="l" defTabSz="457200" rtl="0" eaLnBrk="1" latinLnBrk="0" hangingPunct="1">
        <a:spcBef>
          <a:spcPts val="300"/>
        </a:spcBef>
        <a:buClr>
          <a:srgbClr val="151F37"/>
        </a:buClr>
        <a:buFont typeface="Arial"/>
        <a:buChar char="•"/>
        <a:defRPr sz="2400" b="0" kern="1200">
          <a:solidFill>
            <a:srgbClr val="FF0000"/>
          </a:solidFill>
          <a:latin typeface="+mn-lt"/>
          <a:ea typeface="+mn-ea"/>
          <a:cs typeface="Arial Rounded MT Bold"/>
        </a:defRPr>
      </a:lvl3pPr>
      <a:lvl4pPr marL="1022350" indent="-228600" algn="l" defTabSz="457200" rtl="0" eaLnBrk="1" latinLnBrk="0" hangingPunct="1">
        <a:spcBef>
          <a:spcPts val="300"/>
        </a:spcBef>
        <a:buClr>
          <a:srgbClr val="151F37"/>
        </a:buClr>
        <a:buFont typeface="Arial"/>
        <a:buChar char="–"/>
        <a:defRPr sz="2000" b="0" kern="1200">
          <a:solidFill>
            <a:schemeClr val="tx1"/>
          </a:solidFill>
          <a:latin typeface="+mn-lt"/>
          <a:ea typeface="+mn-ea"/>
          <a:cs typeface="Arial Rounded MT Bold"/>
        </a:defRPr>
      </a:lvl4pPr>
      <a:lvl5pPr marL="1252538" indent="-228600" algn="l" defTabSz="339725" rtl="0" eaLnBrk="1" latinLnBrk="0" hangingPunct="1">
        <a:spcBef>
          <a:spcPts val="300"/>
        </a:spcBef>
        <a:buClr>
          <a:srgbClr val="151F37"/>
        </a:buClr>
        <a:buFont typeface="Arial"/>
        <a:buChar char="»"/>
        <a:defRPr sz="2000" b="0" kern="1200">
          <a:solidFill>
            <a:schemeClr val="tx1"/>
          </a:solidFill>
          <a:latin typeface="+mn-lt"/>
          <a:ea typeface="+mn-ea"/>
          <a:cs typeface="Arial Rounded MT Bol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yyan7@uncc.edu" TargetMode="External"/><Relationship Id="rId2" Type="http://schemas.openxmlformats.org/officeDocument/2006/relationships/hyperlink" Target="https://passlab.github.io/ITSC3181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asslab.github.io/yanyh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TheThirdOne/rars/wiki/Environment-Call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2286000"/>
          </a:xfrm>
        </p:spPr>
        <p:txBody>
          <a:bodyPr>
            <a:noAutofit/>
          </a:bodyPr>
          <a:lstStyle/>
          <a:p>
            <a:r>
              <a:rPr lang="en-US" sz="3200" dirty="0"/>
              <a:t>Chapter 2: Instructions: Language of the Computer </a:t>
            </a:r>
            <a:br>
              <a:rPr lang="en-US" sz="2800" dirty="0"/>
            </a:br>
            <a:r>
              <a:rPr lang="en-US" sz="2400" dirty="0"/>
              <a:t>2.6 </a:t>
            </a:r>
            <a:r>
              <a:rPr lang="mr-IN" sz="2400" dirty="0"/>
              <a:t>–</a:t>
            </a:r>
            <a:r>
              <a:rPr lang="en-US" sz="2400" dirty="0"/>
              <a:t> 2.7 Logical Operations, and Branch Instructions</a:t>
            </a:r>
            <a:br>
              <a:rPr lang="en-US" sz="2400" dirty="0"/>
            </a:br>
            <a:br>
              <a:rPr lang="en-US" dirty="0"/>
            </a:br>
            <a:r>
              <a:rPr lang="en-US" sz="2400" dirty="0"/>
              <a:t>ITSC 3181 Introduction to Computer Architecture </a:t>
            </a:r>
            <a:br>
              <a:rPr lang="en-US" sz="2400" dirty="0"/>
            </a:br>
            <a:r>
              <a:rPr lang="en-US" sz="2400" dirty="0">
                <a:hlinkClick r:id="rId2"/>
              </a:rPr>
              <a:t>https://passlab.github.io/ITSC3181/</a:t>
            </a:r>
            <a:endParaRPr lang="en-US" sz="2400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447800" y="41910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Department of Computer Science</a:t>
            </a:r>
          </a:p>
          <a:p>
            <a:r>
              <a:rPr lang="en-US" dirty="0" err="1"/>
              <a:t>Yonghong</a:t>
            </a:r>
            <a:r>
              <a:rPr lang="en-US" dirty="0"/>
              <a:t> Yan</a:t>
            </a:r>
          </a:p>
          <a:p>
            <a:r>
              <a:rPr lang="en-US" dirty="0">
                <a:hlinkClick r:id="rId3"/>
              </a:rPr>
              <a:t>yyan7@uncc.edu</a:t>
            </a:r>
            <a:endParaRPr lang="en-US" dirty="0"/>
          </a:p>
          <a:p>
            <a:r>
              <a:rPr lang="en-US" dirty="0">
                <a:hlinkClick r:id="rId4"/>
              </a:rPr>
              <a:t>https://passlab.github.io/yanyh/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03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357154A6-BE03-9C49-8ADA-1141D712A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4522787"/>
            <a:ext cx="455613" cy="16049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2334C88B-2B9C-9347-8191-5E5638670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OR Operations</a:t>
            </a:r>
            <a:endParaRPr lang="en-AU" altLang="en-US"/>
          </a:p>
        </p:txBody>
      </p:sp>
      <p:sp>
        <p:nvSpPr>
          <p:cNvPr id="71684" name="Rectangle 4">
            <a:extLst>
              <a:ext uri="{FF2B5EF4-FFF2-40B4-BE49-F238E27FC236}">
                <a16:creationId xmlns:a16="http://schemas.microsoft.com/office/drawing/2014/main" id="{B46A1FD1-9121-BD40-81FB-A97C0C7B1D4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Useful to include bits in a word</a:t>
            </a:r>
          </a:p>
          <a:p>
            <a:pPr lvl="1" eaLnBrk="1" hangingPunct="1"/>
            <a:r>
              <a:rPr lang="en-US" altLang="en-US" dirty="0"/>
              <a:t>Set some bits to 1, leave others unchanged</a:t>
            </a:r>
          </a:p>
          <a:p>
            <a:pPr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en-US" altLang="en-US" sz="2800" dirty="0">
                <a:latin typeface="Lucida Console" panose="020B0609040504020204" pitchFamily="49" charset="0"/>
              </a:rPr>
              <a:t>	or x9,x10,x11</a:t>
            </a:r>
          </a:p>
          <a:p>
            <a:pPr lvl="1">
              <a:spcBef>
                <a:spcPct val="50000"/>
              </a:spcBef>
              <a:spcAft>
                <a:spcPct val="30000"/>
              </a:spcAft>
            </a:pPr>
            <a:r>
              <a:rPr lang="en-AU" altLang="en-US" sz="2200" dirty="0">
                <a:solidFill>
                  <a:srgbClr val="0000FF"/>
                </a:solidFill>
              </a:rPr>
              <a:t>To only set 4 bits of x10 in the specific positions 1: Set the bits of x11 in the same positions 1, and the bits in other positions 0, and then perform OR and store the result in a new register x9</a:t>
            </a:r>
          </a:p>
          <a:p>
            <a:pPr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endParaRPr lang="en-AU" altLang="en-US" sz="2800" dirty="0">
              <a:latin typeface="Lucida Console" panose="020B0609040504020204" pitchFamily="49" charset="0"/>
            </a:endParaRPr>
          </a:p>
        </p:txBody>
      </p:sp>
      <p:sp>
        <p:nvSpPr>
          <p:cNvPr id="71685" name="Text Box 5">
            <a:extLst>
              <a:ext uri="{FF2B5EF4-FFF2-40B4-BE49-F238E27FC236}">
                <a16:creationId xmlns:a16="http://schemas.microsoft.com/office/drawing/2014/main" id="{1C419F27-6766-5743-9B74-495002A24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4564062"/>
            <a:ext cx="7783513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00000000 00000000 00000000 00000000 00000000 00000000 00001101 11000000</a:t>
            </a:r>
            <a:endParaRPr lang="en-AU" altLang="en-US" sz="1600"/>
          </a:p>
        </p:txBody>
      </p:sp>
      <p:sp>
        <p:nvSpPr>
          <p:cNvPr id="71686" name="Text Box 7">
            <a:extLst>
              <a:ext uri="{FF2B5EF4-FFF2-40B4-BE49-F238E27FC236}">
                <a16:creationId xmlns:a16="http://schemas.microsoft.com/office/drawing/2014/main" id="{5A0B1EE1-C6A9-3E40-8D2B-274C2F83B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564062"/>
            <a:ext cx="59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x10</a:t>
            </a:r>
            <a:endParaRPr lang="en-AU" altLang="en-US" sz="2000"/>
          </a:p>
        </p:txBody>
      </p:sp>
      <p:sp>
        <p:nvSpPr>
          <p:cNvPr id="71687" name="Text Box 8">
            <a:extLst>
              <a:ext uri="{FF2B5EF4-FFF2-40B4-BE49-F238E27FC236}">
                <a16:creationId xmlns:a16="http://schemas.microsoft.com/office/drawing/2014/main" id="{14ADBC42-466F-2C48-B2E7-8369122B7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124450"/>
            <a:ext cx="579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x11</a:t>
            </a:r>
            <a:endParaRPr lang="en-AU" altLang="en-US" sz="2000"/>
          </a:p>
        </p:txBody>
      </p:sp>
      <p:sp>
        <p:nvSpPr>
          <p:cNvPr id="71688" name="Text Box 10">
            <a:extLst>
              <a:ext uri="{FF2B5EF4-FFF2-40B4-BE49-F238E27FC236}">
                <a16:creationId xmlns:a16="http://schemas.microsoft.com/office/drawing/2014/main" id="{E625F18C-F0D3-A347-9B99-9E4055FAC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72150"/>
            <a:ext cx="455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x9</a:t>
            </a:r>
            <a:endParaRPr lang="en-AU" altLang="en-US" sz="2000"/>
          </a:p>
        </p:txBody>
      </p:sp>
      <p:sp>
        <p:nvSpPr>
          <p:cNvPr id="71689" name="Text Box 5">
            <a:extLst>
              <a:ext uri="{FF2B5EF4-FFF2-40B4-BE49-F238E27FC236}">
                <a16:creationId xmlns:a16="http://schemas.microsoft.com/office/drawing/2014/main" id="{94570840-4865-014D-8F72-7A7901889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5148262"/>
            <a:ext cx="7783513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00000000 00000000 00000000 00000000 00000000 00000000 00111100 00000000</a:t>
            </a:r>
            <a:endParaRPr lang="en-AU" altLang="en-US" sz="1600"/>
          </a:p>
        </p:txBody>
      </p:sp>
      <p:sp>
        <p:nvSpPr>
          <p:cNvPr id="71690" name="Text Box 5">
            <a:extLst>
              <a:ext uri="{FF2B5EF4-FFF2-40B4-BE49-F238E27FC236}">
                <a16:creationId xmlns:a16="http://schemas.microsoft.com/office/drawing/2014/main" id="{85739A85-D6D2-8F46-AD23-99A3AFD21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6150" y="5729287"/>
            <a:ext cx="7783513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00000000 00000000 00000000 00000000 00000000 00000000 00111101 11000000</a:t>
            </a:r>
            <a:endParaRPr lang="en-AU" altLang="en-US" sz="16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D639B5-E95A-D74E-A077-8907F1166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463" y="521625"/>
            <a:ext cx="22352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94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>
            <a:extLst>
              <a:ext uri="{FF2B5EF4-FFF2-40B4-BE49-F238E27FC236}">
                <a16:creationId xmlns:a16="http://schemas.microsoft.com/office/drawing/2014/main" id="{408ED79E-449A-6145-9755-087DE91B78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XOR Operations</a:t>
            </a:r>
            <a:endParaRPr lang="en-AU" altLang="en-US"/>
          </a:p>
        </p:txBody>
      </p:sp>
      <p:sp>
        <p:nvSpPr>
          <p:cNvPr id="73732" name="Rectangle 4">
            <a:extLst>
              <a:ext uri="{FF2B5EF4-FFF2-40B4-BE49-F238E27FC236}">
                <a16:creationId xmlns:a16="http://schemas.microsoft.com/office/drawing/2014/main" id="{FF1C7672-4837-ED48-ACFF-7E593146719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Differencing operation</a:t>
            </a:r>
          </a:p>
          <a:p>
            <a:pPr lvl="1" eaLnBrk="1" hangingPunct="1"/>
            <a:r>
              <a:rPr lang="en-US" altLang="en-US" dirty="0"/>
              <a:t>E.g. NOT operation</a:t>
            </a:r>
          </a:p>
          <a:p>
            <a:pPr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en-US" altLang="en-US" sz="2400" dirty="0" err="1">
                <a:latin typeface="Lucida Console" panose="020B0609040504020204" pitchFamily="49" charset="0"/>
              </a:rPr>
              <a:t>xor</a:t>
            </a:r>
            <a:r>
              <a:rPr lang="en-US" altLang="en-US" sz="2400" dirty="0">
                <a:latin typeface="Lucida Console" panose="020B0609040504020204" pitchFamily="49" charset="0"/>
              </a:rPr>
              <a:t> x9,x10,x12  // NOT operation, invert bits</a:t>
            </a:r>
          </a:p>
          <a:p>
            <a:pPr lvl="1">
              <a:spcBef>
                <a:spcPct val="50000"/>
              </a:spcBef>
              <a:spcAft>
                <a:spcPct val="30000"/>
              </a:spcAft>
            </a:pPr>
            <a:r>
              <a:rPr lang="en-AU" altLang="en-US" sz="2200" dirty="0">
                <a:solidFill>
                  <a:srgbClr val="0000FF"/>
                </a:solidFill>
              </a:rPr>
              <a:t>To invert bit (logical NOT) of x10: set all bits of x12 as 1, do </a:t>
            </a:r>
            <a:r>
              <a:rPr lang="en-AU" altLang="en-US" sz="2200" dirty="0" err="1">
                <a:solidFill>
                  <a:srgbClr val="0000FF"/>
                </a:solidFill>
              </a:rPr>
              <a:t>xor</a:t>
            </a:r>
            <a:r>
              <a:rPr lang="en-AU" altLang="en-US" sz="2200" dirty="0">
                <a:solidFill>
                  <a:srgbClr val="0000FF"/>
                </a:solidFill>
              </a:rPr>
              <a:t> of x10 and x11, and store the result in x9</a:t>
            </a:r>
          </a:p>
          <a:p>
            <a:pPr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endParaRPr lang="en-AU" altLang="en-US" sz="2800" dirty="0">
              <a:latin typeface="Lucida Console" panose="020B0609040504020204" pitchFamily="49" charset="0"/>
            </a:endParaRPr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8E091ECE-47FC-2C4F-B6BF-0EEDABE1A0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3962400"/>
            <a:ext cx="7854950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00000000 00000000 00000000 00000000 00000000 00000000 00001101  11000000</a:t>
            </a:r>
            <a:endParaRPr lang="en-AU" altLang="en-US" sz="1600" dirty="0"/>
          </a:p>
        </p:txBody>
      </p:sp>
      <p:sp>
        <p:nvSpPr>
          <p:cNvPr id="73734" name="Text Box 7">
            <a:extLst>
              <a:ext uri="{FF2B5EF4-FFF2-40B4-BE49-F238E27FC236}">
                <a16:creationId xmlns:a16="http://schemas.microsoft.com/office/drawing/2014/main" id="{B07E8B8E-013E-2C45-96FC-E9E1D40B8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3962400"/>
            <a:ext cx="59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x10</a:t>
            </a:r>
            <a:endParaRPr lang="en-AU" altLang="en-US" sz="2000"/>
          </a:p>
        </p:txBody>
      </p:sp>
      <p:sp>
        <p:nvSpPr>
          <p:cNvPr id="73735" name="Text Box 8">
            <a:extLst>
              <a:ext uri="{FF2B5EF4-FFF2-40B4-BE49-F238E27FC236}">
                <a16:creationId xmlns:a16="http://schemas.microsoft.com/office/drawing/2014/main" id="{90937E91-8887-994B-A49D-2E5276E9A2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4522788"/>
            <a:ext cx="59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x12</a:t>
            </a:r>
            <a:endParaRPr lang="en-AU" altLang="en-US" sz="2000"/>
          </a:p>
        </p:txBody>
      </p:sp>
      <p:sp>
        <p:nvSpPr>
          <p:cNvPr id="73736" name="Text Box 10">
            <a:extLst>
              <a:ext uri="{FF2B5EF4-FFF2-40B4-BE49-F238E27FC236}">
                <a16:creationId xmlns:a16="http://schemas.microsoft.com/office/drawing/2014/main" id="{657C3D9D-D493-2248-B2F6-6495BC1E9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" y="5170488"/>
            <a:ext cx="455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x9</a:t>
            </a:r>
            <a:endParaRPr lang="en-AU" altLang="en-US" sz="2000"/>
          </a:p>
        </p:txBody>
      </p:sp>
      <p:sp>
        <p:nvSpPr>
          <p:cNvPr id="73737" name="Text Box 5">
            <a:extLst>
              <a:ext uri="{FF2B5EF4-FFF2-40B4-BE49-F238E27FC236}">
                <a16:creationId xmlns:a16="http://schemas.microsoft.com/office/drawing/2014/main" id="{41BF8921-379D-2541-8B5E-546B38FB3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4546600"/>
            <a:ext cx="7854950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11111111    11111111  11111111   11111111   11111111   11111111   11111111   11111111</a:t>
            </a:r>
            <a:endParaRPr lang="en-AU" altLang="en-US" sz="1600"/>
          </a:p>
        </p:txBody>
      </p:sp>
      <p:sp>
        <p:nvSpPr>
          <p:cNvPr id="73738" name="Text Box 5">
            <a:extLst>
              <a:ext uri="{FF2B5EF4-FFF2-40B4-BE49-F238E27FC236}">
                <a16:creationId xmlns:a16="http://schemas.microsoft.com/office/drawing/2014/main" id="{27242469-52B0-4642-A1D5-594027D9F7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5127625"/>
            <a:ext cx="7854950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11111111    11111111  11111111   11111111   11111111   11111111   11110010  00111111</a:t>
            </a:r>
            <a:endParaRPr lang="en-AU" altLang="en-US" sz="16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F425BF-E8B4-1449-9D79-28A7E1C69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706" y="336551"/>
            <a:ext cx="1854200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41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Conditional Branch</a:t>
            </a:r>
            <a:endParaRPr lang="en-AU" altLang="en-US" dirty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9296400" cy="5562600"/>
          </a:xfrm>
        </p:spPr>
        <p:txBody>
          <a:bodyPr>
            <a:normAutofit fontScale="850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b="1" dirty="0"/>
              <a:t>Branch to the labeled instruction if a condition is true, otherwise continue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>
                <a:latin typeface="Lucida Console" charset="0"/>
              </a:rPr>
              <a:t>beq</a:t>
            </a:r>
            <a:r>
              <a:rPr lang="en-US" altLang="en-US" dirty="0">
                <a:latin typeface="Lucida Console" charset="0"/>
              </a:rPr>
              <a:t> rs1, rs2, L1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if (rs1 == rs2, i.e. true) branch to instruction labeled L1 (branch target);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else continue the following instruction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dirty="0"/>
              <a:t>	</a:t>
            </a:r>
            <a:r>
              <a:rPr lang="en-US" altLang="en-US" b="1" dirty="0">
                <a:highlight>
                  <a:srgbClr val="FFFF00"/>
                </a:highlight>
              </a:rPr>
              <a:t>	   </a:t>
            </a:r>
            <a:r>
              <a:rPr lang="en-US" altLang="en-US" b="1" dirty="0" err="1">
                <a:highlight>
                  <a:srgbClr val="FFFF00"/>
                </a:highlight>
              </a:rPr>
              <a:t>beq</a:t>
            </a:r>
            <a:r>
              <a:rPr lang="en-US" altLang="en-US" b="1" dirty="0">
                <a:highlight>
                  <a:srgbClr val="FFFF00"/>
                </a:highlight>
              </a:rPr>
              <a:t> x1, x2, label1 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endParaRPr lang="en-US" altLang="en-US" b="1" dirty="0">
              <a:highlight>
                <a:srgbClr val="FFFF00"/>
              </a:highlight>
            </a:endParaRP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		   add x5, x6, x7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		   …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		   </a:t>
            </a:r>
            <a:r>
              <a:rPr lang="en-US" altLang="en-US" b="1" dirty="0" err="1">
                <a:solidFill>
                  <a:schemeClr val="tx1"/>
                </a:solidFill>
                <a:highlight>
                  <a:srgbClr val="00FFFF"/>
                </a:highlight>
              </a:rPr>
              <a:t>addi</a:t>
            </a: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 …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endParaRPr lang="en-US" altLang="en-US" b="1" dirty="0">
              <a:highlight>
                <a:srgbClr val="FFFF00"/>
              </a:highlight>
            </a:endParaRP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highlight>
                  <a:srgbClr val="E6E6E6"/>
                </a:highlight>
              </a:rPr>
              <a:t>label1:  sub x5, x6, x7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highlight>
                  <a:srgbClr val="E6E6E6"/>
                </a:highlight>
              </a:rPr>
              <a:t>              … 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>
                <a:latin typeface="Lucida Console" charset="0"/>
              </a:rPr>
              <a:t>bne</a:t>
            </a:r>
            <a:r>
              <a:rPr lang="en-US" altLang="en-US" dirty="0">
                <a:latin typeface="Lucida Console" charset="0"/>
              </a:rPr>
              <a:t> rs1, rs2, L1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if (rs1 != rs2) branch to instruction labeled L1 (branch target);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else continue the following instruction</a:t>
            </a:r>
          </a:p>
          <a:p>
            <a:pPr>
              <a:lnSpc>
                <a:spcPct val="90000"/>
              </a:lnSpc>
            </a:pPr>
            <a:r>
              <a:rPr lang="en-US" altLang="en-US" sz="3000" dirty="0"/>
              <a:t>J: unconditional jump (not an instruction)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 err="1"/>
              <a:t>beq</a:t>
            </a:r>
            <a:r>
              <a:rPr lang="en-US" altLang="en-US" sz="2600" dirty="0"/>
              <a:t>  x0, x0, L1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 rot="5400000">
            <a:off x="6938169" y="1839119"/>
            <a:ext cx="40449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solidFill>
                  <a:schemeClr val="folHlink"/>
                </a:solidFill>
              </a:rPr>
              <a:t>§2.7 Instructions for Making Decisions</a:t>
            </a:r>
          </a:p>
        </p:txBody>
      </p:sp>
      <p:cxnSp>
        <p:nvCxnSpPr>
          <p:cNvPr id="4" name="Elbow Connector 3">
            <a:extLst>
              <a:ext uri="{FF2B5EF4-FFF2-40B4-BE49-F238E27FC236}">
                <a16:creationId xmlns:a16="http://schemas.microsoft.com/office/drawing/2014/main" id="{13D92001-CCC7-C7F9-DD5B-C7BE249126E5}"/>
              </a:ext>
            </a:extLst>
          </p:cNvPr>
          <p:cNvCxnSpPr>
            <a:cxnSpLocks/>
          </p:cNvCxnSpPr>
          <p:nvPr/>
        </p:nvCxnSpPr>
        <p:spPr>
          <a:xfrm rot="5400000">
            <a:off x="2457451" y="3105151"/>
            <a:ext cx="1257299" cy="838200"/>
          </a:xfrm>
          <a:prstGeom prst="bentConnector3">
            <a:avLst>
              <a:gd name="adj1" fmla="val 71897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71C8534-B250-4D4F-57FA-A594F1907951}"/>
              </a:ext>
            </a:extLst>
          </p:cNvPr>
          <p:cNvSpPr txBox="1"/>
          <p:nvPr/>
        </p:nvSpPr>
        <p:spPr>
          <a:xfrm>
            <a:off x="3522407" y="3179500"/>
            <a:ext cx="700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altLang="en-US" dirty="0">
                <a:latin typeface="Times New Roman" charset="0"/>
              </a:rPr>
              <a:t>True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BFC092-D66C-E7E4-E99D-06DADD068284}"/>
              </a:ext>
            </a:extLst>
          </p:cNvPr>
          <p:cNvSpPr txBox="1"/>
          <p:nvPr/>
        </p:nvSpPr>
        <p:spPr>
          <a:xfrm>
            <a:off x="4013560" y="2505469"/>
            <a:ext cx="4763728" cy="2086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/>
              <a:t>	  		 </a:t>
            </a:r>
            <a:r>
              <a:rPr lang="en-US" altLang="en-US" b="1" dirty="0" err="1">
                <a:highlight>
                  <a:srgbClr val="FFFF00"/>
                </a:highlight>
              </a:rPr>
              <a:t>beq</a:t>
            </a:r>
            <a:r>
              <a:rPr lang="en-US" altLang="en-US" b="1" dirty="0">
                <a:highlight>
                  <a:srgbClr val="FFFF00"/>
                </a:highlight>
              </a:rPr>
              <a:t> x1, x2, label1 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endParaRPr lang="en-US" altLang="en-US" b="1" dirty="0">
              <a:highlight>
                <a:srgbClr val="FFFF00"/>
              </a:highlight>
            </a:endParaRPr>
          </a:p>
          <a:p>
            <a:pPr marL="251460" lvl="1" indent="0" eaLnBrk="1" hangingPunct="1">
              <a:lnSpc>
                <a:spcPct val="90000"/>
              </a:lnSpc>
              <a:buNone/>
            </a:pPr>
            <a:endParaRPr lang="en-US" altLang="en-US" b="1" dirty="0">
              <a:highlight>
                <a:srgbClr val="FFFF00"/>
              </a:highlight>
            </a:endParaRP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       add x5, x6, x7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highlight>
                  <a:srgbClr val="00FFFF"/>
                </a:highlight>
              </a:rPr>
              <a:t>      </a:t>
            </a: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 …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>
                <a:highlight>
                  <a:srgbClr val="00FFFF"/>
                </a:highlight>
              </a:rPr>
              <a:t>       </a:t>
            </a:r>
            <a:r>
              <a:rPr lang="en-US" altLang="en-US" b="1" dirty="0" err="1">
                <a:solidFill>
                  <a:schemeClr val="tx1"/>
                </a:solidFill>
                <a:highlight>
                  <a:srgbClr val="00FFFF"/>
                </a:highlight>
              </a:rPr>
              <a:t>addi</a:t>
            </a:r>
            <a:r>
              <a:rPr lang="en-US" altLang="en-US" b="1" dirty="0">
                <a:solidFill>
                  <a:schemeClr val="tx1"/>
                </a:solidFill>
                <a:highlight>
                  <a:srgbClr val="00FFFF"/>
                </a:highlight>
              </a:rPr>
              <a:t> …</a:t>
            </a:r>
            <a:endParaRPr lang="en-US" altLang="en-US" b="1" dirty="0">
              <a:highlight>
                <a:srgbClr val="FFFF00"/>
              </a:highlight>
            </a:endParaRP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/>
              <a:t>					</a:t>
            </a:r>
            <a:r>
              <a:rPr lang="en-US" altLang="en-US" b="1" dirty="0">
                <a:highlight>
                  <a:srgbClr val="E6E6E6"/>
                </a:highlight>
              </a:rPr>
              <a:t>label1:  sub x5, x6, x7</a:t>
            </a:r>
          </a:p>
          <a:p>
            <a:pPr marL="251460" lvl="1" indent="0" eaLnBrk="1" hangingPunct="1">
              <a:lnSpc>
                <a:spcPct val="90000"/>
              </a:lnSpc>
              <a:buNone/>
            </a:pPr>
            <a:r>
              <a:rPr lang="en-US" altLang="en-US" b="1" dirty="0"/>
              <a:t>            				</a:t>
            </a:r>
            <a:r>
              <a:rPr lang="en-US" altLang="en-US" b="1" dirty="0">
                <a:highlight>
                  <a:srgbClr val="E6E6E6"/>
                </a:highlight>
              </a:rPr>
              <a:t>  … </a:t>
            </a:r>
          </a:p>
        </p:txBody>
      </p: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14B0A91F-8F27-6A92-FF3D-FF6B04C2DF8B}"/>
              </a:ext>
            </a:extLst>
          </p:cNvPr>
          <p:cNvCxnSpPr/>
          <p:nvPr/>
        </p:nvCxnSpPr>
        <p:spPr>
          <a:xfrm rot="16200000" flipH="1">
            <a:off x="6321426" y="3051175"/>
            <a:ext cx="1149349" cy="83820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BAD2D4E-A2E0-98DC-97DD-55754218F110}"/>
              </a:ext>
            </a:extLst>
          </p:cNvPr>
          <p:cNvSpPr txBox="1"/>
          <p:nvPr/>
        </p:nvSpPr>
        <p:spPr>
          <a:xfrm>
            <a:off x="6662816" y="3154919"/>
            <a:ext cx="700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altLang="en-US" dirty="0">
                <a:latin typeface="Times New Roman" charset="0"/>
              </a:rPr>
              <a:t>True</a:t>
            </a:r>
            <a:endParaRPr lang="en-US" dirty="0"/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CCC81072-277E-6AF9-B693-B7BE8CF39160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29648" y="2903537"/>
            <a:ext cx="827905" cy="325177"/>
          </a:xfrm>
          <a:prstGeom prst="bentConnector3">
            <a:avLst>
              <a:gd name="adj1" fmla="val 98692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A1E0026-1D82-602E-78AA-CBB5C353EE68}"/>
              </a:ext>
            </a:extLst>
          </p:cNvPr>
          <p:cNvSpPr txBox="1"/>
          <p:nvPr/>
        </p:nvSpPr>
        <p:spPr>
          <a:xfrm>
            <a:off x="4829101" y="2851445"/>
            <a:ext cx="7005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>
                <a:latin typeface="Times New Roman" charset="0"/>
              </a:rPr>
              <a:t>False</a:t>
            </a:r>
            <a:endParaRPr lang="en-US" dirty="0"/>
          </a:p>
        </p:txBody>
      </p: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423CC03A-BCFE-FF9C-9A90-36E731ED2F53}"/>
              </a:ext>
            </a:extLst>
          </p:cNvPr>
          <p:cNvCxnSpPr>
            <a:cxnSpLocks/>
          </p:cNvCxnSpPr>
          <p:nvPr/>
        </p:nvCxnSpPr>
        <p:spPr>
          <a:xfrm>
            <a:off x="5529649" y="4096507"/>
            <a:ext cx="827904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20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Translating If Statements 1/2</a:t>
            </a:r>
            <a:endParaRPr lang="en-AU" altLang="en-US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C code: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Lucida Console" charset="0"/>
              </a:rPr>
              <a:t>	</a:t>
            </a:r>
            <a:r>
              <a:rPr lang="en-US" altLang="en-US" sz="2800" b="1" dirty="0">
                <a:latin typeface="Lucida Console" charset="0"/>
              </a:rPr>
              <a:t>if (</a:t>
            </a:r>
            <a:r>
              <a:rPr lang="en-US" altLang="en-US" sz="2800" b="1" dirty="0" err="1">
                <a:highlight>
                  <a:srgbClr val="FFFF00"/>
                </a:highlight>
                <a:latin typeface="Lucida Console" charset="0"/>
              </a:rPr>
              <a:t>i</a:t>
            </a:r>
            <a:r>
              <a:rPr lang="en-US" altLang="en-US" sz="2800" b="1" dirty="0">
                <a:highlight>
                  <a:srgbClr val="FFFF00"/>
                </a:highlight>
                <a:latin typeface="Lucida Console" charset="0"/>
              </a:rPr>
              <a:t>==j</a:t>
            </a:r>
            <a:r>
              <a:rPr lang="en-US" altLang="en-US" sz="2800" b="1" dirty="0">
                <a:latin typeface="Lucida Console" charset="0"/>
              </a:rPr>
              <a:t>) </a:t>
            </a:r>
            <a:r>
              <a:rPr lang="en-US" altLang="en-US" sz="2800" b="1" dirty="0">
                <a:highlight>
                  <a:srgbClr val="00FFFF"/>
                </a:highlight>
                <a:latin typeface="Lucida Console" charset="0"/>
              </a:rPr>
              <a:t>f = </a:t>
            </a:r>
            <a:r>
              <a:rPr lang="en-US" altLang="en-US" sz="2800" b="1" dirty="0" err="1">
                <a:highlight>
                  <a:srgbClr val="00FFFF"/>
                </a:highlight>
                <a:latin typeface="Lucida Console" charset="0"/>
              </a:rPr>
              <a:t>g+h</a:t>
            </a:r>
            <a:r>
              <a:rPr lang="en-US" altLang="en-US" sz="2800" b="1" dirty="0">
                <a:latin typeface="Lucida Console" charset="0"/>
              </a:rPr>
              <a:t>;</a:t>
            </a:r>
            <a:br>
              <a:rPr lang="en-US" altLang="en-US" sz="2800" b="1" dirty="0">
                <a:latin typeface="Lucida Console" charset="0"/>
              </a:rPr>
            </a:br>
            <a:r>
              <a:rPr lang="en-US" altLang="en-US" sz="2800" b="1" dirty="0">
                <a:latin typeface="Lucida Console" charset="0"/>
              </a:rPr>
              <a:t>else </a:t>
            </a:r>
            <a:r>
              <a:rPr lang="en-US" altLang="en-US" sz="2800" b="1" dirty="0">
                <a:highlight>
                  <a:srgbClr val="C0C0C0"/>
                </a:highlight>
                <a:latin typeface="Lucida Console" charset="0"/>
              </a:rPr>
              <a:t>f = g-h;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/>
              <a:t>Compiled RISC-V code: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Lucida Console" charset="0"/>
              </a:rPr>
              <a:t>	      </a:t>
            </a:r>
            <a:r>
              <a:rPr lang="en-US" altLang="en-US" sz="2800" b="1" dirty="0" err="1">
                <a:highlight>
                  <a:srgbClr val="FFFF00"/>
                </a:highlight>
                <a:latin typeface="Lucida Console" charset="0"/>
              </a:rPr>
              <a:t>bne</a:t>
            </a:r>
            <a:r>
              <a:rPr lang="en-US" altLang="en-US" sz="2800" dirty="0">
                <a:highlight>
                  <a:srgbClr val="FFFF00"/>
                </a:highlight>
                <a:latin typeface="Lucida Console" charset="0"/>
              </a:rPr>
              <a:t> x22, x23, Else //</a:t>
            </a:r>
            <a:r>
              <a:rPr lang="en-US" altLang="en-US" sz="2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branch if not equal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add x19, x20, x21  //</a:t>
            </a:r>
            <a:r>
              <a:rPr lang="en-US" altLang="en-US" sz="2400" dirty="0">
                <a:highlight>
                  <a:srgbClr val="00FFFF"/>
                </a:highlight>
                <a:latin typeface="Lucida Console" charset="0"/>
              </a:rPr>
              <a:t>Then path</a:t>
            </a:r>
            <a:br>
              <a:rPr lang="en-US" altLang="en-US" sz="2400" dirty="0"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FFFF0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FFFF00"/>
                </a:highlight>
                <a:latin typeface="Lucida Console" charset="0"/>
              </a:rPr>
              <a:t> x0, x0, Exit //unconditional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highlight>
                  <a:srgbClr val="C0C0C0"/>
                </a:highlight>
                <a:latin typeface="Lucida Console" charset="0"/>
              </a:rPr>
              <a:t>Else: sub x19, x20, x21 //Else path 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highlight>
                  <a:srgbClr val="FFFF00"/>
                </a:highlight>
                <a:latin typeface="Lucida Console" charset="0"/>
              </a:rPr>
              <a:t>Exit: …</a:t>
            </a:r>
            <a:endParaRPr lang="en-AU" altLang="en-US" sz="2800" dirty="0">
              <a:highlight>
                <a:srgbClr val="FFFF00"/>
              </a:highlight>
              <a:latin typeface="Lucida Conso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CBDCEDC-9EAB-264F-876E-94FF769D7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277408"/>
              </p:ext>
            </p:extLst>
          </p:nvPr>
        </p:nvGraphicFramePr>
        <p:xfrm>
          <a:off x="169604" y="2640135"/>
          <a:ext cx="448945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23672794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40937712"/>
                    </a:ext>
                  </a:extLst>
                </a:gridCol>
                <a:gridCol w="644526">
                  <a:extLst>
                    <a:ext uri="{9D8B030D-6E8A-4147-A177-3AD203B41FA5}">
                      <a16:colId xmlns:a16="http://schemas.microsoft.com/office/drawing/2014/main" val="2227080663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494085575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1000632924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3397135637"/>
                    </a:ext>
                  </a:extLst>
                </a:gridCol>
              </a:tblGrid>
              <a:tr h="283748"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970418"/>
                  </a:ext>
                </a:extLst>
              </a:tr>
              <a:tr h="283748">
                <a:tc>
                  <a:txBody>
                    <a:bodyPr/>
                    <a:lstStyle/>
                    <a:p>
                      <a:r>
                        <a:rPr lang="en-US" dirty="0"/>
                        <a:t>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642722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9996398-DA22-0641-ADBB-05441AAB99AA}"/>
              </a:ext>
            </a:extLst>
          </p:cNvPr>
          <p:cNvSpPr/>
          <p:nvPr/>
        </p:nvSpPr>
        <p:spPr>
          <a:xfrm>
            <a:off x="139148" y="5836134"/>
            <a:ext cx="89341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bne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(reverse of if (==)) to branch to the Else path 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b.c.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we want the code following the 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bne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to be the code of the Then path</a:t>
            </a:r>
          </a:p>
          <a:p>
            <a:pPr marL="457200" indent="-457200">
              <a:buAutoNum type="arabicPeriod"/>
            </a:pP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We need “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beq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x0 x0 Exit”,  an unconditional jump, to let Then path terminate since CPU executes instruction in the sequence if not branching.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158AD69-E609-3B48-B6C5-ECCFD903ACC0}"/>
              </a:ext>
            </a:extLst>
          </p:cNvPr>
          <p:cNvSpPr/>
          <p:nvPr/>
        </p:nvSpPr>
        <p:spPr>
          <a:xfrm>
            <a:off x="4572000" y="1312892"/>
            <a:ext cx="1600200" cy="1924236"/>
          </a:xfrm>
          <a:prstGeom prst="roundRect">
            <a:avLst>
              <a:gd name="adj" fmla="val 3957"/>
            </a:avLst>
          </a:prstGeom>
          <a:solidFill>
            <a:srgbClr val="66FFFF">
              <a:alpha val="6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87C76D7-2699-9545-9501-AFC62862C105}"/>
              </a:ext>
            </a:extLst>
          </p:cNvPr>
          <p:cNvSpPr/>
          <p:nvPr/>
        </p:nvSpPr>
        <p:spPr>
          <a:xfrm>
            <a:off x="7509890" y="1312892"/>
            <a:ext cx="1540706" cy="1924236"/>
          </a:xfrm>
          <a:prstGeom prst="roundRect">
            <a:avLst>
              <a:gd name="adj" fmla="val 3957"/>
            </a:avLst>
          </a:prstGeom>
          <a:solidFill>
            <a:srgbClr val="B3B3B3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846" name="Picture 6" descr="f02-09-P3744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24607"/>
            <a:ext cx="4184650" cy="2543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179D4E5-7D83-6D4E-9C38-B35BD5623B8D}"/>
              </a:ext>
            </a:extLst>
          </p:cNvPr>
          <p:cNvGrpSpPr/>
          <p:nvPr/>
        </p:nvGrpSpPr>
        <p:grpSpPr>
          <a:xfrm>
            <a:off x="6017823" y="857615"/>
            <a:ext cx="1614791" cy="3111878"/>
            <a:chOff x="6017823" y="857615"/>
            <a:chExt cx="1614791" cy="3111878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1691B9A-273A-B143-8630-D6478BE0C173}"/>
                </a:ext>
              </a:extLst>
            </p:cNvPr>
            <p:cNvSpPr/>
            <p:nvPr/>
          </p:nvSpPr>
          <p:spPr>
            <a:xfrm>
              <a:off x="6032414" y="857615"/>
              <a:ext cx="1600200" cy="1047385"/>
            </a:xfrm>
            <a:prstGeom prst="roundRect">
              <a:avLst>
                <a:gd name="adj" fmla="val 3957"/>
              </a:avLst>
            </a:prstGeom>
            <a:solidFill>
              <a:srgbClr val="FFFF00">
                <a:alpha val="6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8485BCA-F15D-3742-A892-DC77F7E5C0D8}"/>
                </a:ext>
              </a:extLst>
            </p:cNvPr>
            <p:cNvSpPr/>
            <p:nvPr/>
          </p:nvSpPr>
          <p:spPr>
            <a:xfrm>
              <a:off x="6017823" y="2922108"/>
              <a:ext cx="1600200" cy="1047385"/>
            </a:xfrm>
            <a:prstGeom prst="roundRect">
              <a:avLst>
                <a:gd name="adj" fmla="val 3957"/>
              </a:avLst>
            </a:prstGeom>
            <a:solidFill>
              <a:srgbClr val="FFFF00">
                <a:alpha val="6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1647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Translating If Statements 2/2</a:t>
            </a:r>
            <a:endParaRPr lang="en-AU" altLang="en-US" dirty="0"/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10287000" cy="521335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C code: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Lucida Console" charset="0"/>
              </a:rPr>
              <a:t>	</a:t>
            </a:r>
            <a:r>
              <a:rPr lang="en-US" altLang="en-US" sz="2800" b="1" dirty="0">
                <a:latin typeface="Lucida Console" charset="0"/>
              </a:rPr>
              <a:t>if (</a:t>
            </a:r>
            <a:r>
              <a:rPr lang="en-US" altLang="en-US" sz="2800" b="1" dirty="0" err="1">
                <a:highlight>
                  <a:srgbClr val="FFFF00"/>
                </a:highlight>
                <a:latin typeface="Lucida Console" charset="0"/>
              </a:rPr>
              <a:t>i</a:t>
            </a:r>
            <a:r>
              <a:rPr lang="en-US" altLang="en-US" sz="2800" b="1" dirty="0">
                <a:highlight>
                  <a:srgbClr val="FFFF00"/>
                </a:highlight>
                <a:latin typeface="Lucida Console" charset="0"/>
              </a:rPr>
              <a:t>==j</a:t>
            </a:r>
            <a:r>
              <a:rPr lang="en-US" altLang="en-US" sz="2800" b="1" dirty="0">
                <a:latin typeface="Lucida Console" charset="0"/>
              </a:rPr>
              <a:t>) </a:t>
            </a:r>
            <a:r>
              <a:rPr lang="en-US" altLang="en-US" sz="2800" b="1" dirty="0">
                <a:highlight>
                  <a:srgbClr val="0432FF"/>
                </a:highlight>
                <a:latin typeface="Lucida Console" charset="0"/>
              </a:rPr>
              <a:t>f = </a:t>
            </a:r>
            <a:r>
              <a:rPr lang="en-US" altLang="en-US" sz="2800" b="1" dirty="0" err="1">
                <a:highlight>
                  <a:srgbClr val="0432FF"/>
                </a:highlight>
                <a:latin typeface="Lucida Console" charset="0"/>
              </a:rPr>
              <a:t>g+h</a:t>
            </a:r>
            <a:r>
              <a:rPr lang="en-US" altLang="en-US" sz="2800" b="1" dirty="0">
                <a:latin typeface="Lucida Console" charset="0"/>
              </a:rPr>
              <a:t>;</a:t>
            </a:r>
            <a:br>
              <a:rPr lang="en-US" altLang="en-US" sz="2800" b="1" dirty="0">
                <a:latin typeface="Lucida Console" charset="0"/>
              </a:rPr>
            </a:br>
            <a:r>
              <a:rPr lang="en-US" altLang="en-US" sz="2800" b="1" dirty="0">
                <a:latin typeface="Lucida Console" charset="0"/>
              </a:rPr>
              <a:t>else </a:t>
            </a:r>
            <a:r>
              <a:rPr lang="en-US" altLang="en-US" sz="2800" b="1" dirty="0">
                <a:highlight>
                  <a:srgbClr val="FF0000"/>
                </a:highlight>
                <a:latin typeface="Lucida Console" charset="0"/>
              </a:rPr>
              <a:t>f = g-h;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lvl="1"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Compiled RISC-V code: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30000"/>
              </a:spcAft>
              <a:buNone/>
            </a:pPr>
            <a:r>
              <a:rPr lang="en-US" altLang="en-US" sz="2800" dirty="0">
                <a:latin typeface="Lucida Console" charset="0"/>
              </a:rPr>
              <a:t>	      </a:t>
            </a:r>
            <a:r>
              <a:rPr lang="en-US" altLang="en-US" sz="2800" b="1" dirty="0" err="1">
                <a:highlight>
                  <a:srgbClr val="FFFF0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FFFF00"/>
                </a:highlight>
                <a:latin typeface="Lucida Console" charset="0"/>
              </a:rPr>
              <a:t> x22, x23, Then //</a:t>
            </a:r>
            <a:r>
              <a:rPr lang="en-US" altLang="en-US" sz="20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branch if equal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800" dirty="0">
                <a:latin typeface="Lucida Console" charset="0"/>
              </a:rPr>
              <a:t> 		 </a:t>
            </a: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sub x19, x20, x21 //Else path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		 </a:t>
            </a:r>
            <a:r>
              <a:rPr lang="en-US" altLang="en-US" sz="2800" dirty="0" err="1">
                <a:highlight>
                  <a:srgbClr val="FFFF0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FFFF00"/>
                </a:highlight>
                <a:latin typeface="Lucida Console" charset="0"/>
              </a:rPr>
              <a:t> x0, x0, Exit //unconditional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Then: </a:t>
            </a:r>
            <a:r>
              <a:rPr lang="en-US" altLang="en-US" sz="2800" dirty="0">
                <a:solidFill>
                  <a:prstClr val="black"/>
                </a:solidFill>
                <a:highlight>
                  <a:srgbClr val="0432FF"/>
                </a:highlight>
                <a:latin typeface="Lucida Console" charset="0"/>
              </a:rPr>
              <a:t>add x19, x20, x21  //</a:t>
            </a:r>
            <a:r>
              <a:rPr lang="en-US" altLang="en-US" sz="2400" dirty="0">
                <a:solidFill>
                  <a:prstClr val="black"/>
                </a:solidFill>
                <a:highlight>
                  <a:srgbClr val="0432FF"/>
                </a:highlight>
                <a:latin typeface="Lucida Console" charset="0"/>
              </a:rPr>
              <a:t>Then path</a:t>
            </a: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 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highlight>
                  <a:srgbClr val="FFFF00"/>
                </a:highlight>
                <a:latin typeface="Lucida Console" charset="0"/>
              </a:rPr>
              <a:t>Exit:</a:t>
            </a:r>
            <a:endParaRPr lang="en-AU" altLang="en-US" sz="2800" dirty="0">
              <a:highlight>
                <a:srgbClr val="FFFF00"/>
              </a:highlight>
              <a:latin typeface="Lucida Conso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CBDCEDC-9EAB-264F-876E-94FF769D734E}"/>
              </a:ext>
            </a:extLst>
          </p:cNvPr>
          <p:cNvGraphicFramePr>
            <a:graphicFrameLocks noGrp="1"/>
          </p:cNvGraphicFramePr>
          <p:nvPr/>
        </p:nvGraphicFramePr>
        <p:xfrm>
          <a:off x="169604" y="2640135"/>
          <a:ext cx="448945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23672794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40937712"/>
                    </a:ext>
                  </a:extLst>
                </a:gridCol>
                <a:gridCol w="644526">
                  <a:extLst>
                    <a:ext uri="{9D8B030D-6E8A-4147-A177-3AD203B41FA5}">
                      <a16:colId xmlns:a16="http://schemas.microsoft.com/office/drawing/2014/main" val="2227080663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494085575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1000632924"/>
                    </a:ext>
                  </a:extLst>
                </a:gridCol>
                <a:gridCol w="748242">
                  <a:extLst>
                    <a:ext uri="{9D8B030D-6E8A-4147-A177-3AD203B41FA5}">
                      <a16:colId xmlns:a16="http://schemas.microsoft.com/office/drawing/2014/main" val="3397135637"/>
                    </a:ext>
                  </a:extLst>
                </a:gridCol>
              </a:tblGrid>
              <a:tr h="283748">
                <a:tc>
                  <a:txBody>
                    <a:bodyPr/>
                    <a:lstStyle/>
                    <a:p>
                      <a:r>
                        <a:rPr lang="en-US" dirty="0"/>
                        <a:t>Variable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970418"/>
                  </a:ext>
                </a:extLst>
              </a:tr>
              <a:tr h="283748">
                <a:tc>
                  <a:txBody>
                    <a:bodyPr/>
                    <a:lstStyle/>
                    <a:p>
                      <a:r>
                        <a:rPr lang="en-US" dirty="0"/>
                        <a:t>Register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642722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9996398-DA22-0641-ADBB-05441AAB99AA}"/>
              </a:ext>
            </a:extLst>
          </p:cNvPr>
          <p:cNvSpPr/>
          <p:nvPr/>
        </p:nvSpPr>
        <p:spPr>
          <a:xfrm>
            <a:off x="116450" y="5866911"/>
            <a:ext cx="89341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beq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(for if (==)) to branch to the Then path</a:t>
            </a:r>
          </a:p>
          <a:p>
            <a:pPr marL="457200" indent="-457200">
              <a:buFontTx/>
              <a:buAutoNum type="arabicPeriod"/>
            </a:pP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The instruction that follows the 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beq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is the Else path</a:t>
            </a:r>
          </a:p>
          <a:p>
            <a:pPr marL="457200" indent="-457200">
              <a:buAutoNum type="arabicPeriod"/>
            </a:pP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We need “</a:t>
            </a:r>
            <a:r>
              <a:rPr lang="en-AU" alt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beq</a:t>
            </a:r>
            <a:r>
              <a:rPr lang="en-AU" alt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x0 x0 Exit”,  a unconditional jump, to let Else path terminate since CPU executes instruction in the sequence if not branching.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158AD69-E609-3B48-B6C5-ECCFD903ACC0}"/>
              </a:ext>
            </a:extLst>
          </p:cNvPr>
          <p:cNvSpPr/>
          <p:nvPr/>
        </p:nvSpPr>
        <p:spPr>
          <a:xfrm>
            <a:off x="4572000" y="1312892"/>
            <a:ext cx="1600200" cy="1924236"/>
          </a:xfrm>
          <a:prstGeom prst="roundRect">
            <a:avLst>
              <a:gd name="adj" fmla="val 3957"/>
            </a:avLst>
          </a:prstGeom>
          <a:solidFill>
            <a:srgbClr val="0432FF">
              <a:alpha val="6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87C76D7-2699-9545-9501-AFC62862C105}"/>
              </a:ext>
            </a:extLst>
          </p:cNvPr>
          <p:cNvSpPr/>
          <p:nvPr/>
        </p:nvSpPr>
        <p:spPr>
          <a:xfrm>
            <a:off x="7509890" y="1312892"/>
            <a:ext cx="1540706" cy="1924236"/>
          </a:xfrm>
          <a:prstGeom prst="roundRect">
            <a:avLst>
              <a:gd name="adj" fmla="val 3957"/>
            </a:avLst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846" name="Picture 6" descr="f02-09-P3744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24607"/>
            <a:ext cx="4184650" cy="2543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179D4E5-7D83-6D4E-9C38-B35BD5623B8D}"/>
              </a:ext>
            </a:extLst>
          </p:cNvPr>
          <p:cNvGrpSpPr/>
          <p:nvPr/>
        </p:nvGrpSpPr>
        <p:grpSpPr>
          <a:xfrm>
            <a:off x="6017823" y="857615"/>
            <a:ext cx="1614791" cy="3111878"/>
            <a:chOff x="6017823" y="857615"/>
            <a:chExt cx="1614791" cy="3111878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D1691B9A-273A-B143-8630-D6478BE0C173}"/>
                </a:ext>
              </a:extLst>
            </p:cNvPr>
            <p:cNvSpPr/>
            <p:nvPr/>
          </p:nvSpPr>
          <p:spPr>
            <a:xfrm>
              <a:off x="6032414" y="857615"/>
              <a:ext cx="1600200" cy="1047385"/>
            </a:xfrm>
            <a:prstGeom prst="roundRect">
              <a:avLst>
                <a:gd name="adj" fmla="val 3957"/>
              </a:avLst>
            </a:prstGeom>
            <a:solidFill>
              <a:srgbClr val="FFFF00">
                <a:alpha val="6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F8485BCA-F15D-3742-A892-DC77F7E5C0D8}"/>
                </a:ext>
              </a:extLst>
            </p:cNvPr>
            <p:cNvSpPr/>
            <p:nvPr/>
          </p:nvSpPr>
          <p:spPr>
            <a:xfrm>
              <a:off x="6017823" y="2922108"/>
              <a:ext cx="1600200" cy="1047385"/>
            </a:xfrm>
            <a:prstGeom prst="roundRect">
              <a:avLst>
                <a:gd name="adj" fmla="val 3957"/>
              </a:avLst>
            </a:prstGeom>
            <a:solidFill>
              <a:srgbClr val="FFFF00">
                <a:alpha val="6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2192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50CDBFE-D292-CE48-84CF-FA670B79BAE0}"/>
              </a:ext>
            </a:extLst>
          </p:cNvPr>
          <p:cNvSpPr/>
          <p:nvPr/>
        </p:nvSpPr>
        <p:spPr>
          <a:xfrm>
            <a:off x="5873087" y="1617692"/>
            <a:ext cx="1600200" cy="820707"/>
          </a:xfrm>
          <a:prstGeom prst="roundRect">
            <a:avLst>
              <a:gd name="adj" fmla="val 3957"/>
            </a:avLst>
          </a:prstGeom>
          <a:solidFill>
            <a:srgbClr val="66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86D06D8-7E59-814E-96F7-095B842FC007}"/>
              </a:ext>
            </a:extLst>
          </p:cNvPr>
          <p:cNvSpPr/>
          <p:nvPr/>
        </p:nvSpPr>
        <p:spPr>
          <a:xfrm>
            <a:off x="4810283" y="1600200"/>
            <a:ext cx="999905" cy="1295400"/>
          </a:xfrm>
          <a:prstGeom prst="roundRect">
            <a:avLst>
              <a:gd name="adj" fmla="val 3957"/>
            </a:avLst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2A92B9C0-9C93-AE4B-BD6A-0FD5DD555792}"/>
              </a:ext>
            </a:extLst>
          </p:cNvPr>
          <p:cNvSpPr/>
          <p:nvPr/>
        </p:nvSpPr>
        <p:spPr>
          <a:xfrm>
            <a:off x="7526833" y="1617692"/>
            <a:ext cx="1289065" cy="1430308"/>
          </a:xfrm>
          <a:prstGeom prst="roundRect">
            <a:avLst>
              <a:gd name="adj" fmla="val 3957"/>
            </a:avLst>
          </a:prstGeom>
          <a:solidFill>
            <a:srgbClr val="00B05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Translating Loop Statement</a:t>
            </a:r>
            <a:endParaRPr lang="en-AU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529363-9FDD-3E45-8301-8E8E8AA961A0}"/>
              </a:ext>
            </a:extLst>
          </p:cNvPr>
          <p:cNvSpPr/>
          <p:nvPr/>
        </p:nvSpPr>
        <p:spPr>
          <a:xfrm>
            <a:off x="91986" y="5931848"/>
            <a:ext cx="90362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altLang="en-US" b="1" dirty="0">
                <a:cs typeface="Arial" panose="020B0604020202020204" pitchFamily="34" charset="0"/>
              </a:rPr>
              <a:t>Using </a:t>
            </a:r>
            <a:r>
              <a:rPr lang="en-AU" altLang="en-US" b="1" dirty="0" err="1">
                <a:cs typeface="Arial" panose="020B0604020202020204" pitchFamily="34" charset="0"/>
              </a:rPr>
              <a:t>bge</a:t>
            </a:r>
            <a:r>
              <a:rPr lang="en-AU" altLang="en-US" b="1" dirty="0">
                <a:cs typeface="Arial" panose="020B0604020202020204" pitchFamily="34" charset="0"/>
              </a:rPr>
              <a:t> for (&lt;) to branch to the false/exit path, which breaks the loop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b="1" dirty="0">
                <a:cs typeface="Arial" panose="020B0604020202020204" pitchFamily="34" charset="0"/>
              </a:rPr>
              <a:t>The instruction(s) following </a:t>
            </a:r>
            <a:r>
              <a:rPr lang="en-AU" altLang="en-US" b="1" dirty="0" err="1">
                <a:cs typeface="Arial" panose="020B0604020202020204" pitchFamily="34" charset="0"/>
              </a:rPr>
              <a:t>bge</a:t>
            </a:r>
            <a:r>
              <a:rPr lang="en-AU" altLang="en-US" b="1" dirty="0">
                <a:cs typeface="Arial" panose="020B0604020202020204" pitchFamily="34" charset="0"/>
              </a:rPr>
              <a:t> are for the true path, which are for the loop body.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b="1" dirty="0" err="1">
                <a:cs typeface="Arial" panose="020B0604020202020204" pitchFamily="34" charset="0"/>
              </a:rPr>
              <a:t>beq</a:t>
            </a:r>
            <a:r>
              <a:rPr lang="en-AU" altLang="en-US" b="1" dirty="0">
                <a:cs typeface="Arial" panose="020B0604020202020204" pitchFamily="34" charset="0"/>
              </a:rPr>
              <a:t> to jumping back to the beginning of the loop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0C4FE-03F6-824C-BCDF-BFAA2A24D1DC}"/>
              </a:ext>
            </a:extLst>
          </p:cNvPr>
          <p:cNvGrpSpPr/>
          <p:nvPr/>
        </p:nvGrpSpPr>
        <p:grpSpPr>
          <a:xfrm>
            <a:off x="4555033" y="1600200"/>
            <a:ext cx="4207967" cy="1295400"/>
            <a:chOff x="4845327" y="120947"/>
            <a:chExt cx="4207967" cy="1295400"/>
          </a:xfrm>
        </p:grpSpPr>
        <p:sp>
          <p:nvSpPr>
            <p:cNvPr id="3" name="Diamond 2">
              <a:extLst>
                <a:ext uri="{FF2B5EF4-FFF2-40B4-BE49-F238E27FC236}">
                  <a16:creationId xmlns:a16="http://schemas.microsoft.com/office/drawing/2014/main" id="{DACFAB8C-821A-9048-B122-94949E841CBA}"/>
                </a:ext>
              </a:extLst>
            </p:cNvPr>
            <p:cNvSpPr/>
            <p:nvPr/>
          </p:nvSpPr>
          <p:spPr>
            <a:xfrm>
              <a:off x="5957047" y="182562"/>
              <a:ext cx="1981005" cy="685800"/>
            </a:xfrm>
            <a:prstGeom prst="diamon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 &lt; 100 ?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FF36F4-62A9-C040-BE70-FA2FBD180828}"/>
                </a:ext>
              </a:extLst>
            </p:cNvPr>
            <p:cNvSpPr/>
            <p:nvPr/>
          </p:nvSpPr>
          <p:spPr>
            <a:xfrm>
              <a:off x="7986494" y="1077157"/>
              <a:ext cx="1066800" cy="339189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 ++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B5E46C-7ED7-6E45-BF06-A7F0E72C33D8}"/>
                </a:ext>
              </a:extLst>
            </p:cNvPr>
            <p:cNvSpPr/>
            <p:nvPr/>
          </p:nvSpPr>
          <p:spPr>
            <a:xfrm>
              <a:off x="4845327" y="9591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Exit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0E06C570-6864-0A49-AE8D-CB1DCE6A08B1}"/>
                </a:ext>
              </a:extLst>
            </p:cNvPr>
            <p:cNvCxnSpPr>
              <a:cxnSpLocks/>
              <a:stCxn id="3" idx="3"/>
              <a:endCxn id="20" idx="0"/>
            </p:cNvCxnSpPr>
            <p:nvPr/>
          </p:nvCxnSpPr>
          <p:spPr>
            <a:xfrm>
              <a:off x="7938052" y="525462"/>
              <a:ext cx="581842" cy="9449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E13691C-A07B-D04A-82CB-D3770F82DAA2}"/>
                </a:ext>
              </a:extLst>
            </p:cNvPr>
            <p:cNvSpPr/>
            <p:nvPr/>
          </p:nvSpPr>
          <p:spPr>
            <a:xfrm>
              <a:off x="7624482" y="1209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True</a:t>
              </a:r>
            </a:p>
          </p:txBody>
        </p: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C6CF2F47-97E0-1D46-9EA1-53EEA3712DE0}"/>
                </a:ext>
              </a:extLst>
            </p:cNvPr>
            <p:cNvCxnSpPr>
              <a:cxnSpLocks/>
              <a:stCxn id="3" idx="1"/>
              <a:endCxn id="8" idx="0"/>
            </p:cNvCxnSpPr>
            <p:nvPr/>
          </p:nvCxnSpPr>
          <p:spPr>
            <a:xfrm rot="10800000" flipV="1">
              <a:off x="5378727" y="525461"/>
              <a:ext cx="578320" cy="43368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D8F96D-447D-294D-B662-7A973DCB57BE}"/>
                </a:ext>
              </a:extLst>
            </p:cNvPr>
            <p:cNvSpPr/>
            <p:nvPr/>
          </p:nvSpPr>
          <p:spPr>
            <a:xfrm>
              <a:off x="5134487" y="139184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False</a:t>
              </a:r>
            </a:p>
          </p:txBody>
        </p:sp>
      </p:grp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D20D59B5-AB60-BB4B-AFA5-B7B628B4B826}"/>
              </a:ext>
            </a:extLst>
          </p:cNvPr>
          <p:cNvCxnSpPr>
            <a:cxnSpLocks/>
          </p:cNvCxnSpPr>
          <p:nvPr/>
        </p:nvCxnSpPr>
        <p:spPr>
          <a:xfrm rot="5400000" flipH="1">
            <a:off x="6842608" y="1500534"/>
            <a:ext cx="1233785" cy="1591332"/>
          </a:xfrm>
          <a:prstGeom prst="bentConnector5">
            <a:avLst>
              <a:gd name="adj1" fmla="val -18528"/>
              <a:gd name="adj2" fmla="val -42949"/>
              <a:gd name="adj3" fmla="val 118528"/>
            </a:avLst>
          </a:prstGeom>
          <a:ln w="508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DCA417A-044C-CE4C-76B1-E24227878082}"/>
              </a:ext>
            </a:extLst>
          </p:cNvPr>
          <p:cNvSpPr/>
          <p:nvPr/>
        </p:nvSpPr>
        <p:spPr>
          <a:xfrm>
            <a:off x="6135111" y="892814"/>
            <a:ext cx="1066800" cy="457200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= 0;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0A9180A5-63BF-A239-EC1E-607F110BA22F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6533530" y="1484995"/>
            <a:ext cx="274638" cy="46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01ADE26-B4E1-9F93-F47C-C926520DA08E}"/>
              </a:ext>
            </a:extLst>
          </p:cNvPr>
          <p:cNvSpPr/>
          <p:nvPr/>
        </p:nvSpPr>
        <p:spPr>
          <a:xfrm>
            <a:off x="7696200" y="2099210"/>
            <a:ext cx="1066800" cy="339189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1AC0021-F8E6-8466-0861-E54F3C2C0DEE}"/>
              </a:ext>
            </a:extLst>
          </p:cNvPr>
          <p:cNvCxnSpPr>
            <a:cxnSpLocks/>
            <a:stCxn id="20" idx="2"/>
            <a:endCxn id="4" idx="0"/>
          </p:cNvCxnSpPr>
          <p:nvPr/>
        </p:nvCxnSpPr>
        <p:spPr>
          <a:xfrm rot="5400000">
            <a:off x="8170595" y="2497404"/>
            <a:ext cx="118011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22DC2FD-AB53-57DF-2D03-94E01CD8105C}"/>
              </a:ext>
            </a:extLst>
          </p:cNvPr>
          <p:cNvSpPr/>
          <p:nvPr/>
        </p:nvSpPr>
        <p:spPr>
          <a:xfrm>
            <a:off x="5957078" y="718680"/>
            <a:ext cx="1377110" cy="760951"/>
          </a:xfrm>
          <a:prstGeom prst="roundRect">
            <a:avLst>
              <a:gd name="adj" fmla="val 3957"/>
            </a:avLst>
          </a:prstGeom>
          <a:solidFill>
            <a:srgbClr val="FFFF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0D1C48D-7AE6-596C-284C-6EED51FEE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5433477" cy="5213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400" dirty="0"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400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4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n-US" sz="2400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&lt;100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n-US" sz="2400" dirty="0" err="1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400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++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{ </a:t>
            </a:r>
            <a:r>
              <a:rPr lang="en-US" altLang="en-US" sz="24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}</a:t>
            </a:r>
          </a:p>
          <a:p>
            <a:pPr marL="932498" lvl="4" indent="0">
              <a:buNone/>
            </a:pP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sz="2400" dirty="0"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400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4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&lt;100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 { </a:t>
            </a:r>
            <a:r>
              <a:rPr lang="en-US" altLang="en-US" sz="24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n-US" sz="2400" dirty="0" err="1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400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++;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Do the loop structure first</a:t>
            </a:r>
          </a:p>
          <a:p>
            <a:pPr lvl="1"/>
            <a:r>
              <a:rPr lang="en-US" dirty="0"/>
              <a:t>Init condition</a:t>
            </a:r>
          </a:p>
          <a:p>
            <a:pPr lvl="1"/>
            <a:r>
              <a:rPr lang="en-US" dirty="0"/>
              <a:t>Loop condition (using reverse relationship for branch </a:t>
            </a:r>
            <a:r>
              <a:rPr lang="en-US" dirty="0" err="1"/>
              <a:t>instr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True path (the loop body)</a:t>
            </a:r>
          </a:p>
          <a:p>
            <a:pPr lvl="1"/>
            <a:r>
              <a:rPr lang="en-US" dirty="0"/>
              <a:t>Loop back</a:t>
            </a:r>
          </a:p>
          <a:p>
            <a:pPr lvl="1"/>
            <a:r>
              <a:rPr lang="en-US" dirty="0"/>
              <a:t>False path (break the loop)</a:t>
            </a:r>
          </a:p>
          <a:p>
            <a:r>
              <a:rPr lang="en-US" dirty="0"/>
              <a:t>Then translate the loop body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62FE7D-7EA8-87BC-5CDE-11577B693FB7}"/>
              </a:ext>
            </a:extLst>
          </p:cNvPr>
          <p:cNvSpPr txBox="1"/>
          <p:nvPr/>
        </p:nvSpPr>
        <p:spPr>
          <a:xfrm>
            <a:off x="5372459" y="3221008"/>
            <a:ext cx="4572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highlight>
                  <a:srgbClr val="B3B3B3"/>
                </a:highlight>
              </a:rPr>
              <a:t>Loop: </a:t>
            </a:r>
            <a:r>
              <a:rPr lang="en-US" sz="2400" dirty="0" err="1">
                <a:highlight>
                  <a:srgbClr val="00FFFF"/>
                </a:highlight>
              </a:rPr>
              <a:t>beq</a:t>
            </a:r>
            <a:r>
              <a:rPr lang="en-US" sz="2400" dirty="0">
                <a:highlight>
                  <a:srgbClr val="00FFFF"/>
                </a:highlight>
              </a:rPr>
              <a:t>/</a:t>
            </a:r>
            <a:r>
              <a:rPr lang="en-US" sz="2400" dirty="0" err="1">
                <a:highlight>
                  <a:srgbClr val="00FFFF"/>
                </a:highlight>
              </a:rPr>
              <a:t>bge</a:t>
            </a:r>
            <a:r>
              <a:rPr lang="en-US" sz="2400" dirty="0">
                <a:highlight>
                  <a:srgbClr val="00FFFF"/>
                </a:highlight>
              </a:rPr>
              <a:t> x22, x23, </a:t>
            </a:r>
            <a:r>
              <a:rPr lang="en-US" sz="2400" dirty="0">
                <a:highlight>
                  <a:srgbClr val="FF0000"/>
                </a:highlight>
              </a:rPr>
              <a:t>Exit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/>
              <a:t>           </a:t>
            </a:r>
            <a:r>
              <a:rPr lang="en-US" sz="2400" dirty="0">
                <a:highlight>
                  <a:srgbClr val="008000"/>
                </a:highlight>
              </a:rPr>
              <a:t>…  # loop body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4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highlight>
                  <a:srgbClr val="B3B3B3"/>
                </a:highlight>
              </a:rPr>
              <a:t>            </a:t>
            </a:r>
            <a:r>
              <a:rPr lang="en-US" sz="2400" dirty="0" err="1">
                <a:highlight>
                  <a:srgbClr val="00FF00"/>
                </a:highlight>
              </a:rPr>
              <a:t>addi</a:t>
            </a:r>
            <a:r>
              <a:rPr lang="en-US" sz="2400" dirty="0">
                <a:highlight>
                  <a:srgbClr val="00FF00"/>
                </a:highlight>
              </a:rPr>
              <a:t> x22, x22,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highlight>
                  <a:srgbClr val="B3B3B3"/>
                </a:highlight>
              </a:rPr>
              <a:t>            </a:t>
            </a:r>
            <a:r>
              <a:rPr lang="en-US" sz="2400" dirty="0" err="1">
                <a:highlight>
                  <a:srgbClr val="B3B3B3"/>
                </a:highlight>
              </a:rPr>
              <a:t>beq</a:t>
            </a:r>
            <a:r>
              <a:rPr lang="en-US" sz="2400" dirty="0">
                <a:highlight>
                  <a:srgbClr val="B3B3B3"/>
                </a:highlight>
              </a:rPr>
              <a:t> x0, x0, loop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highlight>
                  <a:srgbClr val="FF0000"/>
                </a:highlight>
              </a:rPr>
              <a:t>Exit: </a:t>
            </a:r>
          </a:p>
        </p:txBody>
      </p:sp>
    </p:spTree>
    <p:extLst>
      <p:ext uri="{BB962C8B-B14F-4D97-AF65-F5344CB8AC3E}">
        <p14:creationId xmlns:p14="http://schemas.microsoft.com/office/powerpoint/2010/main" val="134574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4" grpId="0" animBg="1"/>
      <p:bldP spid="33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50CDBFE-D292-CE48-84CF-FA670B79BAE0}"/>
              </a:ext>
            </a:extLst>
          </p:cNvPr>
          <p:cNvSpPr/>
          <p:nvPr/>
        </p:nvSpPr>
        <p:spPr>
          <a:xfrm>
            <a:off x="5873087" y="1617692"/>
            <a:ext cx="1600200" cy="820707"/>
          </a:xfrm>
          <a:prstGeom prst="roundRect">
            <a:avLst>
              <a:gd name="adj" fmla="val 3957"/>
            </a:avLst>
          </a:prstGeom>
          <a:solidFill>
            <a:srgbClr val="66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86D06D8-7E59-814E-96F7-095B842FC007}"/>
              </a:ext>
            </a:extLst>
          </p:cNvPr>
          <p:cNvSpPr/>
          <p:nvPr/>
        </p:nvSpPr>
        <p:spPr>
          <a:xfrm>
            <a:off x="4810283" y="1600200"/>
            <a:ext cx="999905" cy="1295400"/>
          </a:xfrm>
          <a:prstGeom prst="roundRect">
            <a:avLst>
              <a:gd name="adj" fmla="val 3957"/>
            </a:avLst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2A92B9C0-9C93-AE4B-BD6A-0FD5DD555792}"/>
              </a:ext>
            </a:extLst>
          </p:cNvPr>
          <p:cNvSpPr/>
          <p:nvPr/>
        </p:nvSpPr>
        <p:spPr>
          <a:xfrm>
            <a:off x="7526833" y="1617692"/>
            <a:ext cx="1289065" cy="1430308"/>
          </a:xfrm>
          <a:prstGeom prst="roundRect">
            <a:avLst>
              <a:gd name="adj" fmla="val 3957"/>
            </a:avLst>
          </a:prstGeom>
          <a:solidFill>
            <a:srgbClr val="00B05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Translating Loop Statement: for loop</a:t>
            </a:r>
            <a:endParaRPr lang="en-AU" altLang="en-US" dirty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807628" cy="52133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C code: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800" dirty="0"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800" dirty="0" err="1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n-US" sz="2800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&lt;100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en-US" sz="2800" dirty="0" err="1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++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28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err="1"/>
              <a:t>i</a:t>
            </a:r>
            <a:r>
              <a:rPr lang="en-US" altLang="en-US" dirty="0"/>
              <a:t> in x22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RISC-V code: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dirty="0"/>
              <a:t>			   </a:t>
            </a:r>
            <a:r>
              <a:rPr lang="en-US" altLang="en-US" dirty="0" err="1">
                <a:highlight>
                  <a:srgbClr val="FFFF00"/>
                </a:highlight>
                <a:latin typeface="Lucida Console" panose="020B0609040504020204" pitchFamily="49" charset="0"/>
              </a:rPr>
              <a:t>addi</a:t>
            </a:r>
            <a:r>
              <a:rPr lang="en-US" altLang="en-US" dirty="0">
                <a:highlight>
                  <a:srgbClr val="FFFF00"/>
                </a:highlight>
                <a:latin typeface="Lucida Console" panose="020B0609040504020204" pitchFamily="49" charset="0"/>
              </a:rPr>
              <a:t> x22, x0, 0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dirty="0">
                <a:latin typeface="Lucida Console" panose="020B0609040504020204" pitchFamily="49" charset="0"/>
              </a:rPr>
              <a:t>			 </a:t>
            </a:r>
            <a:r>
              <a:rPr lang="en-US" altLang="en-US" dirty="0">
                <a:highlight>
                  <a:srgbClr val="FFFF00"/>
                </a:highlight>
                <a:latin typeface="Lucida Console" panose="020B0609040504020204" pitchFamily="49" charset="0"/>
              </a:rPr>
              <a:t>li x23, 100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Lucida Console" charset="0"/>
              </a:rPr>
              <a:t>	</a:t>
            </a:r>
            <a:r>
              <a:rPr lang="en-US" altLang="en-US" sz="2800" dirty="0">
                <a:highlight>
                  <a:srgbClr val="C0C0C0"/>
                </a:highlight>
                <a:latin typeface="Lucida Console" charset="0"/>
              </a:rPr>
              <a:t>Loop:</a:t>
            </a:r>
            <a:r>
              <a:rPr lang="en-US" altLang="en-US" sz="2800" dirty="0">
                <a:latin typeface="Lucida Console" charset="0"/>
              </a:rPr>
              <a:t> 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bge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x22, x23, Exit //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works</a:t>
            </a:r>
            <a:br>
              <a:rPr lang="en-US" altLang="en-US" sz="2800" dirty="0">
                <a:highlight>
                  <a:srgbClr val="00FFFF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     … …</a:t>
            </a:r>
            <a:br>
              <a:rPr lang="en-US" altLang="en-US" sz="2800" dirty="0">
                <a:highlight>
                  <a:srgbClr val="C0C0C0"/>
                </a:highlight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00FF00"/>
                </a:highlight>
                <a:latin typeface="Lucida Console" charset="0"/>
              </a:rPr>
              <a:t>addi</a:t>
            </a:r>
            <a:r>
              <a:rPr lang="en-US" altLang="en-US" sz="2800" dirty="0">
                <a:highlight>
                  <a:srgbClr val="00FF00"/>
                </a:highlight>
                <a:latin typeface="Lucida Console" charset="0"/>
              </a:rPr>
              <a:t> x22, x22, 1 </a:t>
            </a:r>
            <a:r>
              <a:rPr lang="en-US" altLang="en-US" sz="1600" dirty="0">
                <a:highlight>
                  <a:srgbClr val="00FF00"/>
                </a:highlight>
                <a:latin typeface="Lucida Console" charset="0"/>
              </a:rPr>
              <a:t>//</a:t>
            </a:r>
            <a:r>
              <a:rPr lang="en-US" altLang="en-US" sz="2000" dirty="0" err="1">
                <a:highlight>
                  <a:srgbClr val="00FF00"/>
                </a:highlight>
                <a:latin typeface="Lucida Console" charset="0"/>
              </a:rPr>
              <a:t>true,</a:t>
            </a:r>
            <a:r>
              <a:rPr lang="en-US" altLang="en-US" sz="1600" dirty="0" err="1">
                <a:highlight>
                  <a:srgbClr val="00FF00"/>
                </a:highlight>
                <a:latin typeface="Lucida Console" charset="0"/>
              </a:rPr>
              <a:t>the</a:t>
            </a:r>
            <a:r>
              <a:rPr lang="en-US" altLang="en-US" sz="1600" dirty="0">
                <a:highlight>
                  <a:srgbClr val="00FF00"/>
                </a:highlight>
                <a:latin typeface="Lucida Console" charset="0"/>
              </a:rPr>
              <a:t> loop </a:t>
            </a:r>
            <a:r>
              <a:rPr lang="en-US" altLang="en-US" sz="1600" dirty="0" err="1">
                <a:highlight>
                  <a:srgbClr val="00FF00"/>
                </a:highlight>
                <a:latin typeface="Lucida Console" charset="0"/>
              </a:rPr>
              <a:t>body,i</a:t>
            </a:r>
            <a:r>
              <a:rPr lang="en-US" altLang="en-US" sz="1600" dirty="0">
                <a:highlight>
                  <a:srgbClr val="00FF00"/>
                </a:highlight>
                <a:latin typeface="Lucida Console" charset="0"/>
              </a:rPr>
              <a:t>++</a:t>
            </a:r>
            <a:br>
              <a:rPr lang="en-US" altLang="en-US" sz="2800" dirty="0">
                <a:highlight>
                  <a:srgbClr val="00FF00"/>
                </a:highlight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C0C0C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C0C0C0"/>
                </a:highlight>
                <a:latin typeface="Lucida Console" charset="0"/>
              </a:rPr>
              <a:t>  x0,  x0,  Loop</a:t>
            </a:r>
            <a:br>
              <a:rPr lang="en-US" altLang="en-US" sz="2800" dirty="0">
                <a:highlight>
                  <a:srgbClr val="C0C0C0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Exit: …</a:t>
            </a:r>
            <a:endParaRPr lang="en-AU" altLang="en-US" sz="2800" dirty="0">
              <a:highlight>
                <a:srgbClr val="FF0000"/>
              </a:highlight>
              <a:latin typeface="Lucida Conso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529363-9FDD-3E45-8301-8E8E8AA961A0}"/>
              </a:ext>
            </a:extLst>
          </p:cNvPr>
          <p:cNvSpPr/>
          <p:nvPr/>
        </p:nvSpPr>
        <p:spPr>
          <a:xfrm>
            <a:off x="107772" y="5857339"/>
            <a:ext cx="90362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altLang="en-US" b="1" dirty="0">
                <a:cs typeface="Arial" panose="020B0604020202020204" pitchFamily="34" charset="0"/>
              </a:rPr>
              <a:t>Using </a:t>
            </a:r>
            <a:r>
              <a:rPr lang="en-AU" altLang="en-US" b="1" dirty="0" err="1">
                <a:cs typeface="Arial" panose="020B0604020202020204" pitchFamily="34" charset="0"/>
              </a:rPr>
              <a:t>bge</a:t>
            </a:r>
            <a:r>
              <a:rPr lang="en-AU" altLang="en-US" b="1" dirty="0">
                <a:cs typeface="Arial" panose="020B0604020202020204" pitchFamily="34" charset="0"/>
              </a:rPr>
              <a:t> for (&lt;) to branch to the false/exit path, which breaks the loop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b="1" dirty="0">
                <a:cs typeface="Arial" panose="020B0604020202020204" pitchFamily="34" charset="0"/>
              </a:rPr>
              <a:t>The instruction(s) following </a:t>
            </a:r>
            <a:r>
              <a:rPr lang="en-AU" altLang="en-US" b="1" dirty="0" err="1">
                <a:cs typeface="Arial" panose="020B0604020202020204" pitchFamily="34" charset="0"/>
              </a:rPr>
              <a:t>bge</a:t>
            </a:r>
            <a:r>
              <a:rPr lang="en-AU" altLang="en-US" b="1" dirty="0">
                <a:cs typeface="Arial" panose="020B0604020202020204" pitchFamily="34" charset="0"/>
              </a:rPr>
              <a:t> are for the true path, which are for the loop body.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b="1" dirty="0" err="1">
                <a:cs typeface="Arial" panose="020B0604020202020204" pitchFamily="34" charset="0"/>
              </a:rPr>
              <a:t>beq</a:t>
            </a:r>
            <a:r>
              <a:rPr lang="en-AU" altLang="en-US" b="1" dirty="0">
                <a:cs typeface="Arial" panose="020B0604020202020204" pitchFamily="34" charset="0"/>
              </a:rPr>
              <a:t> to jumping back to the beginning of the loop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0C4FE-03F6-824C-BCDF-BFAA2A24D1DC}"/>
              </a:ext>
            </a:extLst>
          </p:cNvPr>
          <p:cNvGrpSpPr/>
          <p:nvPr/>
        </p:nvGrpSpPr>
        <p:grpSpPr>
          <a:xfrm>
            <a:off x="4555033" y="1600200"/>
            <a:ext cx="4207967" cy="1295400"/>
            <a:chOff x="4845327" y="120947"/>
            <a:chExt cx="4207967" cy="1295400"/>
          </a:xfrm>
        </p:grpSpPr>
        <p:sp>
          <p:nvSpPr>
            <p:cNvPr id="3" name="Diamond 2">
              <a:extLst>
                <a:ext uri="{FF2B5EF4-FFF2-40B4-BE49-F238E27FC236}">
                  <a16:creationId xmlns:a16="http://schemas.microsoft.com/office/drawing/2014/main" id="{DACFAB8C-821A-9048-B122-94949E841CBA}"/>
                </a:ext>
              </a:extLst>
            </p:cNvPr>
            <p:cNvSpPr/>
            <p:nvPr/>
          </p:nvSpPr>
          <p:spPr>
            <a:xfrm>
              <a:off x="5957047" y="182562"/>
              <a:ext cx="1981005" cy="685800"/>
            </a:xfrm>
            <a:prstGeom prst="diamon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 &lt; 100 ?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FF36F4-62A9-C040-BE70-FA2FBD180828}"/>
                </a:ext>
              </a:extLst>
            </p:cNvPr>
            <p:cNvSpPr/>
            <p:nvPr/>
          </p:nvSpPr>
          <p:spPr>
            <a:xfrm>
              <a:off x="7986494" y="1077157"/>
              <a:ext cx="1066800" cy="339189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 ++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B5E46C-7ED7-6E45-BF06-A7F0E72C33D8}"/>
                </a:ext>
              </a:extLst>
            </p:cNvPr>
            <p:cNvSpPr/>
            <p:nvPr/>
          </p:nvSpPr>
          <p:spPr>
            <a:xfrm>
              <a:off x="4845327" y="9591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Exit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0E06C570-6864-0A49-AE8D-CB1DCE6A08B1}"/>
                </a:ext>
              </a:extLst>
            </p:cNvPr>
            <p:cNvCxnSpPr>
              <a:cxnSpLocks/>
              <a:stCxn id="3" idx="3"/>
              <a:endCxn id="20" idx="0"/>
            </p:cNvCxnSpPr>
            <p:nvPr/>
          </p:nvCxnSpPr>
          <p:spPr>
            <a:xfrm>
              <a:off x="7938052" y="525462"/>
              <a:ext cx="581842" cy="9449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E13691C-A07B-D04A-82CB-D3770F82DAA2}"/>
                </a:ext>
              </a:extLst>
            </p:cNvPr>
            <p:cNvSpPr/>
            <p:nvPr/>
          </p:nvSpPr>
          <p:spPr>
            <a:xfrm>
              <a:off x="7624482" y="1209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True</a:t>
              </a:r>
            </a:p>
          </p:txBody>
        </p: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C6CF2F47-97E0-1D46-9EA1-53EEA3712DE0}"/>
                </a:ext>
              </a:extLst>
            </p:cNvPr>
            <p:cNvCxnSpPr>
              <a:cxnSpLocks/>
              <a:stCxn id="3" idx="1"/>
              <a:endCxn id="8" idx="0"/>
            </p:cNvCxnSpPr>
            <p:nvPr/>
          </p:nvCxnSpPr>
          <p:spPr>
            <a:xfrm rot="10800000" flipV="1">
              <a:off x="5378727" y="525461"/>
              <a:ext cx="578320" cy="43368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D8F96D-447D-294D-B662-7A973DCB57BE}"/>
                </a:ext>
              </a:extLst>
            </p:cNvPr>
            <p:cNvSpPr/>
            <p:nvPr/>
          </p:nvSpPr>
          <p:spPr>
            <a:xfrm>
              <a:off x="5134487" y="139184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False</a:t>
              </a:r>
            </a:p>
          </p:txBody>
        </p:sp>
      </p:grp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D20D59B5-AB60-BB4B-AFA5-B7B628B4B826}"/>
              </a:ext>
            </a:extLst>
          </p:cNvPr>
          <p:cNvCxnSpPr>
            <a:cxnSpLocks/>
          </p:cNvCxnSpPr>
          <p:nvPr/>
        </p:nvCxnSpPr>
        <p:spPr>
          <a:xfrm rot="5400000" flipH="1">
            <a:off x="6842608" y="1500534"/>
            <a:ext cx="1233785" cy="1591332"/>
          </a:xfrm>
          <a:prstGeom prst="bentConnector5">
            <a:avLst>
              <a:gd name="adj1" fmla="val -18528"/>
              <a:gd name="adj2" fmla="val -42949"/>
              <a:gd name="adj3" fmla="val 118528"/>
            </a:avLst>
          </a:prstGeom>
          <a:ln w="508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DCA417A-044C-CE4C-76B1-E24227878082}"/>
              </a:ext>
            </a:extLst>
          </p:cNvPr>
          <p:cNvSpPr/>
          <p:nvPr/>
        </p:nvSpPr>
        <p:spPr>
          <a:xfrm>
            <a:off x="6135111" y="892814"/>
            <a:ext cx="1066800" cy="457200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i</a:t>
            </a:r>
            <a:r>
              <a:rPr lang="en-US" dirty="0">
                <a:solidFill>
                  <a:schemeClr val="tx1"/>
                </a:solidFill>
              </a:rPr>
              <a:t> = 0;</a:t>
            </a:r>
          </a:p>
        </p:txBody>
      </p:sp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0A9180A5-63BF-A239-EC1E-607F110BA22F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6533530" y="1484995"/>
            <a:ext cx="274638" cy="467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01ADE26-B4E1-9F93-F47C-C926520DA08E}"/>
              </a:ext>
            </a:extLst>
          </p:cNvPr>
          <p:cNvSpPr/>
          <p:nvPr/>
        </p:nvSpPr>
        <p:spPr>
          <a:xfrm>
            <a:off x="7696200" y="2099210"/>
            <a:ext cx="1066800" cy="339189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1AC0021-F8E6-8466-0861-E54F3C2C0DEE}"/>
              </a:ext>
            </a:extLst>
          </p:cNvPr>
          <p:cNvCxnSpPr>
            <a:cxnSpLocks/>
            <a:stCxn id="20" idx="2"/>
            <a:endCxn id="4" idx="0"/>
          </p:cNvCxnSpPr>
          <p:nvPr/>
        </p:nvCxnSpPr>
        <p:spPr>
          <a:xfrm rot="5400000">
            <a:off x="8170595" y="2497404"/>
            <a:ext cx="118011" cy="127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22DC2FD-AB53-57DF-2D03-94E01CD8105C}"/>
              </a:ext>
            </a:extLst>
          </p:cNvPr>
          <p:cNvSpPr/>
          <p:nvPr/>
        </p:nvSpPr>
        <p:spPr>
          <a:xfrm>
            <a:off x="5957078" y="718680"/>
            <a:ext cx="1377110" cy="760951"/>
          </a:xfrm>
          <a:prstGeom prst="roundRect">
            <a:avLst>
              <a:gd name="adj" fmla="val 3957"/>
            </a:avLst>
          </a:prstGeom>
          <a:solidFill>
            <a:srgbClr val="FFFF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57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4" grpId="0" animBg="1"/>
      <p:bldP spid="33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50CDBFE-D292-CE48-84CF-FA670B79BAE0}"/>
              </a:ext>
            </a:extLst>
          </p:cNvPr>
          <p:cNvSpPr/>
          <p:nvPr/>
        </p:nvSpPr>
        <p:spPr>
          <a:xfrm>
            <a:off x="5890054" y="1312892"/>
            <a:ext cx="1600200" cy="820707"/>
          </a:xfrm>
          <a:prstGeom prst="roundRect">
            <a:avLst>
              <a:gd name="adj" fmla="val 3957"/>
            </a:avLst>
          </a:prstGeom>
          <a:solidFill>
            <a:srgbClr val="66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86D06D8-7E59-814E-96F7-095B842FC007}"/>
              </a:ext>
            </a:extLst>
          </p:cNvPr>
          <p:cNvSpPr/>
          <p:nvPr/>
        </p:nvSpPr>
        <p:spPr>
          <a:xfrm>
            <a:off x="4827250" y="1295400"/>
            <a:ext cx="999905" cy="1295400"/>
          </a:xfrm>
          <a:prstGeom prst="roundRect">
            <a:avLst>
              <a:gd name="adj" fmla="val 3957"/>
            </a:avLst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2A92B9C0-9C93-AE4B-BD6A-0FD5DD555792}"/>
              </a:ext>
            </a:extLst>
          </p:cNvPr>
          <p:cNvSpPr/>
          <p:nvPr/>
        </p:nvSpPr>
        <p:spPr>
          <a:xfrm>
            <a:off x="7543800" y="1312892"/>
            <a:ext cx="1289065" cy="1430308"/>
          </a:xfrm>
          <a:prstGeom prst="roundRect">
            <a:avLst>
              <a:gd name="adj" fmla="val 3957"/>
            </a:avLst>
          </a:prstGeom>
          <a:solidFill>
            <a:srgbClr val="00B05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2800" dirty="0"/>
              <a:t>Translating Loop Statement: while loop (textbook 2.7)</a:t>
            </a:r>
            <a:endParaRPr lang="en-AU" altLang="en-US" sz="2800" dirty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807628" cy="52133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C code: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800" dirty="0"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8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save[</a:t>
            </a:r>
            <a:r>
              <a:rPr lang="en-US" altLang="en-US" sz="2800" dirty="0" err="1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00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] == k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2800" dirty="0" err="1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+= 1;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err="1"/>
              <a:t>i</a:t>
            </a:r>
            <a:r>
              <a:rPr lang="en-US" altLang="en-US" dirty="0"/>
              <a:t> in x22, k in x24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address of save in x25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RISC-V code: (save[</a:t>
            </a:r>
            <a:r>
              <a:rPr lang="en-US" altLang="en-US" dirty="0" err="1"/>
              <a:t>i</a:t>
            </a:r>
            <a:r>
              <a:rPr lang="en-US" altLang="en-US" dirty="0"/>
              <a:t>] is to be read/loaded)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Lucida Console" charset="0"/>
              </a:rPr>
              <a:t>	</a:t>
            </a:r>
            <a:r>
              <a:rPr lang="en-US" altLang="en-US" sz="2800" dirty="0">
                <a:highlight>
                  <a:srgbClr val="C0C0C0"/>
                </a:highlight>
                <a:latin typeface="Lucida Console" charset="0"/>
              </a:rPr>
              <a:t>Loop:</a:t>
            </a:r>
            <a:r>
              <a:rPr lang="en-US" altLang="en-US" sz="2800" dirty="0">
                <a:latin typeface="Lucida Console" charset="0"/>
              </a:rPr>
              <a:t> 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slli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x10, x22, 3   //x10 has 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i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*8</a:t>
            </a:r>
            <a:br>
              <a:rPr lang="en-US" altLang="en-US" sz="2800" dirty="0">
                <a:highlight>
                  <a:srgbClr val="00FFFF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     add  x10, x10, x25 //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base+offset</a:t>
            </a:r>
            <a:br>
              <a:rPr lang="en-US" altLang="en-US" sz="2800" dirty="0">
                <a:highlight>
                  <a:srgbClr val="00FFFF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ld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  x9,  0(x10)//save[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i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] in x9 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00FFFF"/>
                </a:highlight>
                <a:latin typeface="Lucida Console" charset="0"/>
              </a:rPr>
              <a:t>bne</a:t>
            </a:r>
            <a:r>
              <a:rPr lang="en-US" altLang="en-US" sz="2800" dirty="0">
                <a:highlight>
                  <a:srgbClr val="00FFFF"/>
                </a:highlight>
                <a:latin typeface="Lucida Console" charset="0"/>
              </a:rPr>
              <a:t>  x9,  x24, Exit //false</a:t>
            </a:r>
            <a:br>
              <a:rPr lang="en-US" altLang="en-US" sz="2800" dirty="0">
                <a:highlight>
                  <a:srgbClr val="B3B3B3"/>
                </a:highlight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00FF00"/>
                </a:highlight>
                <a:latin typeface="Lucida Console" charset="0"/>
              </a:rPr>
              <a:t>addi</a:t>
            </a:r>
            <a:r>
              <a:rPr lang="en-US" altLang="en-US" sz="2800" dirty="0">
                <a:highlight>
                  <a:srgbClr val="00FF00"/>
                </a:highlight>
                <a:latin typeface="Lucida Console" charset="0"/>
              </a:rPr>
              <a:t> x22, x22, 1 </a:t>
            </a:r>
            <a:r>
              <a:rPr lang="en-US" altLang="en-US" sz="1600" dirty="0">
                <a:highlight>
                  <a:srgbClr val="00FF00"/>
                </a:highlight>
                <a:latin typeface="Lucida Console" charset="0"/>
              </a:rPr>
              <a:t>//</a:t>
            </a:r>
            <a:r>
              <a:rPr lang="en-US" altLang="en-US" sz="2000" dirty="0" err="1">
                <a:highlight>
                  <a:srgbClr val="00FF00"/>
                </a:highlight>
                <a:latin typeface="Lucida Console" charset="0"/>
              </a:rPr>
              <a:t>true,</a:t>
            </a:r>
            <a:r>
              <a:rPr lang="en-US" altLang="en-US" sz="1600" dirty="0" err="1">
                <a:highlight>
                  <a:srgbClr val="00FF00"/>
                </a:highlight>
                <a:latin typeface="Lucida Console" charset="0"/>
              </a:rPr>
              <a:t>the</a:t>
            </a:r>
            <a:r>
              <a:rPr lang="en-US" altLang="en-US" sz="1600" dirty="0">
                <a:highlight>
                  <a:srgbClr val="00FF00"/>
                </a:highlight>
                <a:latin typeface="Lucida Console" charset="0"/>
              </a:rPr>
              <a:t> loop </a:t>
            </a:r>
            <a:r>
              <a:rPr lang="en-US" altLang="en-US" sz="1600" dirty="0" err="1">
                <a:highlight>
                  <a:srgbClr val="00FF00"/>
                </a:highlight>
                <a:latin typeface="Lucida Console" charset="0"/>
              </a:rPr>
              <a:t>body,i</a:t>
            </a:r>
            <a:r>
              <a:rPr lang="en-US" altLang="en-US" sz="1600" dirty="0">
                <a:highlight>
                  <a:srgbClr val="00FF00"/>
                </a:highlight>
                <a:latin typeface="Lucida Console" charset="0"/>
              </a:rPr>
              <a:t>=i+1</a:t>
            </a:r>
            <a:br>
              <a:rPr lang="en-US" altLang="en-US" sz="2800" dirty="0">
                <a:highlight>
                  <a:srgbClr val="00FF00"/>
                </a:highlight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C0C0C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C0C0C0"/>
                </a:highlight>
                <a:latin typeface="Lucida Console" charset="0"/>
              </a:rPr>
              <a:t>  x0,  x0,  Loop</a:t>
            </a:r>
            <a:br>
              <a:rPr lang="en-US" altLang="en-US" sz="2800" dirty="0">
                <a:highlight>
                  <a:srgbClr val="C0C0C0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Exit: …</a:t>
            </a:r>
            <a:endParaRPr lang="en-AU" altLang="en-US" sz="2800" dirty="0">
              <a:highlight>
                <a:srgbClr val="FF0000"/>
              </a:highlight>
              <a:latin typeface="Lucida Conso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529363-9FDD-3E45-8301-8E8E8AA961A0}"/>
              </a:ext>
            </a:extLst>
          </p:cNvPr>
          <p:cNvSpPr/>
          <p:nvPr/>
        </p:nvSpPr>
        <p:spPr>
          <a:xfrm>
            <a:off x="107772" y="5857339"/>
            <a:ext cx="90362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altLang="en-US" b="1" dirty="0">
                <a:cs typeface="Arial" panose="020B0604020202020204" pitchFamily="34" charset="0"/>
              </a:rPr>
              <a:t>Using </a:t>
            </a:r>
            <a:r>
              <a:rPr lang="en-AU" altLang="en-US" b="1" dirty="0" err="1">
                <a:cs typeface="Arial" panose="020B0604020202020204" pitchFamily="34" charset="0"/>
              </a:rPr>
              <a:t>bne</a:t>
            </a:r>
            <a:r>
              <a:rPr lang="en-AU" altLang="en-US" b="1" dirty="0">
                <a:cs typeface="Arial" panose="020B0604020202020204" pitchFamily="34" charset="0"/>
              </a:rPr>
              <a:t> for (==) to branch to the false path, which breaks the loop by going to the Exit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b="1" dirty="0">
                <a:cs typeface="Arial" panose="020B0604020202020204" pitchFamily="34" charset="0"/>
              </a:rPr>
              <a:t>The instruction(s) following </a:t>
            </a:r>
            <a:r>
              <a:rPr lang="en-AU" altLang="en-US" b="1" dirty="0" err="1">
                <a:cs typeface="Arial" panose="020B0604020202020204" pitchFamily="34" charset="0"/>
              </a:rPr>
              <a:t>bne</a:t>
            </a:r>
            <a:r>
              <a:rPr lang="en-AU" altLang="en-US" b="1" dirty="0">
                <a:cs typeface="Arial" panose="020B0604020202020204" pitchFamily="34" charset="0"/>
              </a:rPr>
              <a:t> are for the true path, which are for the loop body.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b="1" dirty="0" err="1">
                <a:cs typeface="Arial" panose="020B0604020202020204" pitchFamily="34" charset="0"/>
              </a:rPr>
              <a:t>beq</a:t>
            </a:r>
            <a:r>
              <a:rPr lang="en-AU" altLang="en-US" b="1" dirty="0">
                <a:cs typeface="Arial" panose="020B0604020202020204" pitchFamily="34" charset="0"/>
              </a:rPr>
              <a:t> to jumping back to the beginning of the loop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0C4FE-03F6-824C-BCDF-BFAA2A24D1DC}"/>
              </a:ext>
            </a:extLst>
          </p:cNvPr>
          <p:cNvGrpSpPr/>
          <p:nvPr/>
        </p:nvGrpSpPr>
        <p:grpSpPr>
          <a:xfrm>
            <a:off x="4572000" y="1295400"/>
            <a:ext cx="4226955" cy="1295400"/>
            <a:chOff x="4845327" y="120947"/>
            <a:chExt cx="4226955" cy="1295400"/>
          </a:xfrm>
        </p:grpSpPr>
        <p:sp>
          <p:nvSpPr>
            <p:cNvPr id="3" name="Diamond 2">
              <a:extLst>
                <a:ext uri="{FF2B5EF4-FFF2-40B4-BE49-F238E27FC236}">
                  <a16:creationId xmlns:a16="http://schemas.microsoft.com/office/drawing/2014/main" id="{DACFAB8C-821A-9048-B122-94949E841CBA}"/>
                </a:ext>
              </a:extLst>
            </p:cNvPr>
            <p:cNvSpPr/>
            <p:nvPr/>
          </p:nvSpPr>
          <p:spPr>
            <a:xfrm>
              <a:off x="5957047" y="182562"/>
              <a:ext cx="1981005" cy="685800"/>
            </a:xfrm>
            <a:prstGeom prst="diamon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(save[</a:t>
              </a:r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] == k) ?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FF36F4-62A9-C040-BE70-FA2FBD180828}"/>
                </a:ext>
              </a:extLst>
            </p:cNvPr>
            <p:cNvSpPr/>
            <p:nvPr/>
          </p:nvSpPr>
          <p:spPr>
            <a:xfrm>
              <a:off x="8005482" y="959147"/>
              <a:ext cx="1066800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 += 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B5E46C-7ED7-6E45-BF06-A7F0E72C33D8}"/>
                </a:ext>
              </a:extLst>
            </p:cNvPr>
            <p:cNvSpPr/>
            <p:nvPr/>
          </p:nvSpPr>
          <p:spPr>
            <a:xfrm>
              <a:off x="4845327" y="9591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Exit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0E06C570-6864-0A49-AE8D-CB1DCE6A08B1}"/>
                </a:ext>
              </a:extLst>
            </p:cNvPr>
            <p:cNvCxnSpPr>
              <a:cxnSpLocks/>
              <a:stCxn id="3" idx="3"/>
              <a:endCxn id="4" idx="0"/>
            </p:cNvCxnSpPr>
            <p:nvPr/>
          </p:nvCxnSpPr>
          <p:spPr>
            <a:xfrm>
              <a:off x="7938052" y="525462"/>
              <a:ext cx="600830" cy="43368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E13691C-A07B-D04A-82CB-D3770F82DAA2}"/>
                </a:ext>
              </a:extLst>
            </p:cNvPr>
            <p:cNvSpPr/>
            <p:nvPr/>
          </p:nvSpPr>
          <p:spPr>
            <a:xfrm>
              <a:off x="7624482" y="1209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True</a:t>
              </a:r>
            </a:p>
          </p:txBody>
        </p: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C6CF2F47-97E0-1D46-9EA1-53EEA3712DE0}"/>
                </a:ext>
              </a:extLst>
            </p:cNvPr>
            <p:cNvCxnSpPr>
              <a:cxnSpLocks/>
              <a:stCxn id="3" idx="1"/>
              <a:endCxn id="8" idx="0"/>
            </p:cNvCxnSpPr>
            <p:nvPr/>
          </p:nvCxnSpPr>
          <p:spPr>
            <a:xfrm rot="10800000" flipV="1">
              <a:off x="5378727" y="525461"/>
              <a:ext cx="578320" cy="43368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D8F96D-447D-294D-B662-7A973DCB57BE}"/>
                </a:ext>
              </a:extLst>
            </p:cNvPr>
            <p:cNvSpPr/>
            <p:nvPr/>
          </p:nvSpPr>
          <p:spPr>
            <a:xfrm>
              <a:off x="5134487" y="139184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False</a:t>
              </a:r>
            </a:p>
          </p:txBody>
        </p:sp>
        <p:cxnSp>
          <p:nvCxnSpPr>
            <p:cNvPr id="25" name="Elbow Connector 24">
              <a:extLst>
                <a:ext uri="{FF2B5EF4-FFF2-40B4-BE49-F238E27FC236}">
                  <a16:creationId xmlns:a16="http://schemas.microsoft.com/office/drawing/2014/main" id="{43C6CF57-473A-7341-B002-5F6D360C39FC}"/>
                </a:ext>
              </a:extLst>
            </p:cNvPr>
            <p:cNvCxnSpPr>
              <a:cxnSpLocks/>
              <a:stCxn id="4" idx="2"/>
              <a:endCxn id="3" idx="0"/>
            </p:cNvCxnSpPr>
            <p:nvPr/>
          </p:nvCxnSpPr>
          <p:spPr>
            <a:xfrm rot="5400000" flipH="1">
              <a:off x="7126323" y="3789"/>
              <a:ext cx="1233785" cy="1591332"/>
            </a:xfrm>
            <a:prstGeom prst="bentConnector5">
              <a:avLst>
                <a:gd name="adj1" fmla="val -18528"/>
                <a:gd name="adj2" fmla="val -42949"/>
                <a:gd name="adj3" fmla="val 118528"/>
              </a:avLst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D20D59B5-AB60-BB4B-AFA5-B7B628B4B826}"/>
              </a:ext>
            </a:extLst>
          </p:cNvPr>
          <p:cNvCxnSpPr>
            <a:cxnSpLocks/>
          </p:cNvCxnSpPr>
          <p:nvPr/>
        </p:nvCxnSpPr>
        <p:spPr>
          <a:xfrm rot="5400000" flipH="1">
            <a:off x="6859575" y="1195734"/>
            <a:ext cx="1233785" cy="1591332"/>
          </a:xfrm>
          <a:prstGeom prst="bentConnector5">
            <a:avLst>
              <a:gd name="adj1" fmla="val -18528"/>
              <a:gd name="adj2" fmla="val -42949"/>
              <a:gd name="adj3" fmla="val 118528"/>
            </a:avLst>
          </a:prstGeom>
          <a:ln w="50800">
            <a:solidFill>
              <a:schemeClr val="bg1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37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4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39D17559-8E71-4B44-BF13-1FEE07C724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More Conditional Operations</a:t>
            </a:r>
            <a:endParaRPr lang="en-AU" altLang="en-US"/>
          </a:p>
        </p:txBody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A38586F0-5710-1A41-955A-A9B5652595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dirty="0" err="1">
                <a:latin typeface="Lucida Console" panose="020B0609040504020204" pitchFamily="49" charset="0"/>
              </a:rPr>
              <a:t>blt</a:t>
            </a:r>
            <a:r>
              <a:rPr lang="en-US" altLang="en-US" dirty="0">
                <a:latin typeface="Lucida Console" panose="020B0609040504020204" pitchFamily="49" charset="0"/>
              </a:rPr>
              <a:t> rs1, rs2, L1</a:t>
            </a:r>
          </a:p>
          <a:p>
            <a:pPr lvl="1" eaLnBrk="1" hangingPunct="1">
              <a:defRPr/>
            </a:pPr>
            <a:r>
              <a:rPr lang="en-US" altLang="en-US" dirty="0"/>
              <a:t>if (rs1 &lt; rs2) branch to instruction labeled L1</a:t>
            </a:r>
          </a:p>
          <a:p>
            <a:pPr lvl="1" eaLnBrk="1" hangingPunct="1">
              <a:defRPr/>
            </a:pPr>
            <a:endParaRPr lang="en-US" altLang="en-US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dirty="0" err="1">
                <a:latin typeface="Lucida Console" panose="020B0609040504020204" pitchFamily="49" charset="0"/>
              </a:rPr>
              <a:t>bge</a:t>
            </a:r>
            <a:r>
              <a:rPr lang="en-US" altLang="en-US" dirty="0">
                <a:latin typeface="Lucida Console" panose="020B0609040504020204" pitchFamily="49" charset="0"/>
              </a:rPr>
              <a:t> rs1, rs2, L1</a:t>
            </a:r>
          </a:p>
          <a:p>
            <a:pPr lvl="1" eaLnBrk="1" hangingPunct="1">
              <a:defRPr/>
            </a:pPr>
            <a:r>
              <a:rPr lang="en-US" altLang="en-US" dirty="0"/>
              <a:t>if (rs1 &gt;= rs2) branch to instruction labeled L1</a:t>
            </a:r>
          </a:p>
          <a:p>
            <a:pPr lvl="1" eaLnBrk="1" hangingPunct="1">
              <a:defRPr/>
            </a:pPr>
            <a:endParaRPr lang="en-US" altLang="en-US" dirty="0"/>
          </a:p>
          <a:p>
            <a:pPr eaLnBrk="1" hangingPunct="1">
              <a:defRPr/>
            </a:pPr>
            <a:r>
              <a:rPr lang="en-US" altLang="en-US" dirty="0"/>
              <a:t>Example: </a:t>
            </a:r>
          </a:p>
          <a:p>
            <a:pPr marL="0" indent="0">
              <a:buNone/>
              <a:defRPr/>
            </a:pPr>
            <a:r>
              <a:rPr lang="en-US" altLang="en-US" dirty="0"/>
              <a:t>if (a &gt; b) a += 1;    //a in x22, b in x23</a:t>
            </a:r>
          </a:p>
          <a:p>
            <a:pPr lvl="1" eaLnBrk="1" hangingPunct="1">
              <a:defRPr/>
            </a:pPr>
            <a:endParaRPr lang="en-US" altLang="en-US" dirty="0"/>
          </a:p>
          <a:p>
            <a:pPr marL="514350" lvl="1" indent="0" eaLnBrk="1" hangingPunct="1">
              <a:buFont typeface="Wingdings" pitchFamily="2" charset="2"/>
              <a:buNone/>
              <a:defRPr/>
            </a:pPr>
            <a:r>
              <a:rPr lang="en-US" altLang="en-US" sz="2800" b="1" dirty="0"/>
              <a:t>  </a:t>
            </a:r>
            <a:r>
              <a:rPr lang="en-US" altLang="en-US" sz="2800" b="1" dirty="0" err="1"/>
              <a:t>bge</a:t>
            </a:r>
            <a:r>
              <a:rPr lang="en-US" altLang="en-US" sz="2800" b="1" dirty="0"/>
              <a:t>  x23, x22, Exit       // branch if b &gt;= a</a:t>
            </a:r>
          </a:p>
          <a:p>
            <a:pPr marL="514350" lvl="1" indent="0" eaLnBrk="1" hangingPunct="1">
              <a:buFont typeface="Wingdings" pitchFamily="2" charset="2"/>
              <a:buNone/>
              <a:defRPr/>
            </a:pPr>
            <a:r>
              <a:rPr lang="en-US" altLang="en-US" sz="2800" b="1" dirty="0"/>
              <a:t>  </a:t>
            </a:r>
            <a:r>
              <a:rPr lang="en-US" altLang="en-US" sz="2800" b="1" dirty="0" err="1"/>
              <a:t>addi</a:t>
            </a:r>
            <a:r>
              <a:rPr lang="en-US" altLang="en-US" sz="2800" b="1" dirty="0"/>
              <a:t> x22, x22, 1</a:t>
            </a:r>
          </a:p>
          <a:p>
            <a:pPr marL="514350" lvl="1" indent="-574675" eaLnBrk="1" hangingPunct="1">
              <a:buFont typeface="Wingdings" pitchFamily="2" charset="2"/>
              <a:buNone/>
              <a:defRPr/>
            </a:pPr>
            <a:r>
              <a:rPr lang="en-US" altLang="en-US" sz="2800" b="1" dirty="0"/>
              <a:t>Exit:</a:t>
            </a:r>
          </a:p>
        </p:txBody>
      </p:sp>
    </p:spTree>
    <p:extLst>
      <p:ext uri="{BB962C8B-B14F-4D97-AF65-F5344CB8AC3E}">
        <p14:creationId xmlns:p14="http://schemas.microsoft.com/office/powerpoint/2010/main" val="3692024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D01BE-55F1-5547-8400-0FE4EA83FF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400" dirty="0"/>
              <a:t>1-D stencil: B2[</a:t>
            </a:r>
            <a:r>
              <a:rPr lang="en-US" sz="3400" dirty="0" err="1"/>
              <a:t>i</a:t>
            </a:r>
            <a:r>
              <a:rPr lang="en-US" sz="3400" dirty="0"/>
              <a:t>] = B[i-1] + B[</a:t>
            </a:r>
            <a:r>
              <a:rPr lang="en-US" sz="3400" dirty="0" err="1"/>
              <a:t>i</a:t>
            </a:r>
            <a:r>
              <a:rPr lang="en-US" sz="3400" dirty="0"/>
              <a:t>] + B[i+1]; int type</a:t>
            </a:r>
          </a:p>
          <a:p>
            <a:pPr lvl="1"/>
            <a:r>
              <a:rPr lang="en-US" sz="2900" dirty="0"/>
              <a:t>Representing a typical program pattern: Need to access a memory location and its surrounding area</a:t>
            </a:r>
          </a:p>
          <a:p>
            <a:pPr lvl="1"/>
            <a:endParaRPr lang="en-US" sz="2900" dirty="0"/>
          </a:p>
          <a:p>
            <a:pPr lvl="1"/>
            <a:endParaRPr lang="en-US" sz="2900" dirty="0"/>
          </a:p>
          <a:p>
            <a:pPr lvl="1"/>
            <a:endParaRPr lang="en-US" sz="2900" dirty="0"/>
          </a:p>
          <a:p>
            <a:pPr lvl="1"/>
            <a:endParaRPr lang="en-US" sz="2900" dirty="0"/>
          </a:p>
          <a:p>
            <a:r>
              <a:rPr lang="en-US" sz="3100" dirty="0"/>
              <a:t>Converting to assembly</a:t>
            </a:r>
          </a:p>
          <a:p>
            <a:pPr lvl="1"/>
            <a:r>
              <a:rPr lang="en-US" sz="2900" dirty="0"/>
              <a:t>Similar to while loop</a:t>
            </a:r>
          </a:p>
          <a:p>
            <a:pPr lvl="1"/>
            <a:r>
              <a:rPr lang="en-US" sz="2900" dirty="0"/>
              <a:t>Do the loop structure first (</a:t>
            </a:r>
            <a:r>
              <a:rPr lang="en-US" sz="2900" dirty="0" err="1"/>
              <a:t>init</a:t>
            </a:r>
            <a:r>
              <a:rPr lang="en-US" sz="2900" dirty="0"/>
              <a:t>, condition, loop back, </a:t>
            </a:r>
            <a:r>
              <a:rPr lang="en-US" sz="2900" dirty="0" err="1"/>
              <a:t>etc</a:t>
            </a:r>
            <a:r>
              <a:rPr lang="en-US" sz="2900" dirty="0"/>
              <a:t>)</a:t>
            </a:r>
          </a:p>
          <a:p>
            <a:pPr lvl="1"/>
            <a:r>
              <a:rPr lang="en-US" sz="2900" dirty="0"/>
              <a:t>Then do the loop body</a:t>
            </a:r>
          </a:p>
          <a:p>
            <a:pPr lvl="1"/>
            <a:endParaRPr lang="en-US" sz="29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D73228-8FCF-6F48-903A-E19725493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4D934D0-18A0-6943-B5B8-9AA2A8F93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for (</a:t>
            </a:r>
            <a:r>
              <a:rPr lang="en-US" dirty="0" err="1"/>
              <a:t>i</a:t>
            </a:r>
            <a:r>
              <a:rPr lang="en-US" dirty="0"/>
              <a:t>=1; </a:t>
            </a:r>
            <a:r>
              <a:rPr lang="en-US" dirty="0" err="1"/>
              <a:t>i</a:t>
            </a:r>
            <a:r>
              <a:rPr lang="en-US" dirty="0"/>
              <a:t>&lt;M-1; </a:t>
            </a:r>
            <a:r>
              <a:rPr lang="en-US" dirty="0" err="1"/>
              <a:t>i</a:t>
            </a:r>
            <a:r>
              <a:rPr lang="en-US" dirty="0"/>
              <a:t>++) B2[</a:t>
            </a:r>
            <a:r>
              <a:rPr lang="en-US" dirty="0" err="1"/>
              <a:t>i</a:t>
            </a:r>
            <a:r>
              <a:rPr lang="en-US" dirty="0"/>
              <a:t>] = B[i-1] + B[</a:t>
            </a:r>
            <a:r>
              <a:rPr lang="en-US" dirty="0" err="1"/>
              <a:t>i</a:t>
            </a:r>
            <a:r>
              <a:rPr lang="en-US" dirty="0"/>
              <a:t>] + B[i+1];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DF438AD-8CEB-394D-B992-33A3792E58A6}"/>
              </a:ext>
            </a:extLst>
          </p:cNvPr>
          <p:cNvGrpSpPr/>
          <p:nvPr/>
        </p:nvGrpSpPr>
        <p:grpSpPr>
          <a:xfrm>
            <a:off x="393761" y="3167096"/>
            <a:ext cx="8356477" cy="893762"/>
            <a:chOff x="393761" y="2590800"/>
            <a:chExt cx="8356477" cy="89376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4373581-01EE-5F43-807E-0C276B0059D5}"/>
                </a:ext>
              </a:extLst>
            </p:cNvPr>
            <p:cNvSpPr/>
            <p:nvPr/>
          </p:nvSpPr>
          <p:spPr>
            <a:xfrm>
              <a:off x="1993961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B[3]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EF35E5F-9307-0D43-8DFB-E436FC3B62BF}"/>
                </a:ext>
              </a:extLst>
            </p:cNvPr>
            <p:cNvSpPr/>
            <p:nvPr/>
          </p:nvSpPr>
          <p:spPr>
            <a:xfrm>
              <a:off x="1460561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B[2]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016F168-2E1D-D041-81C2-06E36168166A}"/>
                </a:ext>
              </a:extLst>
            </p:cNvPr>
            <p:cNvSpPr/>
            <p:nvPr/>
          </p:nvSpPr>
          <p:spPr>
            <a:xfrm>
              <a:off x="36829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B[i-1]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A407B5C-E1EB-A048-867A-221CC097E8C2}"/>
                </a:ext>
              </a:extLst>
            </p:cNvPr>
            <p:cNvSpPr/>
            <p:nvPr/>
          </p:nvSpPr>
          <p:spPr>
            <a:xfrm>
              <a:off x="31495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B[i-2]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DB11603-FF24-4540-8A53-39CCF3F70B98}"/>
                </a:ext>
              </a:extLst>
            </p:cNvPr>
            <p:cNvSpPr/>
            <p:nvPr/>
          </p:nvSpPr>
          <p:spPr>
            <a:xfrm>
              <a:off x="47497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B[i+1]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07DA4EB-C588-6D40-9154-FAE046BCE070}"/>
                </a:ext>
              </a:extLst>
            </p:cNvPr>
            <p:cNvSpPr/>
            <p:nvPr/>
          </p:nvSpPr>
          <p:spPr>
            <a:xfrm>
              <a:off x="42163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</a:t>
              </a:r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44B1F1C-6843-7243-AF02-979C954B4A71}"/>
                </a:ext>
              </a:extLst>
            </p:cNvPr>
            <p:cNvSpPr/>
            <p:nvPr/>
          </p:nvSpPr>
          <p:spPr>
            <a:xfrm>
              <a:off x="52831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B[i+2]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C984D7E-873B-984C-995F-BA078BE2DA4D}"/>
                </a:ext>
              </a:extLst>
            </p:cNvPr>
            <p:cNvSpPr/>
            <p:nvPr/>
          </p:nvSpPr>
          <p:spPr>
            <a:xfrm>
              <a:off x="71500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B[N-3]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32B7A93-4643-4C46-B5A0-8E1AAE3A6212}"/>
                </a:ext>
              </a:extLst>
            </p:cNvPr>
            <p:cNvSpPr/>
            <p:nvPr/>
          </p:nvSpPr>
          <p:spPr>
            <a:xfrm>
              <a:off x="66166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B[N-4]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1806685-6033-854C-A769-CD0B724E6E7C}"/>
                </a:ext>
              </a:extLst>
            </p:cNvPr>
            <p:cNvSpPr/>
            <p:nvPr/>
          </p:nvSpPr>
          <p:spPr>
            <a:xfrm>
              <a:off x="927161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B[1]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8627577-061A-5C40-9B26-9552C8BB7F31}"/>
                </a:ext>
              </a:extLst>
            </p:cNvPr>
            <p:cNvSpPr/>
            <p:nvPr/>
          </p:nvSpPr>
          <p:spPr>
            <a:xfrm>
              <a:off x="393761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B[0]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D52E42C-74C2-FC46-B380-7B0984DC202D}"/>
                </a:ext>
              </a:extLst>
            </p:cNvPr>
            <p:cNvSpPr/>
            <p:nvPr/>
          </p:nvSpPr>
          <p:spPr>
            <a:xfrm>
              <a:off x="82168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B[N-1]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DA06842-11D9-ED43-B506-ECA8D700510E}"/>
                </a:ext>
              </a:extLst>
            </p:cNvPr>
            <p:cNvSpPr/>
            <p:nvPr/>
          </p:nvSpPr>
          <p:spPr>
            <a:xfrm>
              <a:off x="7683438" y="2590800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B[N-2]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55BBC1A-82F3-B942-9B2E-0DF5E3964EB9}"/>
                </a:ext>
              </a:extLst>
            </p:cNvPr>
            <p:cNvSpPr/>
            <p:nvPr/>
          </p:nvSpPr>
          <p:spPr>
            <a:xfrm>
              <a:off x="1993961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B2[3]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DCAE27B-04C7-D142-8460-E7D66663CE03}"/>
                </a:ext>
              </a:extLst>
            </p:cNvPr>
            <p:cNvSpPr/>
            <p:nvPr/>
          </p:nvSpPr>
          <p:spPr>
            <a:xfrm>
              <a:off x="1460561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B2[2]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1F8E07C-8180-BF47-91B2-806B169A3688}"/>
                </a:ext>
              </a:extLst>
            </p:cNvPr>
            <p:cNvSpPr/>
            <p:nvPr/>
          </p:nvSpPr>
          <p:spPr>
            <a:xfrm>
              <a:off x="36829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B2[i-1]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0A10BCF-ACF6-3140-AC8E-A43E30E29144}"/>
                </a:ext>
              </a:extLst>
            </p:cNvPr>
            <p:cNvSpPr/>
            <p:nvPr/>
          </p:nvSpPr>
          <p:spPr>
            <a:xfrm>
              <a:off x="31495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B2[i-2]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17B99D5-2028-A742-8C29-0EDA42032E46}"/>
                </a:ext>
              </a:extLst>
            </p:cNvPr>
            <p:cNvSpPr/>
            <p:nvPr/>
          </p:nvSpPr>
          <p:spPr>
            <a:xfrm>
              <a:off x="47497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B2[i+1]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CC7C172-0521-A445-8940-42F885FFDC9D}"/>
                </a:ext>
              </a:extLst>
            </p:cNvPr>
            <p:cNvSpPr/>
            <p:nvPr/>
          </p:nvSpPr>
          <p:spPr>
            <a:xfrm>
              <a:off x="42163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</a:t>
              </a:r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]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6B561A0-4130-C948-B2A0-8576403E511E}"/>
                </a:ext>
              </a:extLst>
            </p:cNvPr>
            <p:cNvSpPr/>
            <p:nvPr/>
          </p:nvSpPr>
          <p:spPr>
            <a:xfrm>
              <a:off x="52831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B2[i+2]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6F5B748-2141-3242-86A2-FB3AFB532208}"/>
                </a:ext>
              </a:extLst>
            </p:cNvPr>
            <p:cNvSpPr/>
            <p:nvPr/>
          </p:nvSpPr>
          <p:spPr>
            <a:xfrm>
              <a:off x="71500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300" dirty="0">
                  <a:solidFill>
                    <a:schemeClr val="tx1"/>
                  </a:solidFill>
                </a:rPr>
                <a:t>B2[N-3]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FA47806-6CEF-7A44-AEA2-C275682DD35B}"/>
                </a:ext>
              </a:extLst>
            </p:cNvPr>
            <p:cNvSpPr/>
            <p:nvPr/>
          </p:nvSpPr>
          <p:spPr>
            <a:xfrm>
              <a:off x="66166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300" dirty="0">
                  <a:solidFill>
                    <a:schemeClr val="tx1"/>
                  </a:solidFill>
                </a:rPr>
                <a:t>B2[N-4]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C058068-64C4-6C45-B5E1-8944441E8439}"/>
                </a:ext>
              </a:extLst>
            </p:cNvPr>
            <p:cNvSpPr/>
            <p:nvPr/>
          </p:nvSpPr>
          <p:spPr>
            <a:xfrm>
              <a:off x="927161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B2[1]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FDCBE0C-1653-7E4B-A90B-25DB890D2244}"/>
                </a:ext>
              </a:extLst>
            </p:cNvPr>
            <p:cNvSpPr/>
            <p:nvPr/>
          </p:nvSpPr>
          <p:spPr>
            <a:xfrm>
              <a:off x="393761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B2[0]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8B5BE97-61D6-2941-846F-EB2D6CB69B9C}"/>
                </a:ext>
              </a:extLst>
            </p:cNvPr>
            <p:cNvSpPr/>
            <p:nvPr/>
          </p:nvSpPr>
          <p:spPr>
            <a:xfrm>
              <a:off x="82168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300" dirty="0">
                  <a:solidFill>
                    <a:schemeClr val="tx1"/>
                  </a:solidFill>
                </a:rPr>
                <a:t>B2[N-1]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CBE53C8-D133-3B44-8E1E-E59D7262B653}"/>
                </a:ext>
              </a:extLst>
            </p:cNvPr>
            <p:cNvSpPr/>
            <p:nvPr/>
          </p:nvSpPr>
          <p:spPr>
            <a:xfrm>
              <a:off x="7683438" y="3255962"/>
              <a:ext cx="533400" cy="22860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300" dirty="0">
                  <a:solidFill>
                    <a:schemeClr val="tx1"/>
                  </a:solidFill>
                </a:rPr>
                <a:t>B2[N-2]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5F745B1-5C04-084C-AAD2-22C547722E78}"/>
                </a:ext>
              </a:extLst>
            </p:cNvPr>
            <p:cNvCxnSpPr>
              <a:cxnSpLocks/>
              <a:stCxn id="11" idx="2"/>
              <a:endCxn id="27" idx="0"/>
            </p:cNvCxnSpPr>
            <p:nvPr/>
          </p:nvCxnSpPr>
          <p:spPr>
            <a:xfrm>
              <a:off x="3949638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00ACC44-11E0-C34A-BB70-1E93CD15A3DF}"/>
                </a:ext>
              </a:extLst>
            </p:cNvPr>
            <p:cNvCxnSpPr>
              <a:cxnSpLocks/>
              <a:stCxn id="14" idx="2"/>
              <a:endCxn id="27" idx="0"/>
            </p:cNvCxnSpPr>
            <p:nvPr/>
          </p:nvCxnSpPr>
          <p:spPr>
            <a:xfrm>
              <a:off x="4483038" y="2819400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ED06825-A2C4-E542-8AB2-7C4F7B4929C8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 flipH="1">
              <a:off x="4483038" y="2819400"/>
              <a:ext cx="540026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15533F3-54EA-264F-BAC3-71143EE230CA}"/>
                </a:ext>
              </a:extLst>
            </p:cNvPr>
            <p:cNvCxnSpPr>
              <a:cxnSpLocks/>
              <a:stCxn id="12" idx="2"/>
              <a:endCxn id="24" idx="0"/>
            </p:cNvCxnSpPr>
            <p:nvPr/>
          </p:nvCxnSpPr>
          <p:spPr>
            <a:xfrm>
              <a:off x="3416238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590366C-481B-754A-B0A2-37BFB79489D1}"/>
                </a:ext>
              </a:extLst>
            </p:cNvPr>
            <p:cNvCxnSpPr>
              <a:cxnSpLocks/>
              <a:stCxn id="11" idx="2"/>
              <a:endCxn id="24" idx="0"/>
            </p:cNvCxnSpPr>
            <p:nvPr/>
          </p:nvCxnSpPr>
          <p:spPr>
            <a:xfrm>
              <a:off x="3949638" y="2819400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62FB83AB-C323-D245-814C-61876919B34F}"/>
                </a:ext>
              </a:extLst>
            </p:cNvPr>
            <p:cNvCxnSpPr>
              <a:cxnSpLocks/>
              <a:stCxn id="14" idx="2"/>
              <a:endCxn id="24" idx="0"/>
            </p:cNvCxnSpPr>
            <p:nvPr/>
          </p:nvCxnSpPr>
          <p:spPr>
            <a:xfrm flipH="1">
              <a:off x="3949638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019F9103-87DA-6547-8450-BC9B05797A9C}"/>
                </a:ext>
              </a:extLst>
            </p:cNvPr>
            <p:cNvCxnSpPr>
              <a:cxnSpLocks/>
            </p:cNvCxnSpPr>
            <p:nvPr/>
          </p:nvCxnSpPr>
          <p:spPr>
            <a:xfrm>
              <a:off x="4495799" y="2824047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FDF07B4-FDBA-0F44-81D0-CBD61EF1511A}"/>
                </a:ext>
              </a:extLst>
            </p:cNvPr>
            <p:cNvCxnSpPr>
              <a:cxnSpLocks/>
            </p:cNvCxnSpPr>
            <p:nvPr/>
          </p:nvCxnSpPr>
          <p:spPr>
            <a:xfrm>
              <a:off x="5023064" y="2829719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DE11C401-0D66-2743-8E9A-7AEC3999DC1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29200" y="2829719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3AF6877E-AD50-D442-B693-0BE47BC0879F}"/>
                </a:ext>
              </a:extLst>
            </p:cNvPr>
            <p:cNvCxnSpPr>
              <a:cxnSpLocks/>
            </p:cNvCxnSpPr>
            <p:nvPr/>
          </p:nvCxnSpPr>
          <p:spPr>
            <a:xfrm>
              <a:off x="7391215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4698DA5-BDB4-2F41-8307-7E260C1728E7}"/>
                </a:ext>
              </a:extLst>
            </p:cNvPr>
            <p:cNvCxnSpPr>
              <a:cxnSpLocks/>
            </p:cNvCxnSpPr>
            <p:nvPr/>
          </p:nvCxnSpPr>
          <p:spPr>
            <a:xfrm>
              <a:off x="7924615" y="2819400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46859A0C-38AC-1145-A1F8-6BB78F9C4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24615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7D2A49FA-A732-B241-9BAB-54ABDC913E66}"/>
                </a:ext>
              </a:extLst>
            </p:cNvPr>
            <p:cNvCxnSpPr>
              <a:cxnSpLocks/>
            </p:cNvCxnSpPr>
            <p:nvPr/>
          </p:nvCxnSpPr>
          <p:spPr>
            <a:xfrm>
              <a:off x="673223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E3FCB096-0809-AF47-B06B-FC1E1D019770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23" y="2819400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DBD3D603-8FEB-4E4D-8C99-9279B6D125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06623" y="2819400"/>
              <a:ext cx="53340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4DE6074-9DB1-4A4C-B660-158F4F61305B}"/>
                </a:ext>
              </a:extLst>
            </p:cNvPr>
            <p:cNvCxnSpPr>
              <a:cxnSpLocks/>
              <a:stCxn id="19" idx="2"/>
              <a:endCxn id="32" idx="0"/>
            </p:cNvCxnSpPr>
            <p:nvPr/>
          </p:nvCxnSpPr>
          <p:spPr>
            <a:xfrm>
              <a:off x="660461" y="2819400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F7A5114E-A1BF-2142-B73F-8780B0359C43}"/>
                </a:ext>
              </a:extLst>
            </p:cNvPr>
            <p:cNvCxnSpPr>
              <a:cxnSpLocks/>
              <a:stCxn id="20" idx="2"/>
              <a:endCxn id="33" idx="0"/>
            </p:cNvCxnSpPr>
            <p:nvPr/>
          </p:nvCxnSpPr>
          <p:spPr>
            <a:xfrm>
              <a:off x="8483538" y="2819400"/>
              <a:ext cx="0" cy="436562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ash"/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582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Chapter 2: Instructions: Language of the Computer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142999"/>
            <a:ext cx="4572000" cy="5578475"/>
          </a:xfrm>
        </p:spPr>
        <p:txBody>
          <a:bodyPr>
            <a:normAutofit fontScale="92500" lnSpcReduction="10000"/>
          </a:bodyPr>
          <a:lstStyle/>
          <a:p>
            <a:r>
              <a:rPr lang="en-US" sz="2900" b="1" dirty="0">
                <a:solidFill>
                  <a:prstClr val="black"/>
                </a:solidFill>
              </a:rPr>
              <a:t>Lecture</a:t>
            </a:r>
          </a:p>
          <a:p>
            <a:pPr lvl="1"/>
            <a:r>
              <a:rPr lang="en-US" b="1" dirty="0"/>
              <a:t>2.1 Introduction</a:t>
            </a:r>
          </a:p>
          <a:p>
            <a:pPr lvl="1"/>
            <a:r>
              <a:rPr lang="en-US" b="1" dirty="0"/>
              <a:t>2.2 Operations of the Computer Hardware</a:t>
            </a:r>
          </a:p>
          <a:p>
            <a:pPr lvl="1"/>
            <a:r>
              <a:rPr lang="en-US" b="1" dirty="0"/>
              <a:t>2.3 Operands of the Computer Hardware</a:t>
            </a:r>
          </a:p>
          <a:p>
            <a:pPr lvl="0"/>
            <a:r>
              <a:rPr lang="en-US" sz="2900" b="1" dirty="0">
                <a:solidFill>
                  <a:prstClr val="black"/>
                </a:solidFill>
              </a:rPr>
              <a:t>Lecture</a:t>
            </a:r>
            <a:endParaRPr lang="en-US" b="1" dirty="0"/>
          </a:p>
          <a:p>
            <a:pPr lvl="1"/>
            <a:r>
              <a:rPr lang="en-US" b="1" dirty="0"/>
              <a:t>2.4 Signed and Unsigned Numbers</a:t>
            </a:r>
          </a:p>
          <a:p>
            <a:pPr lvl="1"/>
            <a:r>
              <a:rPr lang="en-US" b="1" dirty="0"/>
              <a:t>2.5 Representing Instructions in the Computer</a:t>
            </a:r>
          </a:p>
          <a:p>
            <a:r>
              <a:rPr lang="en-US" sz="2900" b="1" dirty="0">
                <a:solidFill>
                  <a:prstClr val="black"/>
                </a:solidFill>
              </a:rPr>
              <a:t>Lecture</a:t>
            </a:r>
          </a:p>
          <a:p>
            <a:pPr lvl="1"/>
            <a:r>
              <a:rPr lang="en-US" b="1" dirty="0"/>
              <a:t>2.6 Logical Operations</a:t>
            </a:r>
          </a:p>
          <a:p>
            <a:pPr lvl="1"/>
            <a:r>
              <a:rPr lang="en-US" b="1" dirty="0"/>
              <a:t>2.7 Instructions for Making Decisions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2948" y="4800600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☛</a:t>
            </a:r>
            <a:endParaRPr lang="en-US" sz="3600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DED29220-BADC-F047-BE35-E108F4D71614}"/>
              </a:ext>
            </a:extLst>
          </p:cNvPr>
          <p:cNvSpPr txBox="1">
            <a:spLocks/>
          </p:cNvSpPr>
          <p:nvPr/>
        </p:nvSpPr>
        <p:spPr>
          <a:xfrm>
            <a:off x="4661452" y="1127125"/>
            <a:ext cx="4419600" cy="557847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20040" indent="-320040" algn="l" defTabSz="457200" rtl="0" eaLnBrk="1" latinLnBrk="0" hangingPunct="1">
              <a:spcBef>
                <a:spcPts val="600"/>
              </a:spcBef>
              <a:buClr>
                <a:srgbClr val="151F37"/>
              </a:buClr>
              <a:buSzPct val="120000"/>
              <a:buFont typeface="Arial"/>
              <a:buChar char="•"/>
              <a:tabLst/>
              <a:defRPr sz="2600" b="0" kern="1200">
                <a:solidFill>
                  <a:schemeClr val="tx1"/>
                </a:solidFill>
                <a:latin typeface="+mn-lt"/>
                <a:ea typeface="+mn-ea"/>
                <a:cs typeface="Arial Rounded MT Bold"/>
              </a:defRPr>
            </a:lvl1pPr>
            <a:lvl2pPr marL="571500" indent="-320040" algn="l" defTabSz="457200" rtl="0" eaLnBrk="1" latinLnBrk="0" hangingPunct="1">
              <a:spcBef>
                <a:spcPts val="300"/>
              </a:spcBef>
              <a:buClr>
                <a:srgbClr val="151F37"/>
              </a:buClr>
              <a:buFont typeface="Arial"/>
              <a:buChar char="–"/>
              <a:defRPr sz="2400" b="0" kern="1200">
                <a:solidFill>
                  <a:srgbClr val="0000FF"/>
                </a:solidFill>
                <a:latin typeface="+mn-lt"/>
                <a:ea typeface="+mn-ea"/>
                <a:cs typeface="Arial Rounded MT Bold"/>
              </a:defRPr>
            </a:lvl2pPr>
            <a:lvl3pPr marL="801688" indent="-228600" algn="l" defTabSz="457200" rtl="0" eaLnBrk="1" latinLnBrk="0" hangingPunct="1">
              <a:spcBef>
                <a:spcPts val="300"/>
              </a:spcBef>
              <a:buClr>
                <a:srgbClr val="151F37"/>
              </a:buClr>
              <a:buFont typeface="Arial"/>
              <a:buChar char="•"/>
              <a:defRPr sz="2400" b="0" kern="1200">
                <a:solidFill>
                  <a:srgbClr val="FF0000"/>
                </a:solidFill>
                <a:latin typeface="+mn-lt"/>
                <a:ea typeface="+mn-ea"/>
                <a:cs typeface="Arial Rounded MT Bold"/>
              </a:defRPr>
            </a:lvl3pPr>
            <a:lvl4pPr marL="1022350" indent="-228600" algn="l" defTabSz="457200" rtl="0" eaLnBrk="1" latinLnBrk="0" hangingPunct="1">
              <a:spcBef>
                <a:spcPts val="300"/>
              </a:spcBef>
              <a:buClr>
                <a:srgbClr val="151F37"/>
              </a:buClr>
              <a:buFont typeface="Arial"/>
              <a:buChar char="–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 Rounded MT Bold"/>
              </a:defRPr>
            </a:lvl4pPr>
            <a:lvl5pPr marL="1252538" indent="-228600" algn="l" defTabSz="339725" rtl="0" eaLnBrk="1" latinLnBrk="0" hangingPunct="1">
              <a:spcBef>
                <a:spcPts val="300"/>
              </a:spcBef>
              <a:buClr>
                <a:srgbClr val="151F37"/>
              </a:buClr>
              <a:buFont typeface="Arial"/>
              <a:buChar char="»"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 Rounded MT Bold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900" b="1" dirty="0">
                <a:solidFill>
                  <a:prstClr val="black"/>
                </a:solidFill>
              </a:rPr>
              <a:t>Lecture</a:t>
            </a:r>
          </a:p>
          <a:p>
            <a:pPr lvl="1"/>
            <a:r>
              <a:rPr lang="en-US" b="1" dirty="0"/>
              <a:t>2.8  Supporting Procedures in Computer Hardware </a:t>
            </a:r>
          </a:p>
          <a:p>
            <a:pPr lvl="1"/>
            <a:r>
              <a:rPr lang="en-US" b="1" dirty="0"/>
              <a:t>2.9  Communicating with People</a:t>
            </a:r>
          </a:p>
          <a:p>
            <a:pPr lvl="1"/>
            <a:r>
              <a:rPr lang="en-US" b="1" dirty="0"/>
              <a:t>2.10  RISC-V Addressing for Wide Immediate and Addresses</a:t>
            </a:r>
          </a:p>
          <a:p>
            <a:r>
              <a:rPr lang="en-US" sz="2900" b="1" dirty="0">
                <a:solidFill>
                  <a:prstClr val="black"/>
                </a:solidFill>
              </a:rPr>
              <a:t>Lecture</a:t>
            </a:r>
          </a:p>
          <a:p>
            <a:pPr lvl="1"/>
            <a:r>
              <a:rPr lang="en-US" b="1" strike="sngStrike" dirty="0"/>
              <a:t>2.11  Parallelism and Instructions: Synchronization</a:t>
            </a:r>
          </a:p>
          <a:p>
            <a:pPr lvl="1"/>
            <a:r>
              <a:rPr lang="en-US" b="1" strike="sngStrike" dirty="0"/>
              <a:t>2.12  Translating and Starting a Program</a:t>
            </a:r>
          </a:p>
          <a:p>
            <a:pPr lvl="2"/>
            <a:r>
              <a:rPr lang="en-US" b="1" dirty="0"/>
              <a:t>We covered before along with C Basics</a:t>
            </a:r>
          </a:p>
          <a:p>
            <a:pPr lvl="1"/>
            <a:r>
              <a:rPr lang="en-US" b="1" dirty="0"/>
              <a:t>2.13  A C Sort Example to Put It All Together </a:t>
            </a:r>
          </a:p>
          <a:p>
            <a:pPr lvl="1"/>
            <a:r>
              <a:rPr lang="en-US" b="1" dirty="0"/>
              <a:t>2.14  Arrays versus Pointers</a:t>
            </a:r>
          </a:p>
          <a:p>
            <a:pPr lvl="2"/>
            <a:r>
              <a:rPr lang="en-US" b="1" dirty="0"/>
              <a:t>We covered most before along with C Basics</a:t>
            </a:r>
          </a:p>
          <a:p>
            <a:pPr lvl="1"/>
            <a:r>
              <a:rPr lang="en-US" b="1" strike="sngStrike" dirty="0"/>
              <a:t>2.15  Advanced Material: Compiling C and Interpreting Java</a:t>
            </a:r>
          </a:p>
          <a:p>
            <a:pPr lvl="1"/>
            <a:r>
              <a:rPr lang="en-US" b="1" dirty="0"/>
              <a:t>2.16  Real Stuff: MIPS Instructions</a:t>
            </a:r>
          </a:p>
          <a:p>
            <a:pPr lvl="1"/>
            <a:r>
              <a:rPr lang="en-US" b="1" dirty="0"/>
              <a:t>2.17  Real Stuff: x86 Instructions</a:t>
            </a:r>
          </a:p>
          <a:p>
            <a:pPr lvl="1"/>
            <a:r>
              <a:rPr lang="en-US" b="1" strike="sngStrike" dirty="0"/>
              <a:t>2.18  Real Stuff: The rest of RISC-V</a:t>
            </a:r>
          </a:p>
          <a:p>
            <a:pPr lvl="1"/>
            <a:r>
              <a:rPr lang="en-US" b="1" strike="sngStrike" dirty="0"/>
              <a:t>2.19  Fallacies and Pitfalls</a:t>
            </a:r>
          </a:p>
          <a:p>
            <a:pPr lvl="1"/>
            <a:r>
              <a:rPr lang="en-US" b="1" dirty="0"/>
              <a:t>2.20  Concluding Remarks</a:t>
            </a:r>
          </a:p>
          <a:p>
            <a:pPr lvl="1"/>
            <a:r>
              <a:rPr lang="en-US" b="1" strike="sngStrike" dirty="0"/>
              <a:t>2.21  Historical Perspective and Further Reading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45021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0134B-3970-CF49-8C99-669309A13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highlight>
                  <a:srgbClr val="FF0000"/>
                </a:highlight>
              </a:rPr>
              <a:t>for</a:t>
            </a:r>
            <a:r>
              <a:rPr lang="en-US" dirty="0"/>
              <a:t> (</a:t>
            </a:r>
            <a:r>
              <a:rPr lang="en-US" dirty="0" err="1">
                <a:highlight>
                  <a:srgbClr val="FFFF00"/>
                </a:highlight>
              </a:rPr>
              <a:t>i</a:t>
            </a:r>
            <a:r>
              <a:rPr lang="en-US" dirty="0">
                <a:highlight>
                  <a:srgbClr val="FFFF00"/>
                </a:highlight>
              </a:rPr>
              <a:t>=1; </a:t>
            </a:r>
            <a:r>
              <a:rPr lang="en-US" dirty="0" err="1">
                <a:highlight>
                  <a:srgbClr val="FF0000"/>
                </a:highlight>
              </a:rPr>
              <a:t>i</a:t>
            </a:r>
            <a:r>
              <a:rPr lang="en-US" dirty="0">
                <a:highlight>
                  <a:srgbClr val="FF0000"/>
                </a:highlight>
              </a:rPr>
              <a:t>&lt;M-1</a:t>
            </a:r>
            <a:r>
              <a:rPr lang="en-US" dirty="0"/>
              <a:t>; </a:t>
            </a:r>
            <a:r>
              <a:rPr lang="en-US" dirty="0" err="1">
                <a:highlight>
                  <a:srgbClr val="0432FF"/>
                </a:highlight>
              </a:rPr>
              <a:t>i</a:t>
            </a:r>
            <a:r>
              <a:rPr lang="en-US" dirty="0">
                <a:highlight>
                  <a:srgbClr val="0432FF"/>
                </a:highlight>
              </a:rPr>
              <a:t>++</a:t>
            </a:r>
            <a:r>
              <a:rPr lang="en-US" dirty="0"/>
              <a:t>) </a:t>
            </a:r>
            <a:r>
              <a:rPr lang="en-US" dirty="0">
                <a:highlight>
                  <a:srgbClr val="008000"/>
                </a:highlight>
              </a:rPr>
              <a:t>B2[</a:t>
            </a:r>
            <a:r>
              <a:rPr lang="en-US" dirty="0" err="1">
                <a:highlight>
                  <a:srgbClr val="008000"/>
                </a:highlight>
              </a:rPr>
              <a:t>i</a:t>
            </a:r>
            <a:r>
              <a:rPr lang="en-US" dirty="0">
                <a:highlight>
                  <a:srgbClr val="008000"/>
                </a:highlight>
              </a:rPr>
              <a:t>] = B[i-1] + B[</a:t>
            </a:r>
            <a:r>
              <a:rPr lang="en-US" dirty="0" err="1">
                <a:highlight>
                  <a:srgbClr val="008000"/>
                </a:highlight>
              </a:rPr>
              <a:t>i</a:t>
            </a:r>
            <a:r>
              <a:rPr lang="en-US" dirty="0">
                <a:highlight>
                  <a:srgbClr val="008000"/>
                </a:highlight>
              </a:rPr>
              <a:t>] + B[i+1];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ED3596-64F0-4142-8E58-C80F6B372A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638800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/>
              <a:t>Base address B and B2 are in register x22 and x23. </a:t>
            </a:r>
            <a:r>
              <a:rPr lang="en-US" sz="3100" dirty="0" err="1"/>
              <a:t>i</a:t>
            </a:r>
            <a:r>
              <a:rPr lang="en-US" sz="3100" dirty="0"/>
              <a:t> is stored in register x5, M is stored in x4.</a:t>
            </a:r>
            <a:endParaRPr lang="en-US" dirty="0"/>
          </a:p>
          <a:p>
            <a:pPr marL="251460" lvl="1" indent="0">
              <a:buNone/>
            </a:pPr>
            <a:endParaRPr lang="en-US" dirty="0"/>
          </a:p>
          <a:p>
            <a:pPr marL="251460" lvl="1" indent="0">
              <a:buNone/>
            </a:pPr>
            <a:r>
              <a:rPr lang="en-US" sz="2000" dirty="0"/>
              <a:t>		</a:t>
            </a:r>
            <a:r>
              <a:rPr lang="en-US" sz="2600" dirty="0" err="1"/>
              <a:t>addi</a:t>
            </a:r>
            <a:r>
              <a:rPr lang="en-US" sz="2600" dirty="0"/>
              <a:t> x5, x0, 1        // </a:t>
            </a:r>
            <a:r>
              <a:rPr lang="en-US" sz="2600" dirty="0" err="1"/>
              <a:t>i</a:t>
            </a:r>
            <a:r>
              <a:rPr lang="en-US" sz="2600" dirty="0"/>
              <a:t>=1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addi</a:t>
            </a:r>
            <a:r>
              <a:rPr lang="en-US" sz="2600" dirty="0"/>
              <a:t> x21, x4, -1    // loop bound x21 has M-1</a:t>
            </a:r>
          </a:p>
          <a:p>
            <a:pPr marL="251460" lvl="1" indent="0">
              <a:buNone/>
            </a:pPr>
            <a:r>
              <a:rPr lang="en-US" sz="2600" dirty="0"/>
              <a:t>LOOP: </a:t>
            </a:r>
            <a:r>
              <a:rPr lang="en-US" sz="2600" dirty="0" err="1"/>
              <a:t>bge</a:t>
            </a:r>
            <a:r>
              <a:rPr lang="en-US" sz="2600" dirty="0"/>
              <a:t> x5, x21, Exit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slliw</a:t>
            </a:r>
            <a:r>
              <a:rPr lang="en-US" sz="2600" dirty="0"/>
              <a:t> x6, x5, 2      // x6 now store </a:t>
            </a:r>
            <a:r>
              <a:rPr lang="en-US" sz="2600" dirty="0" err="1"/>
              <a:t>i</a:t>
            </a:r>
            <a:r>
              <a:rPr lang="en-US" sz="2600" dirty="0"/>
              <a:t>*4, </a:t>
            </a:r>
            <a:r>
              <a:rPr lang="en-US" sz="2600" dirty="0" err="1"/>
              <a:t>slliw</a:t>
            </a:r>
            <a:r>
              <a:rPr lang="en-US" sz="2600" dirty="0"/>
              <a:t> is </a:t>
            </a:r>
            <a:r>
              <a:rPr lang="en-US" sz="2600" dirty="0" err="1"/>
              <a:t>i</a:t>
            </a:r>
            <a:r>
              <a:rPr lang="en-US" sz="2600" dirty="0"/>
              <a:t>&lt;&lt;2 (shift left logic)</a:t>
            </a:r>
          </a:p>
          <a:p>
            <a:pPr marL="251460" lvl="1" indent="0">
              <a:buNone/>
            </a:pPr>
            <a:r>
              <a:rPr lang="en-US" sz="2600" dirty="0"/>
              <a:t>		add x7, x22, x6   // x7 now stores address of B[</a:t>
            </a:r>
            <a:r>
              <a:rPr lang="en-US" sz="2600" dirty="0" err="1"/>
              <a:t>i</a:t>
            </a:r>
            <a:r>
              <a:rPr lang="en-US" sz="2600" dirty="0"/>
              <a:t>]. 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lw</a:t>
            </a:r>
            <a:r>
              <a:rPr lang="en-US" sz="2600" dirty="0"/>
              <a:t> x9, 0(x7)        // load B[</a:t>
            </a:r>
            <a:r>
              <a:rPr lang="en-US" sz="2600" dirty="0" err="1"/>
              <a:t>i</a:t>
            </a:r>
            <a:r>
              <a:rPr lang="en-US" sz="2600" dirty="0"/>
              <a:t>] from memory location (x7+0) to x9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lw</a:t>
            </a:r>
            <a:r>
              <a:rPr lang="en-US" sz="2600" dirty="0"/>
              <a:t> x10, -4(x7)     // load B[i-1] to x10</a:t>
            </a:r>
          </a:p>
          <a:p>
            <a:pPr marL="251460" lvl="1" indent="0">
              <a:buNone/>
            </a:pPr>
            <a:r>
              <a:rPr lang="en-US" sz="2600" dirty="0"/>
              <a:t>		add x9, x10, x9  // x9 = B[</a:t>
            </a:r>
            <a:r>
              <a:rPr lang="en-US" sz="2600" dirty="0" err="1"/>
              <a:t>i</a:t>
            </a:r>
            <a:r>
              <a:rPr lang="en-US" sz="2600" dirty="0"/>
              <a:t>] + B[i-1]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lw</a:t>
            </a:r>
            <a:r>
              <a:rPr lang="en-US" sz="2600" dirty="0"/>
              <a:t> x10, 4(x7)      //load B[i+1] to x10</a:t>
            </a:r>
          </a:p>
          <a:p>
            <a:pPr marL="251460" lvl="1" indent="0">
              <a:buNone/>
            </a:pPr>
            <a:r>
              <a:rPr lang="en-US" sz="2600" dirty="0"/>
              <a:t>		add x9, x10, x9  // x9 = B[i-1] + B[</a:t>
            </a:r>
            <a:r>
              <a:rPr lang="en-US" sz="2600" dirty="0" err="1"/>
              <a:t>i</a:t>
            </a:r>
            <a:r>
              <a:rPr lang="en-US" sz="2600" dirty="0"/>
              <a:t>] + B[i+1]</a:t>
            </a:r>
          </a:p>
          <a:p>
            <a:pPr marL="251460" lvl="1" indent="0">
              <a:buNone/>
            </a:pPr>
            <a:r>
              <a:rPr lang="en-US" sz="2600" dirty="0"/>
              <a:t>		add x8, x23, x6  // x8 now stores the address of B2[</a:t>
            </a:r>
            <a:r>
              <a:rPr lang="en-US" sz="2600" dirty="0" err="1"/>
              <a:t>i</a:t>
            </a:r>
            <a:r>
              <a:rPr lang="en-US" sz="2600" dirty="0"/>
              <a:t>]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sw</a:t>
            </a:r>
            <a:r>
              <a:rPr lang="en-US" sz="2600" dirty="0"/>
              <a:t> x9, 0(x8)       // store value for B2[</a:t>
            </a:r>
            <a:r>
              <a:rPr lang="en-US" sz="2600" dirty="0" err="1"/>
              <a:t>i</a:t>
            </a:r>
            <a:r>
              <a:rPr lang="en-US" sz="2600" dirty="0"/>
              <a:t>] from register x9 to memory (x8+0)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addi</a:t>
            </a:r>
            <a:r>
              <a:rPr lang="en-US" sz="2600" dirty="0"/>
              <a:t> x5, x5, 1     // </a:t>
            </a:r>
            <a:r>
              <a:rPr lang="en-US" sz="2600" dirty="0" err="1"/>
              <a:t>i</a:t>
            </a:r>
            <a:r>
              <a:rPr lang="en-US" sz="2600" dirty="0"/>
              <a:t>++</a:t>
            </a:r>
          </a:p>
          <a:p>
            <a:pPr marL="251460" lvl="1" indent="0">
              <a:buNone/>
            </a:pPr>
            <a:r>
              <a:rPr lang="en-US" sz="2600" dirty="0"/>
              <a:t>		</a:t>
            </a:r>
            <a:r>
              <a:rPr lang="en-US" sz="2600" dirty="0" err="1"/>
              <a:t>beq</a:t>
            </a:r>
            <a:r>
              <a:rPr lang="en-US" sz="2600" dirty="0"/>
              <a:t> x0, x0, LOOP</a:t>
            </a:r>
          </a:p>
          <a:p>
            <a:pPr marL="251460" lvl="1" indent="0">
              <a:buNone/>
            </a:pPr>
            <a:r>
              <a:rPr lang="en-US" sz="2600" dirty="0"/>
              <a:t>Exit: </a:t>
            </a:r>
            <a:endParaRPr lang="en-US" sz="30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3D974-9738-9944-B423-2A5899C37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495C6E3E-13E6-164B-8E84-5296B00249A2}"/>
              </a:ext>
            </a:extLst>
          </p:cNvPr>
          <p:cNvSpPr/>
          <p:nvPr/>
        </p:nvSpPr>
        <p:spPr>
          <a:xfrm>
            <a:off x="474895" y="2092377"/>
            <a:ext cx="5372870" cy="551393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1FC3EF91-86B3-9E4B-BD1A-7442DA3CFE7D}"/>
              </a:ext>
            </a:extLst>
          </p:cNvPr>
          <p:cNvSpPr/>
          <p:nvPr/>
        </p:nvSpPr>
        <p:spPr>
          <a:xfrm>
            <a:off x="476516" y="2650382"/>
            <a:ext cx="4674382" cy="264319"/>
          </a:xfrm>
          <a:prstGeom prst="roundRect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B9E2BA0B-5FF2-134A-AC3B-F8587A14D5CF}"/>
              </a:ext>
            </a:extLst>
          </p:cNvPr>
          <p:cNvSpPr/>
          <p:nvPr/>
        </p:nvSpPr>
        <p:spPr>
          <a:xfrm>
            <a:off x="494633" y="5962380"/>
            <a:ext cx="4674382" cy="266312"/>
          </a:xfrm>
          <a:prstGeom prst="roundRect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780764EF-9FF7-E541-B858-50341AEE863F}"/>
              </a:ext>
            </a:extLst>
          </p:cNvPr>
          <p:cNvSpPr/>
          <p:nvPr/>
        </p:nvSpPr>
        <p:spPr>
          <a:xfrm>
            <a:off x="494633" y="5423423"/>
            <a:ext cx="4077367" cy="538957"/>
          </a:xfrm>
          <a:prstGeom prst="roundRect">
            <a:avLst/>
          </a:prstGeom>
          <a:solidFill>
            <a:srgbClr val="0432FF">
              <a:alpha val="5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8C0943BB-3D04-4042-AE6E-1E591196E7D8}"/>
              </a:ext>
            </a:extLst>
          </p:cNvPr>
          <p:cNvSpPr/>
          <p:nvPr/>
        </p:nvSpPr>
        <p:spPr>
          <a:xfrm>
            <a:off x="474895" y="2927881"/>
            <a:ext cx="7900619" cy="2482319"/>
          </a:xfrm>
          <a:prstGeom prst="roundRect">
            <a:avLst>
              <a:gd name="adj" fmla="val 4443"/>
            </a:avLst>
          </a:prstGeom>
          <a:solidFill>
            <a:srgbClr val="00B050">
              <a:alpha val="4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9726A85-CF56-364B-8DF9-EACF5732833C}"/>
              </a:ext>
            </a:extLst>
          </p:cNvPr>
          <p:cNvSpPr/>
          <p:nvPr/>
        </p:nvSpPr>
        <p:spPr>
          <a:xfrm>
            <a:off x="5861017" y="1543311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altLang="en-US" sz="2400" b="1" dirty="0">
                <a:latin typeface="Times New Roman" charset="0"/>
              </a:rPr>
              <a:t>Using </a:t>
            </a:r>
            <a:r>
              <a:rPr lang="en-AU" altLang="en-US" sz="2400" b="1" dirty="0" err="1">
                <a:latin typeface="Times New Roman" charset="0"/>
              </a:rPr>
              <a:t>bge</a:t>
            </a:r>
            <a:r>
              <a:rPr lang="en-AU" altLang="en-US" sz="2400" b="1" dirty="0">
                <a:latin typeface="Times New Roman" charset="0"/>
              </a:rPr>
              <a:t> (&gt;=) for &lt;, i.e. reverse relationship, to exit</a:t>
            </a:r>
          </a:p>
        </p:txBody>
      </p:sp>
    </p:spTree>
    <p:extLst>
      <p:ext uri="{BB962C8B-B14F-4D97-AF65-F5344CB8AC3E}">
        <p14:creationId xmlns:p14="http://schemas.microsoft.com/office/powerpoint/2010/main" val="155809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62" grpId="0" animBg="1"/>
      <p:bldP spid="63" grpId="0" animBg="1"/>
      <p:bldP spid="6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B72F5-464C-6541-81A2-7D975CA22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Use Reverse Relationship between High-level Language Code and 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EF09E-F8EA-5B4D-8502-84289D237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keep the original code sequence </a:t>
            </a:r>
          </a:p>
          <a:p>
            <a:pPr marL="0" indent="0">
              <a:buNone/>
            </a:pPr>
            <a:r>
              <a:rPr lang="en-US" dirty="0"/>
              <a:t>    and structure as much as possible.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 level language</a:t>
            </a:r>
          </a:p>
          <a:p>
            <a:pPr lvl="1"/>
            <a:r>
              <a:rPr lang="en-US" dirty="0"/>
              <a:t>If (==|&gt;|&lt;, …) true </a:t>
            </a:r>
            <a:r>
              <a:rPr lang="en-US" b="1" dirty="0"/>
              <a:t>do the following things</a:t>
            </a:r>
          </a:p>
          <a:p>
            <a:pPr lvl="1"/>
            <a:r>
              <a:rPr lang="en-US" dirty="0"/>
              <a:t>while (==|&gt;|&lt;, …) </a:t>
            </a:r>
            <a:r>
              <a:rPr lang="en-US" b="1" dirty="0"/>
              <a:t>do the following things</a:t>
            </a:r>
          </a:p>
          <a:p>
            <a:pPr lvl="1"/>
            <a:r>
              <a:rPr lang="en-US" dirty="0"/>
              <a:t>for (; </a:t>
            </a:r>
            <a:r>
              <a:rPr lang="en-US" dirty="0" err="1"/>
              <a:t>i</a:t>
            </a:r>
            <a:r>
              <a:rPr lang="en-US" dirty="0"/>
              <a:t>&lt;M; …) </a:t>
            </a:r>
            <a:r>
              <a:rPr lang="en-US" b="1" dirty="0"/>
              <a:t>do the following things</a:t>
            </a:r>
          </a:p>
          <a:p>
            <a:endParaRPr lang="en-US" dirty="0"/>
          </a:p>
          <a:p>
            <a:r>
              <a:rPr lang="en-US" dirty="0"/>
              <a:t>b* Instructions</a:t>
            </a:r>
          </a:p>
          <a:p>
            <a:pPr lvl="1"/>
            <a:r>
              <a:rPr lang="en-US" b="1" dirty="0"/>
              <a:t>If (true), go to branch target, </a:t>
            </a:r>
          </a:p>
          <a:p>
            <a:pPr lvl="2"/>
            <a:r>
              <a:rPr lang="en-US" dirty="0"/>
              <a:t>i.e. </a:t>
            </a:r>
            <a:r>
              <a:rPr lang="en-US" b="1" dirty="0"/>
              <a:t>do NOT the following things of b*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94B4E-6FA1-994B-901F-B2ED9E5C2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CCFCEA-B7F7-E149-88AA-DA43A732C1C1}"/>
              </a:ext>
            </a:extLst>
          </p:cNvPr>
          <p:cNvSpPr/>
          <p:nvPr/>
        </p:nvSpPr>
        <p:spPr>
          <a:xfrm>
            <a:off x="6091713" y="990600"/>
            <a:ext cx="3061252" cy="3785652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AU" altLang="en-US" sz="2400" dirty="0">
                <a:latin typeface="Times New Roman" charset="0"/>
              </a:rPr>
              <a:t>L2:  </a:t>
            </a:r>
            <a:r>
              <a:rPr lang="en-AU" altLang="en-US" sz="2400" dirty="0" err="1">
                <a:latin typeface="Times New Roman" charset="0"/>
              </a:rPr>
              <a:t>addi</a:t>
            </a:r>
            <a:r>
              <a:rPr lang="en-AU" altLang="en-US" sz="2400" dirty="0">
                <a:latin typeface="Times New Roman" charset="0"/>
              </a:rPr>
              <a:t> x5, x5, 1      </a:t>
            </a:r>
          </a:p>
          <a:p>
            <a:r>
              <a:rPr lang="en-AU" altLang="en-US" sz="2400" dirty="0">
                <a:latin typeface="Times New Roman" charset="0"/>
              </a:rPr>
              <a:t>        add x10, x5, x11</a:t>
            </a:r>
          </a:p>
          <a:p>
            <a:r>
              <a:rPr lang="en-AU" altLang="en-US" sz="2400" dirty="0">
                <a:latin typeface="Times New Roman" charset="0"/>
              </a:rPr>
              <a:t>        </a:t>
            </a:r>
            <a:r>
              <a:rPr lang="en-AU" altLang="en-US" sz="2400" b="1" dirty="0" err="1">
                <a:latin typeface="Times New Roman" charset="0"/>
              </a:rPr>
              <a:t>beq</a:t>
            </a:r>
            <a:r>
              <a:rPr lang="en-AU" altLang="en-US" sz="2400" b="1" dirty="0">
                <a:latin typeface="Times New Roman" charset="0"/>
              </a:rPr>
              <a:t> x5, x6, L1 </a:t>
            </a:r>
          </a:p>
          <a:p>
            <a:r>
              <a:rPr lang="en-AU" altLang="en-US" sz="2400" b="1" dirty="0">
                <a:latin typeface="Times New Roman" charset="0"/>
              </a:rPr>
              <a:t>        </a:t>
            </a:r>
            <a:r>
              <a:rPr lang="en-AU" altLang="en-US" sz="2400" dirty="0">
                <a:latin typeface="Times New Roman" charset="0"/>
              </a:rPr>
              <a:t>add x10, x10, x9</a:t>
            </a:r>
          </a:p>
          <a:p>
            <a:r>
              <a:rPr lang="en-AU" altLang="en-US" sz="2400" dirty="0">
                <a:latin typeface="Times New Roman" charset="0"/>
              </a:rPr>
              <a:t>        sub ….</a:t>
            </a:r>
          </a:p>
          <a:p>
            <a:r>
              <a:rPr lang="en-AU" altLang="en-US" sz="2400" dirty="0">
                <a:latin typeface="Times New Roman" charset="0"/>
              </a:rPr>
              <a:t>        …</a:t>
            </a:r>
          </a:p>
          <a:p>
            <a:endParaRPr lang="en-AU" altLang="en-US" sz="2400" dirty="0">
              <a:latin typeface="Times New Roman" charset="0"/>
            </a:endParaRPr>
          </a:p>
          <a:p>
            <a:r>
              <a:rPr lang="en-AU" altLang="en-US" sz="2400" dirty="0">
                <a:latin typeface="Times New Roman" charset="0"/>
              </a:rPr>
              <a:t>L1:   sub x10, x10, x9</a:t>
            </a:r>
          </a:p>
          <a:p>
            <a:r>
              <a:rPr lang="en-AU" altLang="en-US" sz="2400" dirty="0">
                <a:latin typeface="Times New Roman" charset="0"/>
              </a:rPr>
              <a:t>         add …</a:t>
            </a:r>
          </a:p>
          <a:p>
            <a:r>
              <a:rPr lang="en-AU" altLang="en-US" sz="2400" dirty="0">
                <a:latin typeface="Times New Roman" charset="0"/>
              </a:rPr>
              <a:t>         …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C256538-0C39-B640-8F4D-239A67813A6D}"/>
              </a:ext>
            </a:extLst>
          </p:cNvPr>
          <p:cNvSpPr/>
          <p:nvPr/>
        </p:nvSpPr>
        <p:spPr>
          <a:xfrm>
            <a:off x="6764651" y="2154628"/>
            <a:ext cx="2388314" cy="3232566"/>
          </a:xfrm>
          <a:prstGeom prst="roundRect">
            <a:avLst>
              <a:gd name="adj" fmla="val 3957"/>
            </a:avLst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FF27DDB-DFAD-6743-9F9B-D8C62D09910B}"/>
              </a:ext>
            </a:extLst>
          </p:cNvPr>
          <p:cNvSpPr/>
          <p:nvPr/>
        </p:nvSpPr>
        <p:spPr>
          <a:xfrm>
            <a:off x="6777513" y="3673772"/>
            <a:ext cx="2133600" cy="1713422"/>
          </a:xfrm>
          <a:prstGeom prst="roundRect">
            <a:avLst>
              <a:gd name="adj" fmla="val 3957"/>
            </a:avLst>
          </a:prstGeom>
          <a:solidFill>
            <a:srgbClr val="00B0F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F317BAC-D976-C346-BA18-75311122D578}"/>
              </a:ext>
            </a:extLst>
          </p:cNvPr>
          <p:cNvSpPr/>
          <p:nvPr/>
        </p:nvSpPr>
        <p:spPr>
          <a:xfrm>
            <a:off x="6733275" y="1774617"/>
            <a:ext cx="2388314" cy="341448"/>
          </a:xfrm>
          <a:prstGeom prst="roundRect">
            <a:avLst>
              <a:gd name="adj" fmla="val 3957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4610886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27CD87E3-0CDB-444B-B2E0-DE788EE91D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/>
              <a:t>Signed vs. Unsigned</a:t>
            </a:r>
          </a:p>
        </p:txBody>
      </p:sp>
      <p:sp>
        <p:nvSpPr>
          <p:cNvPr id="86019" name="Rectangle 3">
            <a:extLst>
              <a:ext uri="{FF2B5EF4-FFF2-40B4-BE49-F238E27FC236}">
                <a16:creationId xmlns:a16="http://schemas.microsoft.com/office/drawing/2014/main" id="{891737B8-6721-324C-B513-06961268BC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AU" altLang="en-US" dirty="0"/>
              <a:t>Signed comparison: </a:t>
            </a:r>
            <a:r>
              <a:rPr lang="en-AU" altLang="en-US" dirty="0" err="1"/>
              <a:t>blt</a:t>
            </a:r>
            <a:r>
              <a:rPr lang="en-AU" altLang="en-US" dirty="0"/>
              <a:t>, </a:t>
            </a:r>
            <a:r>
              <a:rPr lang="en-AU" altLang="en-US" dirty="0" err="1"/>
              <a:t>bge</a:t>
            </a:r>
            <a:endParaRPr lang="en-AU" altLang="en-US" dirty="0"/>
          </a:p>
          <a:p>
            <a:pPr eaLnBrk="1" hangingPunct="1"/>
            <a:r>
              <a:rPr lang="en-AU" altLang="en-US" dirty="0"/>
              <a:t>Unsigned comparison: </a:t>
            </a:r>
            <a:r>
              <a:rPr lang="en-AU" altLang="en-US" dirty="0" err="1"/>
              <a:t>bltu</a:t>
            </a:r>
            <a:r>
              <a:rPr lang="en-AU" altLang="en-US" dirty="0"/>
              <a:t>, </a:t>
            </a:r>
            <a:r>
              <a:rPr lang="en-AU" altLang="en-US" dirty="0" err="1"/>
              <a:t>bgeu</a:t>
            </a:r>
            <a:endParaRPr lang="en-AU" altLang="en-US" dirty="0"/>
          </a:p>
          <a:p>
            <a:pPr eaLnBrk="1" hangingPunct="1"/>
            <a:r>
              <a:rPr lang="en-AU" altLang="en-US" dirty="0"/>
              <a:t>Example</a:t>
            </a:r>
          </a:p>
          <a:p>
            <a:pPr lvl="1" eaLnBrk="1" hangingPunct="1"/>
            <a:r>
              <a:rPr lang="en-AU" altLang="en-US" dirty="0"/>
              <a:t>x22 = </a:t>
            </a:r>
            <a:r>
              <a:rPr lang="en-AU" altLang="en-US" sz="2400" dirty="0"/>
              <a:t>1111 1111 1111 1111 1111 1111 1111 1111</a:t>
            </a:r>
          </a:p>
          <a:p>
            <a:pPr lvl="1" eaLnBrk="1" hangingPunct="1"/>
            <a:r>
              <a:rPr lang="en-AU" altLang="en-US" dirty="0"/>
              <a:t>x23 = </a:t>
            </a:r>
            <a:r>
              <a:rPr lang="en-AU" altLang="en-US" sz="2400" dirty="0"/>
              <a:t>0000 0000 0000 0000 0000 0000 0000 0001</a:t>
            </a:r>
          </a:p>
          <a:p>
            <a:pPr lvl="1" eaLnBrk="1" hangingPunct="1"/>
            <a:r>
              <a:rPr lang="en-AU" altLang="en-US" dirty="0">
                <a:latin typeface="Lucida Console" panose="020B0609040504020204" pitchFamily="49" charset="0"/>
              </a:rPr>
              <a:t>x22 &lt; x23 // signed</a:t>
            </a:r>
          </a:p>
          <a:p>
            <a:pPr lvl="2" eaLnBrk="1" hangingPunct="1"/>
            <a:r>
              <a:rPr lang="en-AU" altLang="en-US" dirty="0">
                <a:cs typeface="Arial" panose="020B0604020202020204" pitchFamily="34" charset="0"/>
              </a:rPr>
              <a:t>–1 &lt; +1</a:t>
            </a:r>
          </a:p>
          <a:p>
            <a:pPr lvl="2"/>
            <a:r>
              <a:rPr lang="en-AU" altLang="en-US" dirty="0">
                <a:latin typeface="Lucida Console" panose="020B0609040504020204" pitchFamily="49" charset="0"/>
              </a:rPr>
              <a:t>“</a:t>
            </a:r>
            <a:r>
              <a:rPr lang="en-AU" altLang="en-US" dirty="0" err="1">
                <a:latin typeface="Lucida Console" panose="020B0609040504020204" pitchFamily="49" charset="0"/>
              </a:rPr>
              <a:t>blt</a:t>
            </a:r>
            <a:r>
              <a:rPr lang="en-AU" altLang="en-US" dirty="0">
                <a:latin typeface="Lucida Console" panose="020B0609040504020204" pitchFamily="49" charset="0"/>
              </a:rPr>
              <a:t> x22 x23” true and branch to target</a:t>
            </a:r>
          </a:p>
          <a:p>
            <a:pPr lvl="2"/>
            <a:endParaRPr lang="en-AU" altLang="en-US" dirty="0">
              <a:cs typeface="Arial" panose="020B0604020202020204" pitchFamily="34" charset="0"/>
              <a:sym typeface="Symbol" pitchFamily="2" charset="2"/>
            </a:endParaRPr>
          </a:p>
          <a:p>
            <a:pPr lvl="1" eaLnBrk="1" hangingPunct="1"/>
            <a:r>
              <a:rPr lang="en-AU" altLang="en-US" dirty="0">
                <a:latin typeface="Lucida Console" panose="020B0609040504020204" pitchFamily="49" charset="0"/>
                <a:cs typeface="Arial" panose="020B0604020202020204" pitchFamily="34" charset="0"/>
                <a:sym typeface="Symbol" pitchFamily="2" charset="2"/>
              </a:rPr>
              <a:t>x22 &gt; x23 // unsigned</a:t>
            </a:r>
          </a:p>
          <a:p>
            <a:pPr lvl="2" eaLnBrk="1" hangingPunct="1"/>
            <a:r>
              <a:rPr lang="en-US" altLang="en-US" dirty="0"/>
              <a:t>+4,294,967,295 &gt; +1</a:t>
            </a:r>
          </a:p>
          <a:p>
            <a:pPr lvl="2"/>
            <a:r>
              <a:rPr lang="en-AU" altLang="en-US" dirty="0">
                <a:latin typeface="Lucida Console" panose="020B0609040504020204" pitchFamily="49" charset="0"/>
              </a:rPr>
              <a:t>“</a:t>
            </a:r>
            <a:r>
              <a:rPr lang="en-AU" altLang="en-US" dirty="0" err="1">
                <a:latin typeface="Lucida Console" panose="020B0609040504020204" pitchFamily="49" charset="0"/>
              </a:rPr>
              <a:t>bltu</a:t>
            </a:r>
            <a:r>
              <a:rPr lang="en-AU" altLang="en-US" dirty="0">
                <a:latin typeface="Lucida Console" panose="020B0609040504020204" pitchFamily="49" charset="0"/>
              </a:rPr>
              <a:t> x22 x23” false and not branch</a:t>
            </a:r>
            <a:endParaRPr lang="en-AU" altLang="en-US" dirty="0">
              <a:cs typeface="Arial" panose="020B0604020202020204" pitchFamily="34" charset="0"/>
              <a:sym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57745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B927-098A-0CC4-6EB0-8E4422EF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Code Structure of A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2FE67-1A2E-5F73-23C6-FAD3BD60E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.</a:t>
            </a:r>
            <a:r>
              <a:rPr lang="en-US" dirty="0" err="1"/>
              <a:t>globl</a:t>
            </a:r>
            <a:r>
              <a:rPr lang="en-US" dirty="0"/>
              <a:t> main    #declare main function</a:t>
            </a:r>
          </a:p>
          <a:p>
            <a:pPr marL="0" indent="0">
              <a:buNone/>
            </a:pPr>
            <a:r>
              <a:rPr lang="en-US" dirty="0"/>
              <a:t>.data          # The .data section of the program is used to </a:t>
            </a:r>
          </a:p>
          <a:p>
            <a:pPr marL="0" indent="0">
              <a:buNone/>
            </a:pPr>
            <a:r>
              <a:rPr lang="en-US" dirty="0"/>
              <a:t>                   # reserve memory to use for the variables/arrays</a:t>
            </a:r>
          </a:p>
          <a:p>
            <a:pPr marL="0" indent="0">
              <a:buNone/>
            </a:pPr>
            <a:r>
              <a:rPr lang="en-US" dirty="0"/>
              <a:t>.text                    #The .text section is the actual code</a:t>
            </a:r>
          </a:p>
          <a:p>
            <a:pPr marL="0" indent="0">
              <a:buNone/>
            </a:pPr>
            <a:r>
              <a:rPr lang="en-US" dirty="0"/>
              <a:t>main:                  #definition of main function 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06CFA-AD2F-3504-0C35-DA86E61D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550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B927-098A-0CC4-6EB0-8E4422EF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Declare An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2FE67-1A2E-5F73-23C6-FAD3BD60E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.</a:t>
            </a:r>
            <a:r>
              <a:rPr lang="en-US" dirty="0" err="1"/>
              <a:t>globl</a:t>
            </a:r>
            <a:r>
              <a:rPr lang="en-US" dirty="0"/>
              <a:t> main    #declare main function</a:t>
            </a:r>
          </a:p>
          <a:p>
            <a:pPr marL="0" indent="0">
              <a:buNone/>
            </a:pPr>
            <a:r>
              <a:rPr lang="en-US" dirty="0"/>
              <a:t>.data          #The .data section, for the variables/arrays</a:t>
            </a:r>
          </a:p>
          <a:p>
            <a:pPr marL="0" indent="0">
              <a:buNone/>
            </a:pPr>
            <a:r>
              <a:rPr lang="en-US" dirty="0"/>
              <a:t>	buffer: .space 8   #declare a symbol named "buffer" for </a:t>
            </a:r>
          </a:p>
          <a:p>
            <a:pPr marL="0" indent="0">
              <a:buNone/>
            </a:pPr>
            <a:r>
              <a:rPr lang="en-US" dirty="0"/>
              <a:t>                                     # 8 bytes of memory. </a:t>
            </a:r>
          </a:p>
          <a:p>
            <a:pPr marL="0" indent="0">
              <a:buNone/>
            </a:pPr>
            <a:r>
              <a:rPr lang="en-US" dirty="0"/>
              <a:t>		# For a word element, this correspond to "int buffer[2]"</a:t>
            </a:r>
          </a:p>
          <a:p>
            <a:pPr marL="0" indent="0">
              <a:buNone/>
            </a:pPr>
            <a:r>
              <a:rPr lang="en-US" dirty="0"/>
              <a:t>               #If you need to declare an array of 100 elements of int, </a:t>
            </a:r>
          </a:p>
          <a:p>
            <a:pPr marL="0" indent="0">
              <a:buNone/>
            </a:pPr>
            <a:r>
              <a:rPr lang="en-US" dirty="0"/>
              <a:t>             # use "</a:t>
            </a:r>
            <a:r>
              <a:rPr lang="en-US" dirty="0" err="1"/>
              <a:t>myArray</a:t>
            </a:r>
            <a:r>
              <a:rPr lang="en-US" dirty="0"/>
              <a:t>: .space 400</a:t>
            </a:r>
          </a:p>
          <a:p>
            <a:pPr marL="0" indent="0">
              <a:buNone/>
            </a:pPr>
            <a:r>
              <a:rPr lang="en-US" dirty="0"/>
              <a:t>.text                    #The .text section of the program is the actual code</a:t>
            </a:r>
          </a:p>
          <a:p>
            <a:pPr marL="0" indent="0">
              <a:buNone/>
            </a:pPr>
            <a:r>
              <a:rPr lang="en-US" dirty="0"/>
              <a:t>main:                  #definition of main function </a:t>
            </a:r>
          </a:p>
          <a:p>
            <a:pPr marL="0" indent="0">
              <a:buNone/>
            </a:pPr>
            <a:r>
              <a:rPr lang="en-US" dirty="0"/>
              <a:t>	la t0, buffer    # set register t0 to have the address of the buffe[0]</a:t>
            </a:r>
          </a:p>
          <a:p>
            <a:pPr marL="0" indent="0">
              <a:buNone/>
            </a:pPr>
            <a:r>
              <a:rPr lang="en-US" dirty="0"/>
              <a:t>	li t1, 8                  # Set register t1 to have immediate number 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06CFA-AD2F-3504-0C35-DA86E61D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205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B7376-161D-7453-41FE-120C653A5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Random Number Generator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179C60-58E5-A31B-DE5F-F1E64483C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li a0, 0  # for random number seed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li a1, 100 # range of random number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li a7, 42 # rand code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0000"/>
                </a:solidFill>
                <a:latin typeface="Menlo" panose="020B0609030804020204" pitchFamily="49" charset="0"/>
              </a:rPr>
              <a:t>ecall</a:t>
            </a:r>
            <a:r>
              <a:rPr lang="en-US" dirty="0">
                <a:solidFill>
                  <a:srgbClr val="000000"/>
                </a:solidFill>
                <a:latin typeface="Menlo" panose="020B0609030804020204" pitchFamily="49" charset="0"/>
              </a:rPr>
              <a:t> # call random number generator to generate a random number stored in a0</a:t>
            </a:r>
          </a:p>
          <a:p>
            <a:endParaRPr lang="en-US" dirty="0"/>
          </a:p>
          <a:p>
            <a:r>
              <a:rPr lang="en-US" dirty="0"/>
              <a:t>Check: </a:t>
            </a:r>
            <a:r>
              <a:rPr lang="en-US" dirty="0">
                <a:hlinkClick r:id="rId2"/>
              </a:rPr>
              <a:t>https://github.com/TheThirdOne/rars/wiki/Environment-Calls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1D0530-89E3-69AD-443F-AD9AE98D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5557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5B927-098A-0CC4-6EB0-8E4422EF3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Memory.s</a:t>
            </a:r>
            <a:r>
              <a:rPr lang="en-US" dirty="0"/>
              <a:t>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2FE67-1A2E-5F73-23C6-FAD3BD60E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.</a:t>
            </a:r>
            <a:r>
              <a:rPr lang="en-US" dirty="0" err="1"/>
              <a:t>globl</a:t>
            </a:r>
            <a:r>
              <a:rPr lang="en-US" dirty="0"/>
              <a:t> main    #declare main function</a:t>
            </a:r>
          </a:p>
          <a:p>
            <a:pPr marL="0" indent="0">
              <a:buNone/>
            </a:pPr>
            <a:r>
              <a:rPr lang="en-US" dirty="0"/>
              <a:t>.data          #The .data section of the program is used to claim memory to use for the variables/arrays of the program</a:t>
            </a:r>
          </a:p>
          <a:p>
            <a:pPr marL="0" indent="0">
              <a:buNone/>
            </a:pPr>
            <a:r>
              <a:rPr lang="en-US" dirty="0"/>
              <a:t>buffer: .space 8   #declare a symbol named "buffer" for 8 bytes of memory. For a word element, this </a:t>
            </a:r>
            <a:r>
              <a:rPr lang="en-US" dirty="0" err="1"/>
              <a:t>coorespond</a:t>
            </a:r>
            <a:r>
              <a:rPr lang="en-US" dirty="0"/>
              <a:t> to "int buffer[2]"</a:t>
            </a:r>
          </a:p>
          <a:p>
            <a:pPr marL="0" indent="0">
              <a:buNone/>
            </a:pPr>
            <a:r>
              <a:rPr lang="en-US" dirty="0"/>
              <a:t>                           #This declaration claims 8 bytes of memory.</a:t>
            </a:r>
          </a:p>
          <a:p>
            <a:pPr marL="0" indent="0">
              <a:buNone/>
            </a:pPr>
            <a:r>
              <a:rPr lang="en-US" dirty="0"/>
              <a:t>                           #If you need to declare an array of 100 elements of word, use "</a:t>
            </a:r>
            <a:r>
              <a:rPr lang="en-US" dirty="0" err="1"/>
              <a:t>myArray</a:t>
            </a:r>
            <a:r>
              <a:rPr lang="en-US" dirty="0"/>
              <a:t>: .space 400</a:t>
            </a:r>
          </a:p>
          <a:p>
            <a:pPr marL="0" indent="0">
              <a:buNone/>
            </a:pPr>
            <a:r>
              <a:rPr lang="en-US" dirty="0"/>
              <a:t>.text                    #The .text section of the program is the actual code</a:t>
            </a:r>
          </a:p>
          <a:p>
            <a:pPr marL="0" indent="0">
              <a:buNone/>
            </a:pPr>
            <a:r>
              <a:rPr lang="en-US" dirty="0"/>
              <a:t>main:                  #definition of main function </a:t>
            </a:r>
          </a:p>
          <a:p>
            <a:pPr marL="0" indent="0">
              <a:buNone/>
            </a:pPr>
            <a:r>
              <a:rPr lang="en-US" dirty="0"/>
              <a:t>la t0, buffer         # set register t0 to have the address of the buffer variable</a:t>
            </a:r>
          </a:p>
          <a:p>
            <a:pPr marL="0" indent="0">
              <a:buNone/>
            </a:pPr>
            <a:r>
              <a:rPr lang="en-US" dirty="0"/>
              <a:t>li t1, 8                  # Set register t1 to have immediate number 8</a:t>
            </a:r>
          </a:p>
          <a:p>
            <a:pPr marL="0" indent="0">
              <a:buNone/>
            </a:pPr>
            <a:r>
              <a:rPr lang="en-US" dirty="0" err="1"/>
              <a:t>sw</a:t>
            </a:r>
            <a:r>
              <a:rPr lang="en-US" dirty="0"/>
              <a:t> t1, 0(t0)          # store a word (4 bytes) of what register t1 contains (8) to memory address 0(t0), which is buffer[0]</a:t>
            </a:r>
          </a:p>
          <a:p>
            <a:pPr marL="0" indent="0">
              <a:buNone/>
            </a:pPr>
            <a:r>
              <a:rPr lang="en-US" dirty="0" err="1"/>
              <a:t>lw</a:t>
            </a:r>
            <a:r>
              <a:rPr lang="en-US" dirty="0"/>
              <a:t> t2, 0(t0)             # load a word from memory address 0(t0) to register t2, i.e. buffer[0] -&gt; t2</a:t>
            </a:r>
          </a:p>
          <a:p>
            <a:pPr marL="0" indent="0">
              <a:buNone/>
            </a:pPr>
            <a:r>
              <a:rPr lang="en-US" dirty="0" err="1"/>
              <a:t>bne</a:t>
            </a:r>
            <a:r>
              <a:rPr lang="en-US" dirty="0"/>
              <a:t> t1, t2, failure  # check whether register t1 and t2 contain the same value or not. If not, branch to failure, else continue the next instruction</a:t>
            </a:r>
          </a:p>
          <a:p>
            <a:pPr marL="0" indent="0">
              <a:buNone/>
            </a:pPr>
            <a:r>
              <a:rPr lang="en-US" dirty="0"/>
              <a:t>li t3, 56                  # set register t3 to have immediate 56</a:t>
            </a:r>
          </a:p>
          <a:p>
            <a:pPr marL="0" indent="0">
              <a:buNone/>
            </a:pPr>
            <a:r>
              <a:rPr lang="en-US" dirty="0" err="1"/>
              <a:t>sw</a:t>
            </a:r>
            <a:r>
              <a:rPr lang="en-US" dirty="0"/>
              <a:t> t3, 4(t0)             # store a word of what register t3 contains (56) to memory address 4(t0), which is buffer[1]</a:t>
            </a:r>
          </a:p>
          <a:p>
            <a:pPr marL="0" indent="0">
              <a:buNone/>
            </a:pPr>
            <a:r>
              <a:rPr lang="en-US" dirty="0" err="1"/>
              <a:t>addi</a:t>
            </a:r>
            <a:r>
              <a:rPr lang="en-US" dirty="0"/>
              <a:t> t0, t0, 4           # increment register t0 (&amp;buffer) by 4, t0 now contains buffer+4, which is &amp;buffer[1]</a:t>
            </a:r>
          </a:p>
          <a:p>
            <a:pPr marL="0" indent="0">
              <a:buNone/>
            </a:pPr>
            <a:r>
              <a:rPr lang="en-US" dirty="0" err="1"/>
              <a:t>lw</a:t>
            </a:r>
            <a:r>
              <a:rPr lang="en-US" dirty="0"/>
              <a:t> t4, 0(t0)              # load a word from memory 0(t0) (&amp;buffer[1]) to register t4</a:t>
            </a:r>
          </a:p>
          <a:p>
            <a:pPr marL="0" indent="0">
              <a:buNone/>
            </a:pPr>
            <a:r>
              <a:rPr lang="en-US" dirty="0" err="1"/>
              <a:t>bne</a:t>
            </a:r>
            <a:r>
              <a:rPr lang="en-US" dirty="0"/>
              <a:t> t3, t4, failure  # check whether register t3 and t4 contain the same value or not. If not, branch to failure, else continue.</a:t>
            </a:r>
          </a:p>
          <a:p>
            <a:pPr marL="0" indent="0">
              <a:buNone/>
            </a:pPr>
            <a:r>
              <a:rPr lang="en-US" dirty="0" err="1"/>
              <a:t>lw</a:t>
            </a:r>
            <a:r>
              <a:rPr lang="en-US" dirty="0"/>
              <a:t> t5, -4(t0)               # load a word from memory -4(t0) to register t5. -4(t0) address is actually &amp;buffer[0] since register t0 now contains the address of buffer[1]</a:t>
            </a:r>
          </a:p>
          <a:p>
            <a:pPr marL="0" indent="0">
              <a:buNone/>
            </a:pPr>
            <a:r>
              <a:rPr lang="en-US" dirty="0" err="1"/>
              <a:t>bne</a:t>
            </a:r>
            <a:r>
              <a:rPr lang="en-US" dirty="0"/>
              <a:t> t5,t1, failure           # check whether register t5 and t1 contain the same value or not. They should both contain 8</a:t>
            </a:r>
          </a:p>
          <a:p>
            <a:pPr marL="0" indent="0">
              <a:buNone/>
            </a:pPr>
            <a:r>
              <a:rPr lang="en-US" dirty="0"/>
              <a:t>li t1, 0xFF00F007           # set register t1 to have value 0xFF00F007</a:t>
            </a:r>
          </a:p>
          <a:p>
            <a:pPr marL="0" indent="0">
              <a:buNone/>
            </a:pPr>
            <a:r>
              <a:rPr lang="en-US" dirty="0" err="1"/>
              <a:t>sw</a:t>
            </a:r>
            <a:r>
              <a:rPr lang="en-US" dirty="0"/>
              <a:t> t1, 0(t0)              # store a word of what register t1 contains to memory address 0(t0) (&amp;buffer[1])</a:t>
            </a:r>
          </a:p>
          <a:p>
            <a:pPr marL="0" indent="0">
              <a:buNone/>
            </a:pPr>
            <a:r>
              <a:rPr lang="en-US" dirty="0" err="1"/>
              <a:t>lb</a:t>
            </a:r>
            <a:r>
              <a:rPr lang="en-US" dirty="0"/>
              <a:t> t2, 0(t0)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06CFA-AD2F-3504-0C35-DA86E61D5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096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765B8-8FE7-9540-992E-70BCF0967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13EA8-DFFD-B441-B804-BC7633653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5" y="1143000"/>
            <a:ext cx="8763000" cy="5715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Find the minimum of an array</a:t>
            </a:r>
          </a:p>
          <a:p>
            <a:pPr marL="481648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</a:rPr>
              <a:t>A is in t0, min is in t1, </a:t>
            </a:r>
            <a:r>
              <a:rPr lang="en-US" sz="2900" b="1" dirty="0" err="1">
                <a:solidFill>
                  <a:schemeClr val="tx1"/>
                </a:solidFill>
              </a:rPr>
              <a:t>i</a:t>
            </a:r>
            <a:r>
              <a:rPr lang="en-US" sz="2900" b="1" dirty="0">
                <a:solidFill>
                  <a:schemeClr val="tx1"/>
                </a:solidFill>
              </a:rPr>
              <a:t> is in t2, N is in t3</a:t>
            </a:r>
          </a:p>
          <a:p>
            <a:pPr marL="481648" lvl="2" indent="0">
              <a:buNone/>
            </a:pPr>
            <a:endParaRPr lang="en-US" sz="2900" b="1" dirty="0">
              <a:solidFill>
                <a:schemeClr val="tx1"/>
              </a:solidFill>
            </a:endParaRP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FFFF00"/>
                </a:highlight>
              </a:rPr>
              <a:t># Init condition: </a:t>
            </a:r>
            <a:r>
              <a:rPr lang="en-US" sz="29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i</a:t>
            </a:r>
            <a:r>
              <a:rPr lang="en-US" sz="2900" b="1" dirty="0">
                <a:solidFill>
                  <a:schemeClr val="tx1"/>
                </a:solidFill>
                <a:highlight>
                  <a:srgbClr val="FFFF00"/>
                </a:highlight>
              </a:rPr>
              <a:t>=0</a:t>
            </a: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FFFF00"/>
                </a:highlight>
              </a:rPr>
              <a:t>add t2, x0, x0 # li t2, 0</a:t>
            </a:r>
          </a:p>
          <a:p>
            <a:pPr marL="481648" lvl="2" indent="0">
              <a:buNone/>
            </a:pPr>
            <a:r>
              <a:rPr lang="en-US" sz="29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lw</a:t>
            </a:r>
            <a:r>
              <a:rPr lang="en-US" sz="2900" b="1" dirty="0">
                <a:solidFill>
                  <a:schemeClr val="tx1"/>
                </a:solidFill>
                <a:highlight>
                  <a:srgbClr val="FFFF00"/>
                </a:highlight>
              </a:rPr>
              <a:t> t1, 0(t0)</a:t>
            </a:r>
          </a:p>
          <a:p>
            <a:pPr marL="0" indent="0" algn="just">
              <a:buNone/>
            </a:pPr>
            <a:r>
              <a:rPr lang="en-US" sz="2900" b="1" dirty="0">
                <a:highlight>
                  <a:srgbClr val="66FFFF"/>
                </a:highlight>
              </a:rPr>
              <a:t>Loop: </a:t>
            </a:r>
            <a:r>
              <a:rPr lang="en-US" sz="2900" b="1" dirty="0" err="1">
                <a:highlight>
                  <a:srgbClr val="66FFFF"/>
                </a:highlight>
              </a:rPr>
              <a:t>bge</a:t>
            </a:r>
            <a:r>
              <a:rPr lang="en-US" sz="2900" b="1" dirty="0">
                <a:highlight>
                  <a:srgbClr val="66FFFF"/>
                </a:highlight>
              </a:rPr>
              <a:t> t2, t3, Exit # (if </a:t>
            </a:r>
            <a:r>
              <a:rPr lang="en-US" sz="2900" b="1" dirty="0" err="1">
                <a:highlight>
                  <a:srgbClr val="66FFFF"/>
                </a:highlight>
              </a:rPr>
              <a:t>i</a:t>
            </a:r>
            <a:r>
              <a:rPr lang="en-US" sz="2900" b="1" dirty="0">
                <a:highlight>
                  <a:srgbClr val="66FFFF"/>
                </a:highlight>
              </a:rPr>
              <a:t> &gt;= N) break the loop, the false path</a:t>
            </a:r>
          </a:p>
          <a:p>
            <a:pPr marL="481648" lvl="2" indent="0">
              <a:buNone/>
            </a:pPr>
            <a:endParaRPr lang="en-US" sz="2900" b="1" dirty="0">
              <a:solidFill>
                <a:schemeClr val="tx1"/>
              </a:solidFill>
            </a:endParaRPr>
          </a:p>
          <a:p>
            <a:pPr marL="481648" lvl="2" indent="0">
              <a:buNone/>
            </a:pPr>
            <a:r>
              <a:rPr lang="en-US" sz="2900" b="1" dirty="0" err="1">
                <a:solidFill>
                  <a:schemeClr val="tx1"/>
                </a:solidFill>
                <a:highlight>
                  <a:srgbClr val="B3B3B3"/>
                </a:highlight>
              </a:rPr>
              <a:t>slli</a:t>
            </a: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 t6, t2, 2 #</a:t>
            </a:r>
            <a:r>
              <a:rPr lang="en-US" sz="2900" b="1" dirty="0" err="1">
                <a:solidFill>
                  <a:schemeClr val="tx1"/>
                </a:solidFill>
                <a:highlight>
                  <a:srgbClr val="B3B3B3"/>
                </a:highlight>
              </a:rPr>
              <a:t>mul</a:t>
            </a: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 t6, t2, 4</a:t>
            </a: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add t7, t0, t6</a:t>
            </a:r>
          </a:p>
          <a:p>
            <a:pPr marL="481648" lvl="2" indent="0">
              <a:buNone/>
            </a:pPr>
            <a:r>
              <a:rPr lang="en-US" sz="2900" b="1" dirty="0" err="1">
                <a:solidFill>
                  <a:schemeClr val="tx1"/>
                </a:solidFill>
                <a:highlight>
                  <a:srgbClr val="B3B3B3"/>
                </a:highlight>
              </a:rPr>
              <a:t>lw</a:t>
            </a: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 t4, 0(t7)</a:t>
            </a:r>
          </a:p>
          <a:p>
            <a:pPr marL="481648" lvl="2" indent="0">
              <a:buNone/>
            </a:pPr>
            <a:r>
              <a:rPr lang="en-US" sz="2900" b="1" dirty="0" err="1">
                <a:solidFill>
                  <a:schemeClr val="tx1"/>
                </a:solidFill>
                <a:highlight>
                  <a:srgbClr val="B3B3B3"/>
                </a:highlight>
              </a:rPr>
              <a:t>blt</a:t>
            </a: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 t4, t1, TRUE</a:t>
            </a: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J FALSE</a:t>
            </a:r>
          </a:p>
          <a:p>
            <a:pPr marL="0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TRUE: add t1, x0, t4  </a:t>
            </a:r>
            <a:r>
              <a:rPr lang="en-US" sz="2900" b="1" dirty="0">
                <a:highlight>
                  <a:srgbClr val="B3B3B3"/>
                </a:highlight>
              </a:rPr>
              <a:t>#</a:t>
            </a: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 copy A[</a:t>
            </a:r>
            <a:r>
              <a:rPr lang="en-US" sz="2900" b="1" dirty="0" err="1">
                <a:solidFill>
                  <a:schemeClr val="tx1"/>
                </a:solidFill>
                <a:highlight>
                  <a:srgbClr val="B3B3B3"/>
                </a:highlight>
              </a:rPr>
              <a:t>i</a:t>
            </a:r>
            <a:r>
              <a:rPr lang="en-US" sz="2900" b="1" dirty="0">
                <a:solidFill>
                  <a:schemeClr val="tx1"/>
                </a:solidFill>
                <a:highlight>
                  <a:srgbClr val="B3B3B3"/>
                </a:highlight>
              </a:rPr>
              <a:t>] to min</a:t>
            </a:r>
          </a:p>
          <a:p>
            <a:pPr marL="0" indent="0">
              <a:buNone/>
            </a:pPr>
            <a:r>
              <a:rPr lang="en-US" sz="2900" b="1" dirty="0">
                <a:highlight>
                  <a:srgbClr val="B3B3B3"/>
                </a:highlight>
              </a:rPr>
              <a:t>FALSE:</a:t>
            </a:r>
            <a:endParaRPr lang="en-US" sz="2900" b="1" dirty="0">
              <a:solidFill>
                <a:schemeClr val="tx1"/>
              </a:solidFill>
              <a:highlight>
                <a:srgbClr val="B3B3B3"/>
              </a:highlight>
            </a:endParaRP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E6E6E6"/>
                </a:highlight>
              </a:rPr>
              <a:t> </a:t>
            </a:r>
            <a:r>
              <a:rPr lang="en-US" sz="2900" b="1" dirty="0" err="1">
                <a:solidFill>
                  <a:schemeClr val="tx1"/>
                </a:solidFill>
                <a:highlight>
                  <a:srgbClr val="E6E6E6"/>
                </a:highlight>
              </a:rPr>
              <a:t>addi</a:t>
            </a:r>
            <a:r>
              <a:rPr lang="en-US" sz="2900" b="1" dirty="0">
                <a:solidFill>
                  <a:schemeClr val="tx1"/>
                </a:solidFill>
                <a:highlight>
                  <a:srgbClr val="E6E6E6"/>
                </a:highlight>
              </a:rPr>
              <a:t> t2, t2, 1</a:t>
            </a:r>
          </a:p>
          <a:p>
            <a:pPr marL="481648" lvl="2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E6E6E6"/>
                </a:highlight>
              </a:rPr>
              <a:t>J loop #</a:t>
            </a:r>
            <a:r>
              <a:rPr lang="en-US" sz="2900" b="1" dirty="0" err="1">
                <a:solidFill>
                  <a:schemeClr val="tx1"/>
                </a:solidFill>
                <a:highlight>
                  <a:srgbClr val="E6E6E6"/>
                </a:highlight>
              </a:rPr>
              <a:t>beq</a:t>
            </a:r>
            <a:r>
              <a:rPr lang="en-US" sz="2900" b="1" dirty="0">
                <a:solidFill>
                  <a:schemeClr val="tx1"/>
                </a:solidFill>
                <a:highlight>
                  <a:srgbClr val="E6E6E6"/>
                </a:highlight>
              </a:rPr>
              <a:t> x0 x0 loop</a:t>
            </a:r>
          </a:p>
          <a:p>
            <a:pPr marL="0" indent="0">
              <a:buNone/>
            </a:pPr>
            <a:r>
              <a:rPr lang="en-US" sz="2900" b="1" dirty="0">
                <a:solidFill>
                  <a:schemeClr val="tx1"/>
                </a:solidFill>
                <a:highlight>
                  <a:srgbClr val="FF0000"/>
                </a:highlight>
              </a:rPr>
              <a:t>Exit: </a:t>
            </a:r>
          </a:p>
          <a:p>
            <a:pPr marL="481648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481648" lvl="2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41BCF4-5BBA-4146-8681-31611F169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37A3221-DEFF-B949-94A0-1F44B9FE2F4B}"/>
              </a:ext>
            </a:extLst>
          </p:cNvPr>
          <p:cNvSpPr/>
          <p:nvPr/>
        </p:nvSpPr>
        <p:spPr>
          <a:xfrm>
            <a:off x="4800600" y="1143000"/>
            <a:ext cx="4396248" cy="147732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481648" lvl="2" indent="0">
              <a:buNone/>
            </a:pPr>
            <a:r>
              <a:rPr lang="en-US" dirty="0"/>
              <a:t>int A[N]; </a:t>
            </a:r>
          </a:p>
          <a:p>
            <a:pPr marL="481648" lvl="2" indent="0">
              <a:buNone/>
            </a:pPr>
            <a:r>
              <a:rPr lang="en-US" dirty="0"/>
              <a:t>int min = A[0];</a:t>
            </a:r>
          </a:p>
          <a:p>
            <a:pPr marL="481648" lvl="2" indent="0">
              <a:buNone/>
            </a:pPr>
            <a:r>
              <a:rPr lang="en-US" dirty="0"/>
              <a:t>for (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 {</a:t>
            </a:r>
          </a:p>
          <a:p>
            <a:pPr marL="481648" lvl="2" indent="0">
              <a:buNone/>
            </a:pPr>
            <a:r>
              <a:rPr lang="en-US" b="1" dirty="0"/>
              <a:t>    if (A[</a:t>
            </a:r>
            <a:r>
              <a:rPr lang="en-US" b="1" dirty="0" err="1"/>
              <a:t>i</a:t>
            </a:r>
            <a:r>
              <a:rPr lang="en-US" b="1" dirty="0"/>
              <a:t>] &lt; min) min = A[</a:t>
            </a:r>
            <a:r>
              <a:rPr lang="en-US" b="1" dirty="0" err="1"/>
              <a:t>i</a:t>
            </a:r>
            <a:r>
              <a:rPr lang="en-US" b="1" dirty="0"/>
              <a:t>]; //loop body</a:t>
            </a:r>
          </a:p>
          <a:p>
            <a:pPr marL="481648" lvl="2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66597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C4D5B-BC64-3B45-87F9-1CCA1EEFE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Switch-case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1F822-606A-484C-96BE-DD6F4FF6E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int </a:t>
            </a:r>
            <a:r>
              <a:rPr lang="en-US" dirty="0" err="1"/>
              <a:t>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switch (</a:t>
            </a:r>
            <a:r>
              <a:rPr lang="en-US" dirty="0" err="1"/>
              <a:t>i</a:t>
            </a:r>
            <a:r>
              <a:rPr lang="en-US" dirty="0"/>
              <a:t>) {</a:t>
            </a:r>
          </a:p>
          <a:p>
            <a:pPr marL="0" indent="0">
              <a:buNone/>
            </a:pPr>
            <a:r>
              <a:rPr lang="en-US" dirty="0"/>
              <a:t>	case 0:</a:t>
            </a:r>
          </a:p>
          <a:p>
            <a:pPr marL="0" indent="0">
              <a:buNone/>
            </a:pPr>
            <a:r>
              <a:rPr lang="en-US" dirty="0"/>
              <a:t>	    a = 0;</a:t>
            </a:r>
          </a:p>
          <a:p>
            <a:pPr marL="0" indent="0">
              <a:buNone/>
            </a:pPr>
            <a:r>
              <a:rPr lang="en-US" dirty="0"/>
              <a:t>	    break;</a:t>
            </a:r>
          </a:p>
          <a:p>
            <a:pPr marL="0" indent="0">
              <a:buNone/>
            </a:pPr>
            <a:r>
              <a:rPr lang="en-US" dirty="0"/>
              <a:t>      case 1:</a:t>
            </a:r>
          </a:p>
          <a:p>
            <a:pPr marL="0" indent="0">
              <a:buNone/>
            </a:pPr>
            <a:r>
              <a:rPr lang="en-US" dirty="0"/>
              <a:t>          a = 1;</a:t>
            </a:r>
          </a:p>
          <a:p>
            <a:pPr marL="0" indent="0">
              <a:buNone/>
            </a:pPr>
            <a:r>
              <a:rPr lang="en-US" dirty="0"/>
              <a:t>          break;</a:t>
            </a:r>
          </a:p>
          <a:p>
            <a:pPr marL="0" indent="0">
              <a:buNone/>
            </a:pPr>
            <a:r>
              <a:rPr lang="en-US" dirty="0"/>
              <a:t>      case 2:</a:t>
            </a:r>
          </a:p>
          <a:p>
            <a:pPr marL="0" indent="0">
              <a:buNone/>
            </a:pPr>
            <a:r>
              <a:rPr lang="en-US" dirty="0"/>
              <a:t>          a = 2;</a:t>
            </a:r>
          </a:p>
          <a:p>
            <a:pPr marL="0" indent="0">
              <a:buNone/>
            </a:pPr>
            <a:r>
              <a:rPr lang="en-US" dirty="0"/>
              <a:t>          break;</a:t>
            </a:r>
          </a:p>
          <a:p>
            <a:pPr marL="0" indent="0">
              <a:buNone/>
            </a:pPr>
            <a:r>
              <a:rPr lang="en-US" dirty="0"/>
              <a:t>       default:</a:t>
            </a:r>
          </a:p>
          <a:p>
            <a:pPr marL="0" indent="0">
              <a:buNone/>
            </a:pPr>
            <a:r>
              <a:rPr lang="en-US" dirty="0"/>
              <a:t>          a = </a:t>
            </a:r>
            <a:r>
              <a:rPr lang="en-US" dirty="0" err="1"/>
              <a:t>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A5C81F-CA47-8645-8837-8616F2B04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8029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D23D6-911B-8546-A3CD-2CD9CD7ED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Branch is ”if ( … ) </a:t>
            </a:r>
            <a:r>
              <a:rPr lang="en-US" dirty="0" err="1"/>
              <a:t>goto</a:t>
            </a:r>
            <a:r>
              <a:rPr lang="en-US" dirty="0"/>
              <a:t> ” of high-level code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19024-0E50-F646-831B-3CCBF003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D60A8B-4A81-414A-B418-63E1F8189E54}"/>
              </a:ext>
            </a:extLst>
          </p:cNvPr>
          <p:cNvSpPr/>
          <p:nvPr/>
        </p:nvSpPr>
        <p:spPr>
          <a:xfrm>
            <a:off x="5226550" y="1414059"/>
            <a:ext cx="3061252" cy="3785652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AU" altLang="en-US" sz="2400" dirty="0">
                <a:latin typeface="Times New Roman" charset="0"/>
              </a:rPr>
              <a:t>L2:  </a:t>
            </a:r>
            <a:r>
              <a:rPr lang="en-AU" altLang="en-US" sz="2400" dirty="0" err="1">
                <a:latin typeface="Times New Roman" charset="0"/>
              </a:rPr>
              <a:t>addi</a:t>
            </a:r>
            <a:r>
              <a:rPr lang="en-AU" altLang="en-US" sz="2400" dirty="0">
                <a:latin typeface="Times New Roman" charset="0"/>
              </a:rPr>
              <a:t> x5, x5, 1      </a:t>
            </a:r>
          </a:p>
          <a:p>
            <a:r>
              <a:rPr lang="en-AU" altLang="en-US" sz="2400" dirty="0">
                <a:latin typeface="Times New Roman" charset="0"/>
              </a:rPr>
              <a:t>        add x10, x5, x11</a:t>
            </a:r>
          </a:p>
          <a:p>
            <a:r>
              <a:rPr lang="en-AU" altLang="en-US" sz="2400" dirty="0">
                <a:latin typeface="Times New Roman" charset="0"/>
              </a:rPr>
              <a:t>        </a:t>
            </a:r>
            <a:r>
              <a:rPr lang="en-AU" altLang="en-US" sz="2400" b="1" dirty="0" err="1">
                <a:latin typeface="Times New Roman" charset="0"/>
              </a:rPr>
              <a:t>beq</a:t>
            </a:r>
            <a:r>
              <a:rPr lang="en-AU" altLang="en-US" sz="2400" b="1" dirty="0">
                <a:latin typeface="Times New Roman" charset="0"/>
              </a:rPr>
              <a:t> x5, x6, L1 </a:t>
            </a:r>
          </a:p>
          <a:p>
            <a:r>
              <a:rPr lang="en-AU" altLang="en-US" sz="2400" b="1" dirty="0">
                <a:latin typeface="Times New Roman" charset="0"/>
              </a:rPr>
              <a:t>        </a:t>
            </a:r>
            <a:r>
              <a:rPr lang="en-AU" altLang="en-US" sz="2400" dirty="0">
                <a:latin typeface="Times New Roman" charset="0"/>
              </a:rPr>
              <a:t>add x10, x10, x9</a:t>
            </a:r>
          </a:p>
          <a:p>
            <a:r>
              <a:rPr lang="en-AU" altLang="en-US" sz="2400" dirty="0">
                <a:latin typeface="Times New Roman" charset="0"/>
              </a:rPr>
              <a:t>        sub ….</a:t>
            </a:r>
          </a:p>
          <a:p>
            <a:r>
              <a:rPr lang="en-AU" altLang="en-US" sz="2400" dirty="0">
                <a:latin typeface="Times New Roman" charset="0"/>
              </a:rPr>
              <a:t>        …</a:t>
            </a:r>
          </a:p>
          <a:p>
            <a:endParaRPr lang="en-AU" altLang="en-US" sz="2400" dirty="0">
              <a:latin typeface="Times New Roman" charset="0"/>
            </a:endParaRPr>
          </a:p>
          <a:p>
            <a:r>
              <a:rPr lang="en-AU" altLang="en-US" sz="2400" dirty="0">
                <a:latin typeface="Times New Roman" charset="0"/>
              </a:rPr>
              <a:t>L1:   sub x10, x10, x9</a:t>
            </a:r>
          </a:p>
          <a:p>
            <a:r>
              <a:rPr lang="en-AU" altLang="en-US" sz="2400" dirty="0">
                <a:latin typeface="Times New Roman" charset="0"/>
              </a:rPr>
              <a:t>         add …</a:t>
            </a:r>
          </a:p>
          <a:p>
            <a:r>
              <a:rPr lang="en-AU" altLang="en-US" sz="2400" dirty="0">
                <a:latin typeface="Times New Roman" charset="0"/>
              </a:rPr>
              <a:t>         …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374D48-9F47-EE46-8BE2-7EF68C536716}"/>
              </a:ext>
            </a:extLst>
          </p:cNvPr>
          <p:cNvSpPr/>
          <p:nvPr/>
        </p:nvSpPr>
        <p:spPr>
          <a:xfrm>
            <a:off x="5899488" y="2578087"/>
            <a:ext cx="2388314" cy="3232566"/>
          </a:xfrm>
          <a:prstGeom prst="roundRect">
            <a:avLst>
              <a:gd name="adj" fmla="val 3957"/>
            </a:avLst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813F954-AA5F-CD4D-AE19-4ACD47632D6D}"/>
              </a:ext>
            </a:extLst>
          </p:cNvPr>
          <p:cNvSpPr/>
          <p:nvPr/>
        </p:nvSpPr>
        <p:spPr>
          <a:xfrm>
            <a:off x="5912350" y="4097231"/>
            <a:ext cx="2133600" cy="1713422"/>
          </a:xfrm>
          <a:prstGeom prst="roundRect">
            <a:avLst>
              <a:gd name="adj" fmla="val 3957"/>
            </a:avLst>
          </a:prstGeom>
          <a:solidFill>
            <a:srgbClr val="00B0F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5540C25-B9FF-7242-9ACF-D28E1D5EDCCD}"/>
              </a:ext>
            </a:extLst>
          </p:cNvPr>
          <p:cNvSpPr/>
          <p:nvPr/>
        </p:nvSpPr>
        <p:spPr>
          <a:xfrm>
            <a:off x="5868112" y="2198076"/>
            <a:ext cx="2388314" cy="341448"/>
          </a:xfrm>
          <a:prstGeom prst="roundRect">
            <a:avLst>
              <a:gd name="adj" fmla="val 3957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372CC96-EEC8-0149-85BF-0C39D5AFDD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8EBE5D1-6409-7B4F-B05C-DD64F126F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73" y="1385641"/>
            <a:ext cx="3548467" cy="3724715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6128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Three Classes of Instructions We Will Focus 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en-US" b="1" dirty="0"/>
              <a:t>Arithmetic-logic instructions</a:t>
            </a:r>
          </a:p>
          <a:p>
            <a:pPr lvl="1"/>
            <a:r>
              <a:rPr lang="en-US" altLang="en-US" b="1" dirty="0"/>
              <a:t>add, sub, </a:t>
            </a:r>
            <a:r>
              <a:rPr lang="en-US" altLang="en-US" b="1" dirty="0" err="1"/>
              <a:t>addi</a:t>
            </a:r>
            <a:r>
              <a:rPr lang="en-US" altLang="en-US" b="1" dirty="0"/>
              <a:t>, and, or, shift </a:t>
            </a:r>
            <a:r>
              <a:rPr lang="en-US" altLang="en-US" b="1" dirty="0" err="1"/>
              <a:t>left|right</a:t>
            </a:r>
            <a:r>
              <a:rPr lang="en-US" altLang="en-US" b="1" dirty="0"/>
              <a:t>, </a:t>
            </a:r>
            <a:r>
              <a:rPr lang="en-US" altLang="en-US" b="1" dirty="0" err="1"/>
              <a:t>etc</a:t>
            </a:r>
            <a:endParaRPr lang="en-US" altLang="en-US" b="1" dirty="0"/>
          </a:p>
          <a:p>
            <a:pPr lvl="1"/>
            <a:endParaRPr lang="en-US" alt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altLang="en-US" b="1" dirty="0"/>
              <a:t>Memory load and store instructions</a:t>
            </a:r>
          </a:p>
          <a:p>
            <a:pPr lvl="1"/>
            <a:r>
              <a:rPr lang="en-US" altLang="en-US" b="1" dirty="0" err="1"/>
              <a:t>lw</a:t>
            </a:r>
            <a:r>
              <a:rPr lang="en-US" altLang="en-US" b="1" dirty="0"/>
              <a:t> and </a:t>
            </a:r>
            <a:r>
              <a:rPr lang="en-US" altLang="en-US" b="1" dirty="0" err="1"/>
              <a:t>sw</a:t>
            </a:r>
            <a:r>
              <a:rPr lang="en-US" altLang="en-US" b="1" dirty="0"/>
              <a:t>: Load/store word</a:t>
            </a:r>
          </a:p>
          <a:p>
            <a:pPr lvl="1"/>
            <a:r>
              <a:rPr lang="en-US" altLang="en-US" b="1" dirty="0" err="1"/>
              <a:t>ld</a:t>
            </a:r>
            <a:r>
              <a:rPr lang="en-US" altLang="en-US" b="1" dirty="0"/>
              <a:t> and </a:t>
            </a:r>
            <a:r>
              <a:rPr lang="en-US" altLang="en-US" b="1" dirty="0" err="1"/>
              <a:t>sd</a:t>
            </a:r>
            <a:r>
              <a:rPr lang="en-US" altLang="en-US" b="1" dirty="0"/>
              <a:t>: Load/store doubleword</a:t>
            </a:r>
          </a:p>
          <a:p>
            <a:pPr lvl="1"/>
            <a:endParaRPr lang="en-US" altLang="en-US" b="1" dirty="0"/>
          </a:p>
          <a:p>
            <a:r>
              <a:rPr lang="en-US" altLang="en-US" b="1" dirty="0"/>
              <a:t>Control transfer instructions (changing sequence of instruction execution)</a:t>
            </a:r>
          </a:p>
          <a:p>
            <a:pPr lvl="1"/>
            <a:r>
              <a:rPr lang="en-US" altLang="en-US" b="1" dirty="0"/>
              <a:t>Conditional branch: </a:t>
            </a:r>
            <a:r>
              <a:rPr lang="en-US" altLang="en-US" b="1" dirty="0" err="1"/>
              <a:t>bne</a:t>
            </a:r>
            <a:r>
              <a:rPr lang="en-US" altLang="en-US" b="1" dirty="0"/>
              <a:t>, </a:t>
            </a:r>
            <a:r>
              <a:rPr lang="en-US" altLang="en-US" b="1" dirty="0" err="1"/>
              <a:t>beq</a:t>
            </a:r>
            <a:endParaRPr lang="en-US" altLang="en-US" b="1" dirty="0"/>
          </a:p>
          <a:p>
            <a:pPr lvl="1"/>
            <a:r>
              <a:rPr lang="en-US" altLang="en-US" b="1" dirty="0"/>
              <a:t>Unconditional jump: j</a:t>
            </a:r>
          </a:p>
          <a:p>
            <a:pPr lvl="1"/>
            <a:r>
              <a:rPr lang="en-US" altLang="en-US" b="1" dirty="0"/>
              <a:t>Procedure call and return: </a:t>
            </a:r>
            <a:r>
              <a:rPr lang="en-US" altLang="en-US" b="1" dirty="0" err="1"/>
              <a:t>jal</a:t>
            </a:r>
            <a:r>
              <a:rPr lang="en-US" altLang="en-US" b="1" dirty="0"/>
              <a:t> and </a:t>
            </a:r>
            <a:r>
              <a:rPr lang="en-US" altLang="en-US" b="1" dirty="0" err="1"/>
              <a:t>jr</a:t>
            </a:r>
            <a:endParaRPr lang="en-US" alt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16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D23D6-911B-8546-A3CD-2CD9CD7ED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Branch is ”if ( … ) </a:t>
            </a:r>
            <a:r>
              <a:rPr lang="en-US" dirty="0" err="1"/>
              <a:t>goto</a:t>
            </a:r>
            <a:r>
              <a:rPr lang="en-US" dirty="0"/>
              <a:t> ” of high-level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FEA44-4959-B848-96C8-223C165E5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directly </a:t>
            </a:r>
          </a:p>
          <a:p>
            <a:pPr marL="251460" lvl="1" indent="0">
              <a:buNone/>
            </a:pPr>
            <a:r>
              <a:rPr lang="en-US" dirty="0"/>
              <a:t>If  ( … ) {</a:t>
            </a:r>
          </a:p>
          <a:p>
            <a:pPr marL="251460" lvl="1" indent="0">
              <a:buNone/>
            </a:pPr>
            <a:r>
              <a:rPr lang="en-US" dirty="0"/>
              <a:t>     …</a:t>
            </a:r>
          </a:p>
          <a:p>
            <a:pPr marL="251460" lvl="1" indent="0">
              <a:buNone/>
            </a:pPr>
            <a:r>
              <a:rPr lang="en-US" dirty="0"/>
              <a:t>} else {</a:t>
            </a:r>
          </a:p>
          <a:p>
            <a:pPr marL="251460" lvl="1" indent="0">
              <a:buNone/>
            </a:pPr>
            <a:r>
              <a:rPr lang="en-US" dirty="0"/>
              <a:t>     …</a:t>
            </a:r>
          </a:p>
          <a:p>
            <a:pPr marL="251460" lvl="1" indent="0">
              <a:buNone/>
            </a:pPr>
            <a:r>
              <a:rPr lang="en-US" dirty="0"/>
              <a:t>}</a:t>
            </a:r>
          </a:p>
          <a:p>
            <a:pPr marL="251460" lvl="1" indent="0">
              <a:buNone/>
            </a:pPr>
            <a:endParaRPr lang="en-US" dirty="0"/>
          </a:p>
          <a:p>
            <a:r>
              <a:rPr lang="en-US" dirty="0"/>
              <a:t>With branch (if </a:t>
            </a:r>
            <a:r>
              <a:rPr lang="en-US" dirty="0" err="1"/>
              <a:t>goto</a:t>
            </a:r>
            <a:r>
              <a:rPr lang="en-US" dirty="0"/>
              <a:t>), we can implement:</a:t>
            </a:r>
          </a:p>
          <a:p>
            <a:pPr lvl="1"/>
            <a:r>
              <a:rPr lang="en-US" dirty="0"/>
              <a:t>if … else</a:t>
            </a:r>
          </a:p>
          <a:p>
            <a:pPr lvl="1"/>
            <a:r>
              <a:rPr lang="en-US" dirty="0"/>
              <a:t>for loop, while loop, do loop </a:t>
            </a:r>
          </a:p>
          <a:p>
            <a:pPr lvl="1"/>
            <a:r>
              <a:rPr lang="en-US" dirty="0"/>
              <a:t>switch case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19024-0E50-F646-831B-3CCBF003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D60A8B-4A81-414A-B418-63E1F8189E54}"/>
              </a:ext>
            </a:extLst>
          </p:cNvPr>
          <p:cNvSpPr/>
          <p:nvPr/>
        </p:nvSpPr>
        <p:spPr>
          <a:xfrm>
            <a:off x="6091713" y="990600"/>
            <a:ext cx="3061252" cy="3785652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AU" altLang="en-US" sz="2400" dirty="0">
                <a:latin typeface="Times New Roman" charset="0"/>
              </a:rPr>
              <a:t>L2:  </a:t>
            </a:r>
            <a:r>
              <a:rPr lang="en-AU" altLang="en-US" sz="2400" dirty="0" err="1">
                <a:latin typeface="Times New Roman" charset="0"/>
              </a:rPr>
              <a:t>addi</a:t>
            </a:r>
            <a:r>
              <a:rPr lang="en-AU" altLang="en-US" sz="2400" dirty="0">
                <a:latin typeface="Times New Roman" charset="0"/>
              </a:rPr>
              <a:t> x5, x5, 1      </a:t>
            </a:r>
          </a:p>
          <a:p>
            <a:r>
              <a:rPr lang="en-AU" altLang="en-US" sz="2400" dirty="0">
                <a:latin typeface="Times New Roman" charset="0"/>
              </a:rPr>
              <a:t>        add x10, x5, x11</a:t>
            </a:r>
          </a:p>
          <a:p>
            <a:r>
              <a:rPr lang="en-AU" altLang="en-US" sz="2400" dirty="0">
                <a:latin typeface="Times New Roman" charset="0"/>
              </a:rPr>
              <a:t>        </a:t>
            </a:r>
            <a:r>
              <a:rPr lang="en-AU" altLang="en-US" sz="2400" b="1" dirty="0" err="1">
                <a:latin typeface="Times New Roman" charset="0"/>
              </a:rPr>
              <a:t>beq</a:t>
            </a:r>
            <a:r>
              <a:rPr lang="en-AU" altLang="en-US" sz="2400" b="1" dirty="0">
                <a:latin typeface="Times New Roman" charset="0"/>
              </a:rPr>
              <a:t> x5, x6, L1 </a:t>
            </a:r>
          </a:p>
          <a:p>
            <a:r>
              <a:rPr lang="en-AU" altLang="en-US" sz="2400" b="1" dirty="0">
                <a:latin typeface="Times New Roman" charset="0"/>
              </a:rPr>
              <a:t>        </a:t>
            </a:r>
            <a:r>
              <a:rPr lang="en-AU" altLang="en-US" sz="2400" dirty="0">
                <a:latin typeface="Times New Roman" charset="0"/>
              </a:rPr>
              <a:t>add x10, x10, x9</a:t>
            </a:r>
          </a:p>
          <a:p>
            <a:r>
              <a:rPr lang="en-AU" altLang="en-US" sz="2400" dirty="0">
                <a:latin typeface="Times New Roman" charset="0"/>
              </a:rPr>
              <a:t>        sub ….</a:t>
            </a:r>
          </a:p>
          <a:p>
            <a:r>
              <a:rPr lang="en-AU" altLang="en-US" sz="2400" dirty="0">
                <a:latin typeface="Times New Roman" charset="0"/>
              </a:rPr>
              <a:t>        …</a:t>
            </a:r>
          </a:p>
          <a:p>
            <a:endParaRPr lang="en-AU" altLang="en-US" sz="2400" dirty="0">
              <a:latin typeface="Times New Roman" charset="0"/>
            </a:endParaRPr>
          </a:p>
          <a:p>
            <a:r>
              <a:rPr lang="en-AU" altLang="en-US" sz="2400" dirty="0">
                <a:latin typeface="Times New Roman" charset="0"/>
              </a:rPr>
              <a:t>L1:   sub x10, x10, x9</a:t>
            </a:r>
          </a:p>
          <a:p>
            <a:r>
              <a:rPr lang="en-AU" altLang="en-US" sz="2400" dirty="0">
                <a:latin typeface="Times New Roman" charset="0"/>
              </a:rPr>
              <a:t>         add …</a:t>
            </a:r>
          </a:p>
          <a:p>
            <a:r>
              <a:rPr lang="en-AU" altLang="en-US" sz="2400" dirty="0">
                <a:latin typeface="Times New Roman" charset="0"/>
              </a:rPr>
              <a:t>         …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374D48-9F47-EE46-8BE2-7EF68C536716}"/>
              </a:ext>
            </a:extLst>
          </p:cNvPr>
          <p:cNvSpPr/>
          <p:nvPr/>
        </p:nvSpPr>
        <p:spPr>
          <a:xfrm>
            <a:off x="6764651" y="2154628"/>
            <a:ext cx="2388314" cy="3232566"/>
          </a:xfrm>
          <a:prstGeom prst="roundRect">
            <a:avLst>
              <a:gd name="adj" fmla="val 3957"/>
            </a:avLst>
          </a:prstGeom>
          <a:solidFill>
            <a:srgbClr val="FFFF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813F954-AA5F-CD4D-AE19-4ACD47632D6D}"/>
              </a:ext>
            </a:extLst>
          </p:cNvPr>
          <p:cNvSpPr/>
          <p:nvPr/>
        </p:nvSpPr>
        <p:spPr>
          <a:xfrm>
            <a:off x="6777513" y="3673772"/>
            <a:ext cx="2133600" cy="1713422"/>
          </a:xfrm>
          <a:prstGeom prst="roundRect">
            <a:avLst>
              <a:gd name="adj" fmla="val 3957"/>
            </a:avLst>
          </a:prstGeom>
          <a:solidFill>
            <a:srgbClr val="00B0F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5540C25-B9FF-7242-9ACF-D28E1D5EDCCD}"/>
              </a:ext>
            </a:extLst>
          </p:cNvPr>
          <p:cNvSpPr/>
          <p:nvPr/>
        </p:nvSpPr>
        <p:spPr>
          <a:xfrm>
            <a:off x="6733275" y="1774617"/>
            <a:ext cx="2388314" cy="341448"/>
          </a:xfrm>
          <a:prstGeom prst="roundRect">
            <a:avLst>
              <a:gd name="adj" fmla="val 3957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7C4047-0112-104A-A9A6-3B4A3DA2F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00" y="4498346"/>
            <a:ext cx="4851400" cy="23622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281024-D81F-8D4A-872F-34002A6D8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234" y="1107615"/>
            <a:ext cx="2815867" cy="2955728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56168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D8F3F-E5F5-6F4F-AEB2-8E39668A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Label in 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BB4F3-6645-944B-A07C-22095740A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Label (a program symbol) is the symbolic representation of the address of the memory that the instruction is stored in.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A600F6-9C53-1A4A-97FE-8DAA71095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C20216-A423-E84A-B807-D49B68D0D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65" y="2048596"/>
            <a:ext cx="3548467" cy="3724715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553B68-BCC5-3A40-83B8-F0C5760BA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3766" y="1962049"/>
            <a:ext cx="4851400" cy="2362200"/>
          </a:xfrm>
          <a:prstGeom prst="rect">
            <a:avLst/>
          </a:prstGeom>
          <a:ln>
            <a:solidFill>
              <a:schemeClr val="accent1">
                <a:shade val="95000"/>
                <a:satMod val="105000"/>
              </a:schemeClr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2D49C0-F55B-964A-80D7-818CDB33DB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3043" y="4264926"/>
            <a:ext cx="5232123" cy="262013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7486F6-6F7B-CF43-BB74-8ADFA529F1EB}"/>
              </a:ext>
            </a:extLst>
          </p:cNvPr>
          <p:cNvCxnSpPr/>
          <p:nvPr/>
        </p:nvCxnSpPr>
        <p:spPr>
          <a:xfrm>
            <a:off x="2819400" y="5943600"/>
            <a:ext cx="827932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73512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A50CDBFE-D292-CE48-84CF-FA670B79BAE0}"/>
              </a:ext>
            </a:extLst>
          </p:cNvPr>
          <p:cNvSpPr/>
          <p:nvPr/>
        </p:nvSpPr>
        <p:spPr>
          <a:xfrm>
            <a:off x="5890054" y="1312892"/>
            <a:ext cx="1600200" cy="820707"/>
          </a:xfrm>
          <a:prstGeom prst="roundRect">
            <a:avLst>
              <a:gd name="adj" fmla="val 3957"/>
            </a:avLst>
          </a:prstGeom>
          <a:solidFill>
            <a:srgbClr val="0432FF">
              <a:alpha val="6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D86D06D8-7E59-814E-96F7-095B842FC007}"/>
              </a:ext>
            </a:extLst>
          </p:cNvPr>
          <p:cNvSpPr/>
          <p:nvPr/>
        </p:nvSpPr>
        <p:spPr>
          <a:xfrm>
            <a:off x="4827250" y="1295400"/>
            <a:ext cx="999905" cy="1295400"/>
          </a:xfrm>
          <a:prstGeom prst="roundRect">
            <a:avLst>
              <a:gd name="adj" fmla="val 3957"/>
            </a:avLst>
          </a:prstGeom>
          <a:solidFill>
            <a:srgbClr val="FF000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2A92B9C0-9C93-AE4B-BD6A-0FD5DD555792}"/>
              </a:ext>
            </a:extLst>
          </p:cNvPr>
          <p:cNvSpPr/>
          <p:nvPr/>
        </p:nvSpPr>
        <p:spPr>
          <a:xfrm>
            <a:off x="7543800" y="1312892"/>
            <a:ext cx="1289065" cy="1430308"/>
          </a:xfrm>
          <a:prstGeom prst="roundRect">
            <a:avLst>
              <a:gd name="adj" fmla="val 3957"/>
            </a:avLst>
          </a:prstGeom>
          <a:solidFill>
            <a:srgbClr val="00B050">
              <a:alpha val="5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Compiling Loop Statements 2/3</a:t>
            </a:r>
            <a:endParaRPr lang="en-AU" altLang="en-US" dirty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/>
              <a:t>C code: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spcAft>
                <a:spcPct val="30000"/>
              </a:spcAft>
              <a:buFont typeface="Wingdings" charset="2"/>
              <a:buNone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800" dirty="0"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while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sz="2800" dirty="0">
                <a:highlight>
                  <a:srgbClr val="0432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save[</a:t>
            </a:r>
            <a:r>
              <a:rPr lang="en-US" altLang="en-US" sz="2800" dirty="0" err="1">
                <a:highlight>
                  <a:srgbClr val="0432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0432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] == k</a:t>
            </a: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2800" dirty="0" err="1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800" dirty="0">
                <a:highlight>
                  <a:srgbClr val="008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+= 1;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err="1"/>
              <a:t>i</a:t>
            </a:r>
            <a:r>
              <a:rPr lang="en-US" altLang="en-US" dirty="0"/>
              <a:t> in x22, k in x24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address of save in x25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RISC-V code: (save[</a:t>
            </a:r>
            <a:r>
              <a:rPr lang="en-US" altLang="en-US" dirty="0" err="1"/>
              <a:t>i</a:t>
            </a:r>
            <a:r>
              <a:rPr lang="en-US" altLang="en-US" dirty="0"/>
              <a:t>] is to be read/loaded)</a:t>
            </a:r>
          </a:p>
          <a:p>
            <a:pPr>
              <a:lnSpc>
                <a:spcPct val="80000"/>
              </a:lnSpc>
              <a:spcBef>
                <a:spcPct val="50000"/>
              </a:spcBef>
              <a:spcAft>
                <a:spcPct val="30000"/>
              </a:spcAft>
              <a:buNone/>
            </a:pPr>
            <a:r>
              <a:rPr lang="en-US" altLang="en-US" sz="2800" dirty="0">
                <a:latin typeface="Lucida Console" charset="0"/>
              </a:rPr>
              <a:t>	</a:t>
            </a: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Loop:</a:t>
            </a:r>
            <a:r>
              <a:rPr lang="en-US" altLang="en-US" sz="2800" dirty="0">
                <a:latin typeface="Lucida Console" charset="0"/>
              </a:rPr>
              <a:t> </a:t>
            </a:r>
            <a:r>
              <a:rPr lang="en-US" altLang="en-US" sz="2800" dirty="0" err="1">
                <a:highlight>
                  <a:srgbClr val="0432FF"/>
                </a:highlight>
                <a:latin typeface="Lucida Console" charset="0"/>
              </a:rPr>
              <a:t>slli</a:t>
            </a: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 x10, x22, 3   //x10 has </a:t>
            </a:r>
            <a:r>
              <a:rPr lang="en-US" altLang="en-US" sz="2800" dirty="0" err="1">
                <a:highlight>
                  <a:srgbClr val="0432FF"/>
                </a:highlight>
                <a:latin typeface="Lucida Console" charset="0"/>
              </a:rPr>
              <a:t>i</a:t>
            </a: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*8</a:t>
            </a:r>
            <a:br>
              <a:rPr lang="en-US" altLang="en-US" sz="2800" dirty="0">
                <a:highlight>
                  <a:srgbClr val="0432FF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      add  x10, x10, x25 //</a:t>
            </a:r>
            <a:r>
              <a:rPr lang="en-US" altLang="en-US" sz="2800" dirty="0" err="1">
                <a:highlight>
                  <a:srgbClr val="0432FF"/>
                </a:highlight>
                <a:latin typeface="Lucida Console" charset="0"/>
              </a:rPr>
              <a:t>base+offset</a:t>
            </a:r>
            <a:br>
              <a:rPr lang="en-US" altLang="en-US" sz="2800" dirty="0">
                <a:highlight>
                  <a:srgbClr val="0432FF"/>
                </a:highlight>
                <a:latin typeface="Lucida Console" charset="0"/>
              </a:rPr>
            </a:b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0432FF"/>
                </a:highlight>
                <a:latin typeface="Lucida Console" charset="0"/>
              </a:rPr>
              <a:t>ld</a:t>
            </a: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   x9,  0(x10)//</a:t>
            </a:r>
            <a:r>
              <a:rPr lang="en-US" altLang="en-US" sz="2800" dirty="0" err="1">
                <a:highlight>
                  <a:srgbClr val="0432FF"/>
                </a:highlight>
                <a:latin typeface="Lucida Console" charset="0"/>
              </a:rPr>
              <a:t>newbase</a:t>
            </a:r>
            <a:r>
              <a:rPr lang="en-US" altLang="en-US" sz="2800" dirty="0">
                <a:highlight>
                  <a:srgbClr val="0432FF"/>
                </a:highlight>
                <a:latin typeface="Lucida Console" charset="0"/>
              </a:rPr>
              <a:t> in x10 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FF000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  x9,  x24, Body //True</a:t>
            </a:r>
            <a:br>
              <a:rPr lang="en-US" altLang="en-US" sz="2800" dirty="0">
                <a:highlight>
                  <a:srgbClr val="FF0000"/>
                </a:highlight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FF000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  x0,  x0,  Exit //False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highlight>
                  <a:srgbClr val="008000"/>
                </a:highlight>
                <a:latin typeface="Lucida Console" charset="0"/>
              </a:rPr>
              <a:t>Body: </a:t>
            </a:r>
            <a:r>
              <a:rPr lang="en-US" altLang="en-US" sz="2800" dirty="0" err="1">
                <a:highlight>
                  <a:srgbClr val="008000"/>
                </a:highlight>
                <a:latin typeface="Lucida Console" charset="0"/>
              </a:rPr>
              <a:t>addi</a:t>
            </a:r>
            <a:r>
              <a:rPr lang="en-US" altLang="en-US" sz="2800" dirty="0">
                <a:highlight>
                  <a:srgbClr val="008000"/>
                </a:highlight>
                <a:latin typeface="Lucida Console" charset="0"/>
              </a:rPr>
              <a:t> x22, x22, 1 </a:t>
            </a:r>
            <a:r>
              <a:rPr lang="en-US" altLang="en-US" sz="1600" dirty="0">
                <a:highlight>
                  <a:srgbClr val="008000"/>
                </a:highlight>
                <a:latin typeface="Lucida Console" charset="0"/>
              </a:rPr>
              <a:t>//</a:t>
            </a:r>
            <a:r>
              <a:rPr lang="en-US" altLang="en-US" sz="2000" dirty="0" err="1">
                <a:highlight>
                  <a:srgbClr val="008000"/>
                </a:highlight>
                <a:latin typeface="Lucida Console" charset="0"/>
              </a:rPr>
              <a:t>true,</a:t>
            </a:r>
            <a:r>
              <a:rPr lang="en-US" altLang="en-US" sz="1600" dirty="0" err="1">
                <a:highlight>
                  <a:srgbClr val="008000"/>
                </a:highlight>
                <a:latin typeface="Lucida Console" charset="0"/>
              </a:rPr>
              <a:t>the</a:t>
            </a:r>
            <a:r>
              <a:rPr lang="en-US" altLang="en-US" sz="1600" dirty="0">
                <a:highlight>
                  <a:srgbClr val="008000"/>
                </a:highlight>
                <a:latin typeface="Lucida Console" charset="0"/>
              </a:rPr>
              <a:t> loop </a:t>
            </a:r>
            <a:r>
              <a:rPr lang="en-US" altLang="en-US" sz="1600" dirty="0" err="1">
                <a:highlight>
                  <a:srgbClr val="008000"/>
                </a:highlight>
                <a:latin typeface="Lucida Console" charset="0"/>
              </a:rPr>
              <a:t>body,i</a:t>
            </a:r>
            <a:r>
              <a:rPr lang="en-US" altLang="en-US" sz="1600" dirty="0">
                <a:highlight>
                  <a:srgbClr val="008000"/>
                </a:highlight>
                <a:latin typeface="Lucida Console" charset="0"/>
              </a:rPr>
              <a:t>=i+1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latin typeface="Lucida Console" charset="0"/>
              </a:rPr>
              <a:t>      </a:t>
            </a:r>
            <a:r>
              <a:rPr lang="en-US" altLang="en-US" sz="2800" dirty="0" err="1">
                <a:highlight>
                  <a:srgbClr val="FF0000"/>
                </a:highlight>
                <a:latin typeface="Lucida Console" charset="0"/>
              </a:rPr>
              <a:t>beq</a:t>
            </a: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  x0,  x0,  Loop</a:t>
            </a:r>
            <a:br>
              <a:rPr lang="en-US" altLang="en-US" sz="2800" dirty="0">
                <a:latin typeface="Lucida Console" charset="0"/>
              </a:rPr>
            </a:br>
            <a:r>
              <a:rPr lang="en-US" altLang="en-US" sz="2800" dirty="0">
                <a:highlight>
                  <a:srgbClr val="FF0000"/>
                </a:highlight>
                <a:latin typeface="Lucida Console" charset="0"/>
              </a:rPr>
              <a:t>Exit: …</a:t>
            </a:r>
            <a:endParaRPr lang="en-AU" altLang="en-US" sz="2800" dirty="0">
              <a:highlight>
                <a:srgbClr val="FF0000"/>
              </a:highlight>
              <a:latin typeface="Lucida Conso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529363-9FDD-3E45-8301-8E8E8AA961A0}"/>
              </a:ext>
            </a:extLst>
          </p:cNvPr>
          <p:cNvSpPr/>
          <p:nvPr/>
        </p:nvSpPr>
        <p:spPr>
          <a:xfrm>
            <a:off x="2102419" y="5842337"/>
            <a:ext cx="68129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altLang="en-US" sz="1200" b="1" dirty="0">
                <a:cs typeface="Arial" panose="020B0604020202020204" pitchFamily="34" charset="0"/>
              </a:rPr>
              <a:t>Using </a:t>
            </a:r>
            <a:r>
              <a:rPr lang="en-AU" altLang="en-US" sz="1200" b="1" dirty="0" err="1">
                <a:cs typeface="Arial" panose="020B0604020202020204" pitchFamily="34" charset="0"/>
              </a:rPr>
              <a:t>beq</a:t>
            </a:r>
            <a:r>
              <a:rPr lang="en-AU" altLang="en-US" sz="1200" b="1" dirty="0">
                <a:cs typeface="Arial" panose="020B0604020202020204" pitchFamily="34" charset="0"/>
              </a:rPr>
              <a:t> for (==) to branch to the true path, which is the loop body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sz="1200" b="1" dirty="0">
                <a:cs typeface="Arial" panose="020B0604020202020204" pitchFamily="34" charset="0"/>
              </a:rPr>
              <a:t>The instruction following </a:t>
            </a:r>
            <a:r>
              <a:rPr lang="en-AU" altLang="en-US" sz="1200" b="1" dirty="0" err="1">
                <a:cs typeface="Arial" panose="020B0604020202020204" pitchFamily="34" charset="0"/>
              </a:rPr>
              <a:t>beq</a:t>
            </a:r>
            <a:r>
              <a:rPr lang="en-AU" altLang="en-US" sz="1200" b="1" dirty="0">
                <a:cs typeface="Arial" panose="020B0604020202020204" pitchFamily="34" charset="0"/>
              </a:rPr>
              <a:t> is the false path, which breaks the loop by jumping to Exit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sz="1200" b="1" dirty="0">
                <a:cs typeface="Arial" panose="020B0604020202020204" pitchFamily="34" charset="0"/>
              </a:rPr>
              <a:t>We need another </a:t>
            </a:r>
            <a:r>
              <a:rPr lang="en-AU" altLang="en-US" sz="1200" b="1" dirty="0" err="1">
                <a:cs typeface="Arial" panose="020B0604020202020204" pitchFamily="34" charset="0"/>
              </a:rPr>
              <a:t>beq</a:t>
            </a:r>
            <a:r>
              <a:rPr lang="en-AU" altLang="en-US" sz="1200" b="1" dirty="0">
                <a:cs typeface="Arial" panose="020B0604020202020204" pitchFamily="34" charset="0"/>
              </a:rPr>
              <a:t> to jumping back to the beginning of the loop, i.e. loop back</a:t>
            </a:r>
          </a:p>
          <a:p>
            <a:pPr marL="457200" indent="-457200">
              <a:buFont typeface="+mj-lt"/>
              <a:buAutoNum type="arabicPeriod"/>
            </a:pPr>
            <a:r>
              <a:rPr lang="en-AU" altLang="en-US" sz="1200" b="1" dirty="0">
                <a:cs typeface="Arial" panose="020B0604020202020204" pitchFamily="34" charset="0"/>
              </a:rPr>
              <a:t>Not as elegant as the previous version, one more instruction in the code. But not necessary executing more instructions.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840C4FE-03F6-824C-BCDF-BFAA2A24D1DC}"/>
              </a:ext>
            </a:extLst>
          </p:cNvPr>
          <p:cNvGrpSpPr/>
          <p:nvPr/>
        </p:nvGrpSpPr>
        <p:grpSpPr>
          <a:xfrm>
            <a:off x="4572000" y="1295400"/>
            <a:ext cx="4226955" cy="1295400"/>
            <a:chOff x="4845327" y="120947"/>
            <a:chExt cx="4226955" cy="1295400"/>
          </a:xfrm>
        </p:grpSpPr>
        <p:sp>
          <p:nvSpPr>
            <p:cNvPr id="3" name="Diamond 2">
              <a:extLst>
                <a:ext uri="{FF2B5EF4-FFF2-40B4-BE49-F238E27FC236}">
                  <a16:creationId xmlns:a16="http://schemas.microsoft.com/office/drawing/2014/main" id="{DACFAB8C-821A-9048-B122-94949E841CBA}"/>
                </a:ext>
              </a:extLst>
            </p:cNvPr>
            <p:cNvSpPr/>
            <p:nvPr/>
          </p:nvSpPr>
          <p:spPr>
            <a:xfrm>
              <a:off x="5957047" y="182562"/>
              <a:ext cx="1981005" cy="685800"/>
            </a:xfrm>
            <a:prstGeom prst="diamon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(save[</a:t>
              </a:r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] == k) ?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EFF36F4-62A9-C040-BE70-FA2FBD180828}"/>
                </a:ext>
              </a:extLst>
            </p:cNvPr>
            <p:cNvSpPr/>
            <p:nvPr/>
          </p:nvSpPr>
          <p:spPr>
            <a:xfrm>
              <a:off x="8005482" y="959147"/>
              <a:ext cx="1066800" cy="457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i</a:t>
              </a:r>
              <a:r>
                <a:rPr lang="en-US" dirty="0">
                  <a:solidFill>
                    <a:schemeClr val="tx1"/>
                  </a:solidFill>
                </a:rPr>
                <a:t> += 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B5E46C-7ED7-6E45-BF06-A7F0E72C33D8}"/>
                </a:ext>
              </a:extLst>
            </p:cNvPr>
            <p:cNvSpPr/>
            <p:nvPr/>
          </p:nvSpPr>
          <p:spPr>
            <a:xfrm>
              <a:off x="4845327" y="9591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Exit</a:t>
              </a:r>
            </a:p>
          </p:txBody>
        </p:sp>
        <p:cxnSp>
          <p:nvCxnSpPr>
            <p:cNvPr id="10" name="Elbow Connector 9">
              <a:extLst>
                <a:ext uri="{FF2B5EF4-FFF2-40B4-BE49-F238E27FC236}">
                  <a16:creationId xmlns:a16="http://schemas.microsoft.com/office/drawing/2014/main" id="{0E06C570-6864-0A49-AE8D-CB1DCE6A08B1}"/>
                </a:ext>
              </a:extLst>
            </p:cNvPr>
            <p:cNvCxnSpPr>
              <a:cxnSpLocks/>
              <a:stCxn id="3" idx="3"/>
              <a:endCxn id="4" idx="0"/>
            </p:cNvCxnSpPr>
            <p:nvPr/>
          </p:nvCxnSpPr>
          <p:spPr>
            <a:xfrm>
              <a:off x="7938052" y="525462"/>
              <a:ext cx="600830" cy="43368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E13691C-A07B-D04A-82CB-D3770F82DAA2}"/>
                </a:ext>
              </a:extLst>
            </p:cNvPr>
            <p:cNvSpPr/>
            <p:nvPr/>
          </p:nvSpPr>
          <p:spPr>
            <a:xfrm>
              <a:off x="7624482" y="120947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True</a:t>
              </a:r>
            </a:p>
          </p:txBody>
        </p: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C6CF2F47-97E0-1D46-9EA1-53EEA3712DE0}"/>
                </a:ext>
              </a:extLst>
            </p:cNvPr>
            <p:cNvCxnSpPr>
              <a:cxnSpLocks/>
              <a:stCxn id="3" idx="1"/>
              <a:endCxn id="8" idx="0"/>
            </p:cNvCxnSpPr>
            <p:nvPr/>
          </p:nvCxnSpPr>
          <p:spPr>
            <a:xfrm rot="10800000" flipV="1">
              <a:off x="5378727" y="525461"/>
              <a:ext cx="578320" cy="433685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8D8F96D-447D-294D-B662-7A973DCB57BE}"/>
                </a:ext>
              </a:extLst>
            </p:cNvPr>
            <p:cNvSpPr/>
            <p:nvPr/>
          </p:nvSpPr>
          <p:spPr>
            <a:xfrm>
              <a:off x="5134487" y="139184"/>
              <a:ext cx="1066800" cy="45720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False</a:t>
              </a:r>
            </a:p>
          </p:txBody>
        </p:sp>
        <p:cxnSp>
          <p:nvCxnSpPr>
            <p:cNvPr id="25" name="Elbow Connector 24">
              <a:extLst>
                <a:ext uri="{FF2B5EF4-FFF2-40B4-BE49-F238E27FC236}">
                  <a16:creationId xmlns:a16="http://schemas.microsoft.com/office/drawing/2014/main" id="{43C6CF57-473A-7341-B002-5F6D360C39FC}"/>
                </a:ext>
              </a:extLst>
            </p:cNvPr>
            <p:cNvCxnSpPr>
              <a:cxnSpLocks/>
              <a:stCxn id="4" idx="2"/>
              <a:endCxn id="3" idx="0"/>
            </p:cNvCxnSpPr>
            <p:nvPr/>
          </p:nvCxnSpPr>
          <p:spPr>
            <a:xfrm rot="5400000" flipH="1">
              <a:off x="7126323" y="3789"/>
              <a:ext cx="1233785" cy="1591332"/>
            </a:xfrm>
            <a:prstGeom prst="bentConnector5">
              <a:avLst>
                <a:gd name="adj1" fmla="val -18528"/>
                <a:gd name="adj2" fmla="val -42949"/>
                <a:gd name="adj3" fmla="val 118528"/>
              </a:avLst>
            </a:prstGeom>
            <a:ln w="254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D20D59B5-AB60-BB4B-AFA5-B7B628B4B826}"/>
              </a:ext>
            </a:extLst>
          </p:cNvPr>
          <p:cNvCxnSpPr>
            <a:cxnSpLocks/>
          </p:cNvCxnSpPr>
          <p:nvPr/>
        </p:nvCxnSpPr>
        <p:spPr>
          <a:xfrm rot="5400000" flipH="1">
            <a:off x="6859575" y="1195734"/>
            <a:ext cx="1233785" cy="1591332"/>
          </a:xfrm>
          <a:prstGeom prst="bentConnector5">
            <a:avLst>
              <a:gd name="adj1" fmla="val -18528"/>
              <a:gd name="adj2" fmla="val -42949"/>
              <a:gd name="adj3" fmla="val 118528"/>
            </a:avLst>
          </a:prstGeom>
          <a:ln w="508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281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4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Logical Operations</a:t>
            </a:r>
            <a:endParaRPr lang="en-AU" altLang="en-US"/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Instructions for </a:t>
            </a:r>
            <a:r>
              <a:rPr lang="en-US" altLang="en-US" b="1" dirty="0"/>
              <a:t>bitwise</a:t>
            </a:r>
            <a:r>
              <a:rPr lang="en-US" altLang="en-US" dirty="0"/>
              <a:t> manipulation</a:t>
            </a:r>
            <a:endParaRPr lang="en-AU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9738" name="Rectangle 41"/>
          <p:cNvSpPr>
            <a:spLocks noChangeArrowheads="1"/>
          </p:cNvSpPr>
          <p:nvPr/>
        </p:nvSpPr>
        <p:spPr bwMode="auto">
          <a:xfrm>
            <a:off x="439957" y="5028488"/>
            <a:ext cx="77724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60000"/>
              <a:buFont typeface="Wingdings" charset="2"/>
              <a:buChar char="n"/>
            </a:pPr>
            <a:r>
              <a:rPr lang="en-US" altLang="en-US" sz="3200"/>
              <a:t>Useful for extracting and inserting groups of bits in a word</a:t>
            </a:r>
            <a:endParaRPr lang="en-AU" altLang="en-US" sz="3200" dirty="0"/>
          </a:p>
        </p:txBody>
      </p:sp>
      <p:sp>
        <p:nvSpPr>
          <p:cNvPr id="29739" name="Text Box 42"/>
          <p:cNvSpPr txBox="1">
            <a:spLocks noChangeArrowheads="1"/>
          </p:cNvSpPr>
          <p:nvPr/>
        </p:nvSpPr>
        <p:spPr bwMode="auto">
          <a:xfrm rot="5400000">
            <a:off x="7662069" y="1115219"/>
            <a:ext cx="2597150" cy="3667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>
                <a:solidFill>
                  <a:schemeClr val="folHlink"/>
                </a:solidFill>
              </a:rPr>
              <a:t>§2.6 Logical Operations</a:t>
            </a:r>
          </a:p>
        </p:txBody>
      </p:sp>
      <p:graphicFrame>
        <p:nvGraphicFramePr>
          <p:cNvPr id="8" name="Group 47">
            <a:extLst>
              <a:ext uri="{FF2B5EF4-FFF2-40B4-BE49-F238E27FC236}">
                <a16:creationId xmlns:a16="http://schemas.microsoft.com/office/drawing/2014/main" id="{E67182B8-7962-224D-B4FA-367C6054CD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19967"/>
              </p:ext>
            </p:extLst>
          </p:nvPr>
        </p:nvGraphicFramePr>
        <p:xfrm>
          <a:off x="725707" y="1732836"/>
          <a:ext cx="7200900" cy="3295652"/>
        </p:xfrm>
        <a:graphic>
          <a:graphicData uri="http://schemas.openxmlformats.org/drawingml/2006/table">
            <a:tbl>
              <a:tblPr/>
              <a:tblGrid>
                <a:gridCol w="2233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8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7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1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Operation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Java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RISC-V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9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Shift left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&lt;&lt;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&lt;&lt;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Sll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, </a:t>
                      </a: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slli</a:t>
                      </a:r>
                      <a:endParaRPr kumimoji="0" lang="en-AU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Shift right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&gt;&gt;</a:t>
                      </a:r>
                      <a:endParaRPr kumimoji="0" lang="en-AU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&gt;&gt;&gt;</a:t>
                      </a:r>
                      <a:endParaRPr kumimoji="0" lang="en-AU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Srl</a:t>
                      </a: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, </a:t>
                      </a:r>
                      <a:r>
                        <a:rPr kumimoji="0" lang="en-US" alt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srli</a:t>
                      </a:r>
                      <a:endParaRPr kumimoji="0" lang="en-AU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9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Bit-by-bit AND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&amp;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&amp;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and, andi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9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Bit-by-bit OR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|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|</a:t>
                      </a:r>
                      <a:endParaRPr kumimoji="0" lang="en-AU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or, ori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1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Bit-by-bit XOR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^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^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Console" charset="0"/>
                        </a:rPr>
                        <a:t>xor, xori</a:t>
                      </a:r>
                      <a:endParaRPr kumimoji="0" lang="en-AU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Console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4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AU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Bit-by-bit NOT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AU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5000"/>
                        <a:buFont typeface="Wingdings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50000"/>
                        <a:buFont typeface="Wingdings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AU" alt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632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C6C9B8C-4687-2547-B9C3-549ECBE56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8133" y="4419600"/>
            <a:ext cx="3335867" cy="18630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EB8818-F138-804A-B8AA-1CC75DF8E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Logic Operation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7934C-9ABB-ED47-8369-5D877AE02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Shift Left Logic: </a:t>
            </a:r>
            <a:r>
              <a:rPr lang="en-US" altLang="en-US" b="1" dirty="0" err="1">
                <a:latin typeface="Lucida Console" panose="020B0609040504020204" pitchFamily="49" charset="0"/>
              </a:rPr>
              <a:t>slli</a:t>
            </a:r>
            <a:r>
              <a:rPr lang="en-US" altLang="en-US" b="1" dirty="0"/>
              <a:t> by </a:t>
            </a:r>
            <a:r>
              <a:rPr lang="en-US" altLang="en-US" b="1" i="1" dirty="0" err="1"/>
              <a:t>i</a:t>
            </a:r>
            <a:r>
              <a:rPr lang="en-US" altLang="en-US" b="1" dirty="0"/>
              <a:t> bits: multiplies by 2</a:t>
            </a:r>
            <a:r>
              <a:rPr lang="en-US" altLang="en-US" b="1" i="1" baseline="30000" dirty="0"/>
              <a:t>i</a:t>
            </a:r>
            <a:endParaRPr lang="en-US" b="1" dirty="0"/>
          </a:p>
          <a:p>
            <a:pPr lvl="1"/>
            <a:r>
              <a:rPr lang="en-US" b="1" dirty="0"/>
              <a:t>C/java: int </a:t>
            </a:r>
            <a:r>
              <a:rPr lang="en-US" b="1" dirty="0" err="1"/>
              <a:t>i</a:t>
            </a:r>
            <a:r>
              <a:rPr lang="en-US" b="1" dirty="0"/>
              <a:t> = 23; int j = </a:t>
            </a:r>
            <a:r>
              <a:rPr lang="en-US" b="1" dirty="0" err="1"/>
              <a:t>i</a:t>
            </a:r>
            <a:r>
              <a:rPr lang="en-US" b="1" dirty="0"/>
              <a:t>&lt;&lt;1;  //46</a:t>
            </a:r>
          </a:p>
          <a:p>
            <a:pPr lvl="1"/>
            <a:r>
              <a:rPr lang="en-US" b="1" dirty="0"/>
              <a:t>RISC-V: If </a:t>
            </a:r>
            <a:r>
              <a:rPr lang="en-US" b="1" dirty="0" err="1"/>
              <a:t>i</a:t>
            </a:r>
            <a:r>
              <a:rPr lang="en-US" b="1" dirty="0"/>
              <a:t> is in x5, and j is stored in x6: </a:t>
            </a:r>
          </a:p>
          <a:p>
            <a:pPr lvl="2"/>
            <a:r>
              <a:rPr lang="en-US" b="1" dirty="0" err="1"/>
              <a:t>slliw</a:t>
            </a:r>
            <a:r>
              <a:rPr lang="en-US" b="1" dirty="0"/>
              <a:t> x6, x5, 1 </a:t>
            </a:r>
          </a:p>
          <a:p>
            <a:pPr lvl="2"/>
            <a:r>
              <a:rPr lang="en-US" b="1" dirty="0" err="1">
                <a:highlight>
                  <a:srgbClr val="FFFF00"/>
                </a:highlight>
              </a:rPr>
              <a:t>slliw</a:t>
            </a:r>
            <a:r>
              <a:rPr lang="en-US" b="1" dirty="0"/>
              <a:t>: </a:t>
            </a:r>
            <a:r>
              <a:rPr lang="en-US" b="1" dirty="0">
                <a:highlight>
                  <a:srgbClr val="FFFF00"/>
                </a:highlight>
              </a:rPr>
              <a:t>s</a:t>
            </a:r>
            <a:r>
              <a:rPr lang="en-US" b="1" dirty="0"/>
              <a:t>hift </a:t>
            </a:r>
            <a:r>
              <a:rPr lang="en-US" b="1" dirty="0">
                <a:highlight>
                  <a:srgbClr val="FFFF00"/>
                </a:highlight>
              </a:rPr>
              <a:t>l</a:t>
            </a:r>
            <a:r>
              <a:rPr lang="en-US" b="1" dirty="0"/>
              <a:t>eft </a:t>
            </a:r>
            <a:r>
              <a:rPr lang="en-US" b="1" dirty="0">
                <a:highlight>
                  <a:srgbClr val="FFFF00"/>
                </a:highlight>
              </a:rPr>
              <a:t>l</a:t>
            </a:r>
            <a:r>
              <a:rPr lang="en-US" b="1" dirty="0"/>
              <a:t>ogic </a:t>
            </a:r>
            <a:r>
              <a:rPr lang="en-US" b="1" dirty="0">
                <a:highlight>
                  <a:srgbClr val="FFFF00"/>
                </a:highlight>
              </a:rPr>
              <a:t>i</a:t>
            </a:r>
            <a:r>
              <a:rPr lang="en-US" b="1" dirty="0"/>
              <a:t>mmediate </a:t>
            </a:r>
            <a:r>
              <a:rPr lang="en-US" b="1" dirty="0">
                <a:highlight>
                  <a:srgbClr val="FFFF00"/>
                </a:highlight>
              </a:rPr>
              <a:t>w</a:t>
            </a:r>
            <a:r>
              <a:rPr lang="en-US" b="1" dirty="0"/>
              <a:t>ord</a:t>
            </a:r>
          </a:p>
          <a:p>
            <a:pPr lvl="2"/>
            <a:endParaRPr lang="en-US" b="1" dirty="0"/>
          </a:p>
          <a:p>
            <a:r>
              <a:rPr lang="en-US" b="1" dirty="0"/>
              <a:t>Instruction name</a:t>
            </a:r>
          </a:p>
          <a:p>
            <a:pPr lvl="1"/>
            <a:r>
              <a:rPr lang="en-US" b="1" dirty="0"/>
              <a:t>Carries the operand type it operates</a:t>
            </a:r>
          </a:p>
          <a:p>
            <a:pPr lvl="2"/>
            <a:r>
              <a:rPr lang="en-US" b="1" dirty="0"/>
              <a:t>B: byte, H: half-word, W: word, D: double word</a:t>
            </a:r>
          </a:p>
          <a:p>
            <a:pPr lvl="2"/>
            <a:endParaRPr lang="en-US" b="1" dirty="0"/>
          </a:p>
          <a:p>
            <a:r>
              <a:rPr lang="en-US" b="1" dirty="0"/>
              <a:t>Shift Right Logic</a:t>
            </a:r>
          </a:p>
          <a:p>
            <a:pPr lvl="1"/>
            <a:r>
              <a:rPr lang="en-US" b="1" dirty="0"/>
              <a:t>Java: int </a:t>
            </a:r>
            <a:r>
              <a:rPr lang="en-US" b="1" dirty="0" err="1"/>
              <a:t>i</a:t>
            </a:r>
            <a:r>
              <a:rPr lang="en-US" b="1" dirty="0"/>
              <a:t> = 23; int j = </a:t>
            </a:r>
            <a:r>
              <a:rPr lang="en-US" b="1" dirty="0" err="1"/>
              <a:t>i</a:t>
            </a:r>
            <a:r>
              <a:rPr lang="en-US" b="1" dirty="0"/>
              <a:t> &gt;&gt;&gt; 1; //j=11</a:t>
            </a:r>
          </a:p>
          <a:p>
            <a:pPr lvl="1"/>
            <a:r>
              <a:rPr lang="en-US" b="1" dirty="0"/>
              <a:t>C: int </a:t>
            </a:r>
            <a:r>
              <a:rPr lang="en-US" b="1" dirty="0" err="1"/>
              <a:t>i</a:t>
            </a:r>
            <a:r>
              <a:rPr lang="en-US" b="1" dirty="0"/>
              <a:t> = 23; int j = </a:t>
            </a:r>
            <a:r>
              <a:rPr lang="en-US" b="1" dirty="0" err="1"/>
              <a:t>i</a:t>
            </a:r>
            <a:r>
              <a:rPr lang="en-US" b="1" dirty="0"/>
              <a:t> &gt;&gt; 1; //j=11</a:t>
            </a:r>
          </a:p>
          <a:p>
            <a:pPr lvl="1"/>
            <a:r>
              <a:rPr lang="en-US" b="1" dirty="0"/>
              <a:t>RISC-V: if </a:t>
            </a:r>
            <a:r>
              <a:rPr lang="en-US" b="1" dirty="0" err="1"/>
              <a:t>i</a:t>
            </a:r>
            <a:r>
              <a:rPr lang="en-US" b="1" dirty="0"/>
              <a:t> is in x5, j will be in x6: </a:t>
            </a:r>
          </a:p>
          <a:p>
            <a:pPr lvl="2"/>
            <a:r>
              <a:rPr lang="en-US" b="1" dirty="0" err="1"/>
              <a:t>srliw</a:t>
            </a:r>
            <a:r>
              <a:rPr lang="en-US" b="1" dirty="0"/>
              <a:t> x6, x5, 1</a:t>
            </a:r>
          </a:p>
          <a:p>
            <a:pPr lvl="1"/>
            <a:r>
              <a:rPr lang="en-US" b="1" dirty="0"/>
              <a:t>Fill in 0, not much used for signed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CE735-69BA-D841-A9ED-8EFE25322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DC1150-2AAF-484C-8563-7BAED4699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0055" y="1677697"/>
            <a:ext cx="3283945" cy="186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502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B459C-3524-604B-B87F-10D6AA6A2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 Right Arithmetic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955A7-A2D0-6445-AD30-372A7857B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Shift right arithmetic (</a:t>
            </a:r>
            <a:r>
              <a:rPr lang="en-US" altLang="en-US" sz="2400" dirty="0" err="1"/>
              <a:t>srai</a:t>
            </a:r>
            <a:r>
              <a:rPr lang="en-US" altLang="en-US" sz="2400" dirty="0"/>
              <a:t>): </a:t>
            </a:r>
            <a:r>
              <a:rPr lang="en-US" altLang="en-US" sz="2400" b="1" dirty="0"/>
              <a:t>Format: </a:t>
            </a:r>
            <a:r>
              <a:rPr lang="en-US" altLang="en-US" sz="2400" b="1" dirty="0" err="1"/>
              <a:t>srai</a:t>
            </a:r>
            <a:r>
              <a:rPr lang="en-US" altLang="en-US" sz="2400" b="1" dirty="0"/>
              <a:t>(w) </a:t>
            </a:r>
            <a:r>
              <a:rPr lang="en-US" altLang="en-US" sz="2400" b="1" dirty="0" err="1"/>
              <a:t>rd</a:t>
            </a:r>
            <a:r>
              <a:rPr lang="en-US" altLang="en-US" sz="2400" b="1" dirty="0"/>
              <a:t>, </a:t>
            </a:r>
            <a:r>
              <a:rPr lang="en-US" altLang="en-US" sz="2400" b="1" dirty="0" err="1"/>
              <a:t>rs</a:t>
            </a:r>
            <a:r>
              <a:rPr lang="en-US" altLang="en-US" sz="2400" b="1" dirty="0"/>
              <a:t>, #immediate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Shift right and fill with sign bit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>
                <a:latin typeface="Lucida Console" panose="020B0609040504020204" pitchFamily="49" charset="0"/>
              </a:rPr>
              <a:t>srai</a:t>
            </a:r>
            <a:r>
              <a:rPr lang="en-US" altLang="en-US" dirty="0"/>
              <a:t> by </a:t>
            </a:r>
            <a:r>
              <a:rPr lang="en-US" altLang="en-US" i="1" dirty="0" err="1"/>
              <a:t>i</a:t>
            </a:r>
            <a:r>
              <a:rPr lang="en-US" altLang="en-US" dirty="0"/>
              <a:t> bits: divides by 2</a:t>
            </a:r>
            <a:r>
              <a:rPr lang="en-US" altLang="en-US" i="1" baseline="30000" dirty="0"/>
              <a:t>i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Java: </a:t>
            </a:r>
            <a:r>
              <a:rPr lang="en-US" altLang="en-US" dirty="0" err="1"/>
              <a:t>i</a:t>
            </a:r>
            <a:r>
              <a:rPr lang="en-US" altLang="en-US" dirty="0"/>
              <a:t>=-105; int j=</a:t>
            </a:r>
            <a:r>
              <a:rPr lang="en-US" altLang="en-US" dirty="0" err="1"/>
              <a:t>i</a:t>
            </a:r>
            <a:r>
              <a:rPr lang="en-US" altLang="en-US" dirty="0"/>
              <a:t>&gt;&gt;1; //-53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RISC-V: if </a:t>
            </a:r>
            <a:r>
              <a:rPr lang="en-US" altLang="en-US" dirty="0" err="1"/>
              <a:t>i</a:t>
            </a:r>
            <a:r>
              <a:rPr lang="en-US" altLang="en-US" dirty="0"/>
              <a:t> is in x5, j will be in x6: </a:t>
            </a:r>
          </a:p>
          <a:p>
            <a:pPr lvl="2">
              <a:lnSpc>
                <a:spcPct val="90000"/>
              </a:lnSpc>
            </a:pPr>
            <a:r>
              <a:rPr lang="en-US" altLang="en-US" dirty="0" err="1"/>
              <a:t>sraiw</a:t>
            </a:r>
            <a:r>
              <a:rPr lang="en-US" altLang="en-US" dirty="0"/>
              <a:t> x6, x5, -1;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0B7F0-56A1-6044-A12D-964F15FCD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C3CA9D-233B-AA4A-9C71-3D46DC32A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909422"/>
            <a:ext cx="4432852" cy="272156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FD6238-4825-9B4C-8F18-C40E2C7ED57C}"/>
              </a:ext>
            </a:extLst>
          </p:cNvPr>
          <p:cNvSpPr/>
          <p:nvPr/>
        </p:nvSpPr>
        <p:spPr>
          <a:xfrm>
            <a:off x="5759433" y="4230968"/>
            <a:ext cx="1918252" cy="8223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-105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5FEF3A-CF50-B448-9184-D45DD8E2EF26}"/>
              </a:ext>
            </a:extLst>
          </p:cNvPr>
          <p:cNvSpPr/>
          <p:nvPr/>
        </p:nvSpPr>
        <p:spPr>
          <a:xfrm>
            <a:off x="5754854" y="5774391"/>
            <a:ext cx="1918252" cy="82232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-53</a:t>
            </a:r>
          </a:p>
        </p:txBody>
      </p:sp>
    </p:spTree>
    <p:extLst>
      <p:ext uri="{BB962C8B-B14F-4D97-AF65-F5344CB8AC3E}">
        <p14:creationId xmlns:p14="http://schemas.microsoft.com/office/powerpoint/2010/main" val="3462531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7F380B1D-AEDA-3147-AC58-12B9FFF25E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Summary of Shift Operations</a:t>
            </a:r>
            <a:endParaRPr lang="en-AU" altLang="en-US" dirty="0"/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50582965-D340-5E4F-8619-D275545725C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763000" cy="5562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 err="1"/>
              <a:t>immed</a:t>
            </a:r>
            <a:r>
              <a:rPr lang="en-US" altLang="en-US" dirty="0"/>
              <a:t>: how many positions to shift </a:t>
            </a:r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Shift left logical (</a:t>
            </a:r>
            <a:r>
              <a:rPr lang="en-US" altLang="en-US" dirty="0" err="1"/>
              <a:t>sll</a:t>
            </a:r>
            <a:r>
              <a:rPr lang="en-US" altLang="en-US" dirty="0"/>
              <a:t>): </a:t>
            </a:r>
            <a:r>
              <a:rPr lang="en-US" altLang="en-US" b="1" dirty="0"/>
              <a:t>Format: </a:t>
            </a:r>
            <a:r>
              <a:rPr lang="en-US" altLang="en-US" b="1" dirty="0" err="1"/>
              <a:t>slli</a:t>
            </a:r>
            <a:r>
              <a:rPr lang="en-US" altLang="en-US" b="1" dirty="0"/>
              <a:t>(w) </a:t>
            </a:r>
            <a:r>
              <a:rPr lang="en-US" altLang="en-US" b="1" dirty="0" err="1"/>
              <a:t>rd</a:t>
            </a:r>
            <a:r>
              <a:rPr lang="en-US" altLang="en-US" b="1" dirty="0"/>
              <a:t>, </a:t>
            </a:r>
            <a:r>
              <a:rPr lang="en-US" altLang="en-US" b="1" dirty="0" err="1"/>
              <a:t>rs</a:t>
            </a:r>
            <a:r>
              <a:rPr lang="en-US" altLang="en-US" b="1" dirty="0"/>
              <a:t>, #immediate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Shift left and fill with 0 bits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err="1">
                <a:latin typeface="Lucida Console" panose="020B0609040504020204" pitchFamily="49" charset="0"/>
              </a:rPr>
              <a:t>slli</a:t>
            </a:r>
            <a:r>
              <a:rPr lang="en-US" altLang="en-US" dirty="0"/>
              <a:t> by </a:t>
            </a:r>
            <a:r>
              <a:rPr lang="en-US" altLang="en-US" i="1" dirty="0" err="1"/>
              <a:t>i</a:t>
            </a:r>
            <a:r>
              <a:rPr lang="en-US" altLang="en-US" dirty="0"/>
              <a:t> bits: multiplies by 2</a:t>
            </a:r>
            <a:r>
              <a:rPr lang="en-US" altLang="en-US" i="1" baseline="30000" dirty="0"/>
              <a:t>i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/>
              <a:t>E.g. int a = b&lt;&lt;2; //a = b * 4 (2</a:t>
            </a:r>
            <a:r>
              <a:rPr lang="en-US" altLang="en-US" b="1" baseline="30000" dirty="0"/>
              <a:t>2</a:t>
            </a:r>
            <a:r>
              <a:rPr lang="en-US" altLang="en-US" b="1" dirty="0"/>
              <a:t>)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i="1" baseline="30000" dirty="0"/>
          </a:p>
          <a:p>
            <a:pPr eaLnBrk="1" hangingPunct="1">
              <a:lnSpc>
                <a:spcPct val="90000"/>
              </a:lnSpc>
            </a:pPr>
            <a:r>
              <a:rPr lang="en-US" altLang="en-US" dirty="0"/>
              <a:t>Shift right logical (</a:t>
            </a:r>
            <a:r>
              <a:rPr lang="en-US" altLang="en-US" dirty="0" err="1"/>
              <a:t>srl</a:t>
            </a:r>
            <a:r>
              <a:rPr lang="en-US" altLang="en-US" dirty="0"/>
              <a:t>): </a:t>
            </a:r>
            <a:r>
              <a:rPr lang="en-US" altLang="en-US" b="1" dirty="0"/>
              <a:t>Format: </a:t>
            </a:r>
            <a:r>
              <a:rPr lang="en-US" altLang="en-US" b="1" dirty="0" err="1"/>
              <a:t>srli</a:t>
            </a:r>
            <a:r>
              <a:rPr lang="en-US" altLang="en-US" b="1" dirty="0"/>
              <a:t>(w) </a:t>
            </a:r>
            <a:r>
              <a:rPr lang="en-US" altLang="en-US" b="1" dirty="0" err="1"/>
              <a:t>rd</a:t>
            </a:r>
            <a:r>
              <a:rPr lang="en-US" altLang="en-US" b="1" dirty="0"/>
              <a:t>, </a:t>
            </a:r>
            <a:r>
              <a:rPr lang="en-US" altLang="en-US" b="1" dirty="0" err="1"/>
              <a:t>rs</a:t>
            </a:r>
            <a:r>
              <a:rPr lang="en-US" altLang="en-US" b="1" dirty="0"/>
              <a:t>, #immediate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/>
              <a:t>Shift right and fill </a:t>
            </a:r>
            <a:r>
              <a:rPr lang="en-US" altLang="en-US" b="1" dirty="0"/>
              <a:t>with 0 bits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 err="1">
                <a:latin typeface="Lucida Console" panose="020B0609040504020204" pitchFamily="49" charset="0"/>
              </a:rPr>
              <a:t>srli</a:t>
            </a:r>
            <a:r>
              <a:rPr lang="en-US" altLang="en-US" dirty="0"/>
              <a:t> by </a:t>
            </a:r>
            <a:r>
              <a:rPr lang="en-US" altLang="en-US" i="1" dirty="0" err="1"/>
              <a:t>i</a:t>
            </a:r>
            <a:r>
              <a:rPr lang="en-US" altLang="en-US" dirty="0"/>
              <a:t> bits: divides by 2</a:t>
            </a:r>
            <a:r>
              <a:rPr lang="en-US" altLang="en-US" i="1" baseline="30000" dirty="0"/>
              <a:t>i</a:t>
            </a:r>
            <a:r>
              <a:rPr lang="en-US" altLang="en-US" dirty="0"/>
              <a:t> (unsigned only)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/>
              <a:t>E.g. int a = b&gt;&gt;2; //a = b / 4 (2</a:t>
            </a:r>
            <a:r>
              <a:rPr lang="en-US" altLang="en-US" b="1" baseline="30000" dirty="0"/>
              <a:t>2</a:t>
            </a:r>
            <a:r>
              <a:rPr lang="en-US" altLang="en-US" b="1" dirty="0"/>
              <a:t>)</a:t>
            </a:r>
          </a:p>
          <a:p>
            <a:pPr lvl="1">
              <a:lnSpc>
                <a:spcPct val="90000"/>
              </a:lnSpc>
            </a:pPr>
            <a:endParaRPr lang="en-US" altLang="en-US" b="1" dirty="0"/>
          </a:p>
          <a:p>
            <a:pPr>
              <a:lnSpc>
                <a:spcPct val="90000"/>
              </a:lnSpc>
            </a:pPr>
            <a:r>
              <a:rPr lang="en-US" altLang="en-US" dirty="0"/>
              <a:t>Shift right arithmetic (</a:t>
            </a:r>
            <a:r>
              <a:rPr lang="en-US" altLang="en-US" dirty="0" err="1"/>
              <a:t>sra</a:t>
            </a:r>
            <a:r>
              <a:rPr lang="en-US" altLang="en-US" dirty="0"/>
              <a:t>): </a:t>
            </a:r>
            <a:r>
              <a:rPr lang="en-US" altLang="en-US" b="1" dirty="0"/>
              <a:t>Format: </a:t>
            </a:r>
            <a:r>
              <a:rPr lang="en-US" altLang="en-US" b="1" dirty="0" err="1"/>
              <a:t>srai</a:t>
            </a:r>
            <a:r>
              <a:rPr lang="en-US" altLang="en-US" b="1" dirty="0"/>
              <a:t>(w) </a:t>
            </a:r>
            <a:r>
              <a:rPr lang="en-US" altLang="en-US" b="1" dirty="0" err="1"/>
              <a:t>rd</a:t>
            </a:r>
            <a:r>
              <a:rPr lang="en-US" altLang="en-US" b="1" dirty="0"/>
              <a:t>, </a:t>
            </a:r>
            <a:r>
              <a:rPr lang="en-US" altLang="en-US" b="1" dirty="0" err="1"/>
              <a:t>rs</a:t>
            </a:r>
            <a:r>
              <a:rPr lang="en-US" altLang="en-US" b="1" dirty="0"/>
              <a:t>, #immediate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Shift right and fill with sign bit</a:t>
            </a:r>
          </a:p>
          <a:p>
            <a:pPr lvl="1">
              <a:lnSpc>
                <a:spcPct val="90000"/>
              </a:lnSpc>
            </a:pPr>
            <a:r>
              <a:rPr lang="en-US" altLang="en-US" dirty="0" err="1">
                <a:latin typeface="Lucida Console" panose="020B0609040504020204" pitchFamily="49" charset="0"/>
              </a:rPr>
              <a:t>srai</a:t>
            </a:r>
            <a:r>
              <a:rPr lang="en-US" altLang="en-US" dirty="0"/>
              <a:t> by </a:t>
            </a:r>
            <a:r>
              <a:rPr lang="en-US" altLang="en-US" i="1" dirty="0" err="1"/>
              <a:t>i</a:t>
            </a:r>
            <a:r>
              <a:rPr lang="en-US" altLang="en-US" dirty="0"/>
              <a:t> bits: divides by 2</a:t>
            </a:r>
            <a:r>
              <a:rPr lang="en-US" altLang="en-US" i="1" baseline="30000" dirty="0"/>
              <a:t>i</a:t>
            </a:r>
            <a:endParaRPr lang="en-US" altLang="en-US" dirty="0"/>
          </a:p>
          <a:p>
            <a:pPr lvl="1" eaLnBrk="1" hangingPunct="1">
              <a:lnSpc>
                <a:spcPct val="90000"/>
              </a:lnSpc>
            </a:pPr>
            <a:endParaRPr lang="en-AU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4CC158F-CFBE-CC43-91C8-9B7E21CC66CE}"/>
              </a:ext>
            </a:extLst>
          </p:cNvPr>
          <p:cNvGrpSpPr/>
          <p:nvPr/>
        </p:nvGrpSpPr>
        <p:grpSpPr>
          <a:xfrm>
            <a:off x="1208087" y="1295400"/>
            <a:ext cx="6704013" cy="779462"/>
            <a:chOff x="1208087" y="1295400"/>
            <a:chExt cx="6704013" cy="779462"/>
          </a:xfrm>
        </p:grpSpPr>
        <p:sp>
          <p:nvSpPr>
            <p:cNvPr id="67588" name="Text Box 7">
              <a:extLst>
                <a:ext uri="{FF2B5EF4-FFF2-40B4-BE49-F238E27FC236}">
                  <a16:creationId xmlns:a16="http://schemas.microsoft.com/office/drawing/2014/main" id="{32EE5FB1-E4BE-D149-8942-910B04136D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6312" y="1295400"/>
              <a:ext cx="1079500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rs1</a:t>
              </a:r>
              <a:endParaRPr lang="en-AU" altLang="en-US" sz="2000"/>
            </a:p>
          </p:txBody>
        </p:sp>
        <p:sp>
          <p:nvSpPr>
            <p:cNvPr id="67589" name="Text Box 8">
              <a:extLst>
                <a:ext uri="{FF2B5EF4-FFF2-40B4-BE49-F238E27FC236}">
                  <a16:creationId xmlns:a16="http://schemas.microsoft.com/office/drawing/2014/main" id="{5E53B202-4BC7-9342-BF77-A1F7AA41D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5612" y="1295400"/>
              <a:ext cx="1079500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rd</a:t>
              </a:r>
              <a:endParaRPr lang="en-AU" altLang="en-US" sz="2000"/>
            </a:p>
          </p:txBody>
        </p:sp>
        <p:sp>
          <p:nvSpPr>
            <p:cNvPr id="67590" name="Text Box 9">
              <a:extLst>
                <a:ext uri="{FF2B5EF4-FFF2-40B4-BE49-F238E27FC236}">
                  <a16:creationId xmlns:a16="http://schemas.microsoft.com/office/drawing/2014/main" id="{AEC571E5-DF98-574B-92DA-9B0EEC0E12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7400" y="1295400"/>
              <a:ext cx="936625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funct3</a:t>
              </a:r>
              <a:endParaRPr lang="en-AU" altLang="en-US" sz="2000"/>
            </a:p>
          </p:txBody>
        </p:sp>
        <p:sp>
          <p:nvSpPr>
            <p:cNvPr id="67591" name="Text Box 10">
              <a:extLst>
                <a:ext uri="{FF2B5EF4-FFF2-40B4-BE49-F238E27FC236}">
                  <a16:creationId xmlns:a16="http://schemas.microsoft.com/office/drawing/2014/main" id="{65E912C6-F25E-7645-96A4-62C3B1D928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5112" y="1295400"/>
              <a:ext cx="1296988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opcode</a:t>
              </a:r>
              <a:endParaRPr lang="en-AU" altLang="en-US" sz="2000"/>
            </a:p>
          </p:txBody>
        </p:sp>
        <p:sp>
          <p:nvSpPr>
            <p:cNvPr id="67592" name="Text Box 11">
              <a:extLst>
                <a:ext uri="{FF2B5EF4-FFF2-40B4-BE49-F238E27FC236}">
                  <a16:creationId xmlns:a16="http://schemas.microsoft.com/office/drawing/2014/main" id="{402F0534-6B18-4D4B-A884-532B688737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1735137"/>
              <a:ext cx="6762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6 bits</a:t>
              </a:r>
              <a:endParaRPr lang="en-AU" altLang="en-US" sz="1600"/>
            </a:p>
          </p:txBody>
        </p:sp>
        <p:sp>
          <p:nvSpPr>
            <p:cNvPr id="67593" name="Text Box 12">
              <a:extLst>
                <a:ext uri="{FF2B5EF4-FFF2-40B4-BE49-F238E27FC236}">
                  <a16:creationId xmlns:a16="http://schemas.microsoft.com/office/drawing/2014/main" id="{61DF22A5-971D-6045-B442-8A1B3EB38E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02450" y="1736725"/>
              <a:ext cx="674687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7 bits</a:t>
              </a:r>
              <a:endParaRPr lang="en-AU" altLang="en-US" sz="1600"/>
            </a:p>
          </p:txBody>
        </p:sp>
        <p:sp>
          <p:nvSpPr>
            <p:cNvPr id="67594" name="Text Box 14">
              <a:extLst>
                <a:ext uri="{FF2B5EF4-FFF2-40B4-BE49-F238E27FC236}">
                  <a16:creationId xmlns:a16="http://schemas.microsoft.com/office/drawing/2014/main" id="{882BD74D-F630-EC47-966E-0BEB69AAD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5387" y="1735137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67595" name="Text Box 15">
              <a:extLst>
                <a:ext uri="{FF2B5EF4-FFF2-40B4-BE49-F238E27FC236}">
                  <a16:creationId xmlns:a16="http://schemas.microsoft.com/office/drawing/2014/main" id="{40D21210-6F8E-1348-B5A9-A2C913279A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54687" y="1736725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67596" name="Text Box 16">
              <a:extLst>
                <a:ext uri="{FF2B5EF4-FFF2-40B4-BE49-F238E27FC236}">
                  <a16:creationId xmlns:a16="http://schemas.microsoft.com/office/drawing/2014/main" id="{8B1AF12A-BB14-BD46-800F-62E5D996BC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8837" y="1735137"/>
              <a:ext cx="6746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3 bits</a:t>
              </a:r>
              <a:endParaRPr lang="en-AU" altLang="en-US" sz="1600"/>
            </a:p>
          </p:txBody>
        </p:sp>
        <p:sp>
          <p:nvSpPr>
            <p:cNvPr id="67597" name="Text Box 7">
              <a:extLst>
                <a:ext uri="{FF2B5EF4-FFF2-40B4-BE49-F238E27FC236}">
                  <a16:creationId xmlns:a16="http://schemas.microsoft.com/office/drawing/2014/main" id="{47085EFB-DDD3-A94D-9DA3-9F9E31D34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8087" y="1295400"/>
              <a:ext cx="1154113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funct6</a:t>
              </a:r>
              <a:endParaRPr lang="en-AU" altLang="en-US" sz="2000"/>
            </a:p>
          </p:txBody>
        </p:sp>
        <p:sp>
          <p:nvSpPr>
            <p:cNvPr id="67598" name="Text Box 7">
              <a:extLst>
                <a:ext uri="{FF2B5EF4-FFF2-40B4-BE49-F238E27FC236}">
                  <a16:creationId xmlns:a16="http://schemas.microsoft.com/office/drawing/2014/main" id="{8E634531-B42E-3F45-9E90-FE51117CAC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2200" y="1295400"/>
              <a:ext cx="1152525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immed</a:t>
              </a:r>
              <a:endParaRPr lang="en-AU" altLang="en-US" sz="2000"/>
            </a:p>
          </p:txBody>
        </p:sp>
        <p:sp>
          <p:nvSpPr>
            <p:cNvPr id="67599" name="Text Box 11">
              <a:extLst>
                <a:ext uri="{FF2B5EF4-FFF2-40B4-BE49-F238E27FC236}">
                  <a16:creationId xmlns:a16="http://schemas.microsoft.com/office/drawing/2014/main" id="{104D46BA-3CF5-8C40-8B1B-197601456F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1600" y="1735137"/>
              <a:ext cx="6746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6 bits</a:t>
              </a:r>
              <a:endParaRPr lang="en-AU" alt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25920277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1C775-7415-8A41-9356-A7D607CCD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Shift Operation Encoding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F1744D-133D-3444-B0A3-2558EFC60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immediate operands, I-Format</a:t>
            </a:r>
          </a:p>
          <a:p>
            <a:pPr lvl="1"/>
            <a:r>
              <a:rPr lang="en-US" dirty="0"/>
              <a:t>Immediate: </a:t>
            </a:r>
            <a:r>
              <a:rPr lang="en-US" dirty="0" err="1"/>
              <a:t>slli</a:t>
            </a:r>
            <a:r>
              <a:rPr lang="en-US" dirty="0"/>
              <a:t>, </a:t>
            </a:r>
            <a:r>
              <a:rPr lang="en-US" dirty="0" err="1"/>
              <a:t>sri</a:t>
            </a:r>
            <a:r>
              <a:rPr lang="en-US" dirty="0"/>
              <a:t>, </a:t>
            </a:r>
            <a:r>
              <a:rPr lang="en-US" dirty="0" err="1"/>
              <a:t>srai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Can use registers for all operands, R-Format</a:t>
            </a:r>
          </a:p>
          <a:p>
            <a:pPr lvl="1"/>
            <a:r>
              <a:rPr lang="en-US" dirty="0" err="1"/>
              <a:t>Sll</a:t>
            </a:r>
            <a:r>
              <a:rPr lang="en-US" dirty="0"/>
              <a:t>, </a:t>
            </a:r>
            <a:r>
              <a:rPr lang="en-US" dirty="0" err="1"/>
              <a:t>sri</a:t>
            </a:r>
            <a:r>
              <a:rPr lang="en-US" dirty="0"/>
              <a:t>, </a:t>
            </a:r>
            <a:r>
              <a:rPr lang="en-US" dirty="0" err="1"/>
              <a:t>sra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8B9C2E-F215-A74E-9E00-92FE48149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4E791-165F-344E-BF0E-59CD826800B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7CDF04-6747-3049-B0A9-9221B0DE4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46" y="2844324"/>
            <a:ext cx="8039100" cy="75723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EE7AD73-2665-384D-9A13-7D34E6FD395E}"/>
              </a:ext>
            </a:extLst>
          </p:cNvPr>
          <p:cNvGrpSpPr/>
          <p:nvPr/>
        </p:nvGrpSpPr>
        <p:grpSpPr>
          <a:xfrm>
            <a:off x="1022419" y="2097659"/>
            <a:ext cx="6704013" cy="779462"/>
            <a:chOff x="1208087" y="1295400"/>
            <a:chExt cx="6704013" cy="779462"/>
          </a:xfrm>
        </p:grpSpPr>
        <p:sp>
          <p:nvSpPr>
            <p:cNvPr id="7" name="Text Box 7">
              <a:extLst>
                <a:ext uri="{FF2B5EF4-FFF2-40B4-BE49-F238E27FC236}">
                  <a16:creationId xmlns:a16="http://schemas.microsoft.com/office/drawing/2014/main" id="{F9BDA669-7BAA-7E47-88AA-FA3387A501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16312" y="1295400"/>
              <a:ext cx="1079500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rs1</a:t>
              </a:r>
              <a:endParaRPr lang="en-AU" altLang="en-US" sz="2000"/>
            </a:p>
          </p:txBody>
        </p:sp>
        <p:sp>
          <p:nvSpPr>
            <p:cNvPr id="8" name="Text Box 8">
              <a:extLst>
                <a:ext uri="{FF2B5EF4-FFF2-40B4-BE49-F238E27FC236}">
                  <a16:creationId xmlns:a16="http://schemas.microsoft.com/office/drawing/2014/main" id="{3458A4C8-F8C2-1244-B460-FAEBE51960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35612" y="1295400"/>
              <a:ext cx="1079500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rd</a:t>
              </a:r>
              <a:endParaRPr lang="en-AU" altLang="en-US" sz="2000"/>
            </a:p>
          </p:txBody>
        </p:sp>
        <p:sp>
          <p:nvSpPr>
            <p:cNvPr id="9" name="Text Box 9">
              <a:extLst>
                <a:ext uri="{FF2B5EF4-FFF2-40B4-BE49-F238E27FC236}">
                  <a16:creationId xmlns:a16="http://schemas.microsoft.com/office/drawing/2014/main" id="{14C754DD-F19B-4B49-9108-FA948B862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7400" y="1295400"/>
              <a:ext cx="936625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funct3</a:t>
              </a:r>
              <a:endParaRPr lang="en-AU" altLang="en-US" sz="2000"/>
            </a:p>
          </p:txBody>
        </p:sp>
        <p:sp>
          <p:nvSpPr>
            <p:cNvPr id="10" name="Text Box 10">
              <a:extLst>
                <a:ext uri="{FF2B5EF4-FFF2-40B4-BE49-F238E27FC236}">
                  <a16:creationId xmlns:a16="http://schemas.microsoft.com/office/drawing/2014/main" id="{7AB226D1-A237-A341-B8B2-C4D452F0C0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15112" y="1295400"/>
              <a:ext cx="1296988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opcode</a:t>
              </a:r>
              <a:endParaRPr lang="en-AU" altLang="en-US" sz="2000"/>
            </a:p>
          </p:txBody>
        </p:sp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id="{820ACE8B-535C-C342-9B96-79E06DDED9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3200" y="1735137"/>
              <a:ext cx="6762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6 bits</a:t>
              </a:r>
              <a:endParaRPr lang="en-AU" altLang="en-US" sz="1600"/>
            </a:p>
          </p:txBody>
        </p:sp>
        <p:sp>
          <p:nvSpPr>
            <p:cNvPr id="12" name="Text Box 12">
              <a:extLst>
                <a:ext uri="{FF2B5EF4-FFF2-40B4-BE49-F238E27FC236}">
                  <a16:creationId xmlns:a16="http://schemas.microsoft.com/office/drawing/2014/main" id="{6A112186-286D-D041-B5F1-94F7900D2A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02450" y="1736725"/>
              <a:ext cx="674687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7 bits</a:t>
              </a:r>
              <a:endParaRPr lang="en-AU" altLang="en-US" sz="1600"/>
            </a:p>
          </p:txBody>
        </p:sp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16196F90-DB99-604A-98CB-A5A7D024A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5387" y="1735137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14" name="Text Box 15">
              <a:extLst>
                <a:ext uri="{FF2B5EF4-FFF2-40B4-BE49-F238E27FC236}">
                  <a16:creationId xmlns:a16="http://schemas.microsoft.com/office/drawing/2014/main" id="{B8FE0F09-A049-1146-B2EF-7EFE54B4D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54687" y="1736725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15" name="Text Box 16">
              <a:extLst>
                <a:ext uri="{FF2B5EF4-FFF2-40B4-BE49-F238E27FC236}">
                  <a16:creationId xmlns:a16="http://schemas.microsoft.com/office/drawing/2014/main" id="{5A516FDD-31F2-614E-B30F-1C9481620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68837" y="1735137"/>
              <a:ext cx="67468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3 bits</a:t>
              </a:r>
              <a:endParaRPr lang="en-AU" altLang="en-US" sz="1600"/>
            </a:p>
          </p:txBody>
        </p:sp>
        <p:sp>
          <p:nvSpPr>
            <p:cNvPr id="16" name="Text Box 7">
              <a:extLst>
                <a:ext uri="{FF2B5EF4-FFF2-40B4-BE49-F238E27FC236}">
                  <a16:creationId xmlns:a16="http://schemas.microsoft.com/office/drawing/2014/main" id="{7B22AB24-5CB5-A04E-93B1-0010A320D2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8087" y="1295400"/>
              <a:ext cx="1154113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funct6</a:t>
              </a:r>
              <a:endParaRPr lang="en-AU" altLang="en-US" sz="2000"/>
            </a:p>
          </p:txBody>
        </p:sp>
        <p:sp>
          <p:nvSpPr>
            <p:cNvPr id="17" name="Text Box 7">
              <a:extLst>
                <a:ext uri="{FF2B5EF4-FFF2-40B4-BE49-F238E27FC236}">
                  <a16:creationId xmlns:a16="http://schemas.microsoft.com/office/drawing/2014/main" id="{9E099B87-EA5C-D241-9F1A-401071FC6D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2200" y="1295400"/>
              <a:ext cx="1152525" cy="4159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immed</a:t>
              </a:r>
              <a:endParaRPr lang="en-AU" altLang="en-US" sz="2000"/>
            </a:p>
          </p:txBody>
        </p:sp>
        <p:sp>
          <p:nvSpPr>
            <p:cNvPr id="18" name="Text Box 11">
              <a:extLst>
                <a:ext uri="{FF2B5EF4-FFF2-40B4-BE49-F238E27FC236}">
                  <a16:creationId xmlns:a16="http://schemas.microsoft.com/office/drawing/2014/main" id="{2671C570-1308-2243-9BA3-5A9E72080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1600" y="1735137"/>
              <a:ext cx="674687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6 bits</a:t>
              </a:r>
              <a:endParaRPr lang="en-AU" altLang="en-US" sz="1600"/>
            </a:p>
          </p:txBody>
        </p:sp>
      </p:grpSp>
      <p:grpSp>
        <p:nvGrpSpPr>
          <p:cNvPr id="19" name="Group 2">
            <a:extLst>
              <a:ext uri="{FF2B5EF4-FFF2-40B4-BE49-F238E27FC236}">
                <a16:creationId xmlns:a16="http://schemas.microsoft.com/office/drawing/2014/main" id="{017F2B4A-F54B-EC4A-9987-2D97DAB0FEBA}"/>
              </a:ext>
            </a:extLst>
          </p:cNvPr>
          <p:cNvGrpSpPr>
            <a:grpSpLocks/>
          </p:cNvGrpSpPr>
          <p:nvPr/>
        </p:nvGrpSpPr>
        <p:grpSpPr bwMode="auto">
          <a:xfrm>
            <a:off x="2371725" y="4187126"/>
            <a:ext cx="6772275" cy="776287"/>
            <a:chOff x="1331640" y="1391533"/>
            <a:chExt cx="6771978" cy="777698"/>
          </a:xfrm>
        </p:grpSpPr>
        <p:sp>
          <p:nvSpPr>
            <p:cNvPr id="20" name="Text Box 5">
              <a:extLst>
                <a:ext uri="{FF2B5EF4-FFF2-40B4-BE49-F238E27FC236}">
                  <a16:creationId xmlns:a16="http://schemas.microsoft.com/office/drawing/2014/main" id="{05961E58-B74C-A24F-86C2-AC76F373E8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1640" y="1391533"/>
              <a:ext cx="1296987" cy="415925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funct7</a:t>
              </a:r>
              <a:endParaRPr lang="en-AU" altLang="en-US" sz="2000"/>
            </a:p>
          </p:txBody>
        </p:sp>
        <p:sp>
          <p:nvSpPr>
            <p:cNvPr id="21" name="Text Box 6">
              <a:extLst>
                <a:ext uri="{FF2B5EF4-FFF2-40B4-BE49-F238E27FC236}">
                  <a16:creationId xmlns:a16="http://schemas.microsoft.com/office/drawing/2014/main" id="{9013B148-BD63-7F41-B01D-ADFA2B309F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8627" y="1391533"/>
              <a:ext cx="1079500" cy="41592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rs2</a:t>
              </a:r>
              <a:endParaRPr lang="en-AU" altLang="en-US" sz="2000"/>
            </a:p>
          </p:txBody>
        </p:sp>
        <p:sp>
          <p:nvSpPr>
            <p:cNvPr id="22" name="Text Box 7">
              <a:extLst>
                <a:ext uri="{FF2B5EF4-FFF2-40B4-BE49-F238E27FC236}">
                  <a16:creationId xmlns:a16="http://schemas.microsoft.com/office/drawing/2014/main" id="{2F8C64E6-CA7A-184E-9EB8-DD72617A0B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8127" y="1391533"/>
              <a:ext cx="1079500" cy="415925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rs1</a:t>
              </a:r>
              <a:endParaRPr lang="en-AU" altLang="en-US" sz="2000"/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7FCAF306-7F41-AE4E-A389-D77BE393D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9215" y="1391533"/>
              <a:ext cx="936328" cy="415925"/>
            </a:xfrm>
            <a:prstGeom prst="rect">
              <a:avLst/>
            </a:prstGeom>
            <a:solidFill>
              <a:srgbClr val="66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funct3</a:t>
              </a:r>
              <a:endParaRPr lang="en-AU" altLang="en-US" sz="2000"/>
            </a:p>
          </p:txBody>
        </p:sp>
        <p:sp>
          <p:nvSpPr>
            <p:cNvPr id="25" name="Text Box 10">
              <a:extLst>
                <a:ext uri="{FF2B5EF4-FFF2-40B4-BE49-F238E27FC236}">
                  <a16:creationId xmlns:a16="http://schemas.microsoft.com/office/drawing/2014/main" id="{782A2AA3-28DF-654C-8759-8D5A92E8A0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06631" y="1391533"/>
              <a:ext cx="1296987" cy="415925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opcode</a:t>
              </a:r>
              <a:endParaRPr lang="en-AU" altLang="en-US" sz="2000"/>
            </a:p>
          </p:txBody>
        </p:sp>
        <p:sp>
          <p:nvSpPr>
            <p:cNvPr id="26" name="Text Box 11">
              <a:extLst>
                <a:ext uri="{FF2B5EF4-FFF2-40B4-BE49-F238E27FC236}">
                  <a16:creationId xmlns:a16="http://schemas.microsoft.com/office/drawing/2014/main" id="{D0F42579-F0FF-074B-85EF-A2738AF2C1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9522" y="1828096"/>
              <a:ext cx="6751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7 bits</a:t>
              </a:r>
              <a:endParaRPr lang="en-AU" altLang="en-US" sz="1600"/>
            </a:p>
          </p:txBody>
        </p:sp>
        <p:sp>
          <p:nvSpPr>
            <p:cNvPr id="27" name="Text Box 12">
              <a:extLst>
                <a:ext uri="{FF2B5EF4-FFF2-40B4-BE49-F238E27FC236}">
                  <a16:creationId xmlns:a16="http://schemas.microsoft.com/office/drawing/2014/main" id="{71D4B7F9-C35D-C842-82AA-8ED95B0CCB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94513" y="1830677"/>
              <a:ext cx="6751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7 bits</a:t>
              </a:r>
              <a:endParaRPr lang="en-AU" altLang="en-US" sz="1600"/>
            </a:p>
          </p:txBody>
        </p:sp>
        <p:sp>
          <p:nvSpPr>
            <p:cNvPr id="28" name="Text Box 13">
              <a:extLst>
                <a:ext uri="{FF2B5EF4-FFF2-40B4-BE49-F238E27FC236}">
                  <a16:creationId xmlns:a16="http://schemas.microsoft.com/office/drawing/2014/main" id="{AF2A10F6-2E76-4A46-814D-14221FC3EC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6115" y="1828096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29" name="Text Box 14">
              <a:extLst>
                <a:ext uri="{FF2B5EF4-FFF2-40B4-BE49-F238E27FC236}">
                  <a16:creationId xmlns:a16="http://schemas.microsoft.com/office/drawing/2014/main" id="{38061EEC-9BFD-5540-8798-805B132854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7202" y="1828096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30" name="Text Box 15">
              <a:extLst>
                <a:ext uri="{FF2B5EF4-FFF2-40B4-BE49-F238E27FC236}">
                  <a16:creationId xmlns:a16="http://schemas.microsoft.com/office/drawing/2014/main" id="{989B2ECF-23CB-8B42-BC22-F2C906F4B2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46206" y="1830677"/>
              <a:ext cx="6699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/>
                <a:t>5 bits</a:t>
              </a:r>
              <a:endParaRPr lang="en-AU" altLang="en-US" sz="1600"/>
            </a:p>
          </p:txBody>
        </p:sp>
        <p:sp>
          <p:nvSpPr>
            <p:cNvPr id="31" name="Text Box 16">
              <a:extLst>
                <a:ext uri="{FF2B5EF4-FFF2-40B4-BE49-F238E27FC236}">
                  <a16:creationId xmlns:a16="http://schemas.microsoft.com/office/drawing/2014/main" id="{A95E1B9A-81C3-8348-919B-CFB4BD8DE6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0900" y="1828096"/>
              <a:ext cx="6751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 dirty="0"/>
                <a:t>3 bits</a:t>
              </a:r>
              <a:endParaRPr lang="en-AU" altLang="en-US" sz="1600" dirty="0"/>
            </a:p>
          </p:txBody>
        </p:sp>
        <p:sp>
          <p:nvSpPr>
            <p:cNvPr id="23" name="Text Box 8">
              <a:extLst>
                <a:ext uri="{FF2B5EF4-FFF2-40B4-BE49-F238E27FC236}">
                  <a16:creationId xmlns:a16="http://schemas.microsoft.com/office/drawing/2014/main" id="{C56AFF3E-54C8-B34F-9B56-7FEE5583D3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27131" y="1391533"/>
              <a:ext cx="1079500" cy="415925"/>
            </a:xfrm>
            <a:prstGeom prst="rect">
              <a:avLst/>
            </a:prstGeom>
            <a:solidFill>
              <a:srgbClr val="FF7E7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/>
                <a:t>rd</a:t>
              </a:r>
              <a:endParaRPr lang="en-AU" altLang="en-US" sz="2000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C429320-C4A4-AA40-8014-35B7A2067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628" y="4790866"/>
            <a:ext cx="69215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059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AE358750-A975-0D45-BFDE-455CD89F0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3271" y="4530725"/>
            <a:ext cx="431800" cy="16049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AAA574C6-5AD3-C041-8706-1577496847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AND Operations</a:t>
            </a:r>
            <a:endParaRPr lang="en-AU" altLang="en-US" dirty="0"/>
          </a:p>
        </p:txBody>
      </p:sp>
      <p:sp>
        <p:nvSpPr>
          <p:cNvPr id="69636" name="Rectangle 4">
            <a:extLst>
              <a:ext uri="{FF2B5EF4-FFF2-40B4-BE49-F238E27FC236}">
                <a16:creationId xmlns:a16="http://schemas.microsoft.com/office/drawing/2014/main" id="{2A7E1EED-877C-CC48-9AF0-5F42A39542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Useful to mask bits in a word</a:t>
            </a:r>
          </a:p>
          <a:p>
            <a:pPr lvl="1" eaLnBrk="1" hangingPunct="1"/>
            <a:r>
              <a:rPr lang="en-US" altLang="en-US" dirty="0"/>
              <a:t>Select only some bits, clear others to 0</a:t>
            </a:r>
          </a:p>
          <a:p>
            <a:pPr eaLnBrk="1" hangingPunct="1">
              <a:spcBef>
                <a:spcPct val="5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en-US" altLang="en-US" sz="2800" dirty="0">
                <a:latin typeface="Lucida Console" panose="020B0609040504020204" pitchFamily="49" charset="0"/>
              </a:rPr>
              <a:t>	and x9,x10,x11</a:t>
            </a:r>
          </a:p>
          <a:p>
            <a:pPr lvl="1">
              <a:spcBef>
                <a:spcPct val="50000"/>
              </a:spcBef>
              <a:spcAft>
                <a:spcPct val="30000"/>
              </a:spcAft>
            </a:pPr>
            <a:r>
              <a:rPr lang="en-AU" altLang="en-US" dirty="0"/>
              <a:t>To only select 4 bits of x10 in the specific positions: Set the bits of x11 in the same positions 1, and the bits in other positions 0, and then perform AND and store the result in a new register x9</a:t>
            </a:r>
          </a:p>
        </p:txBody>
      </p:sp>
      <p:sp>
        <p:nvSpPr>
          <p:cNvPr id="69637" name="Text Box 5">
            <a:extLst>
              <a:ext uri="{FF2B5EF4-FFF2-40B4-BE49-F238E27FC236}">
                <a16:creationId xmlns:a16="http://schemas.microsoft.com/office/drawing/2014/main" id="{EE481E14-2C65-DF4D-8361-8D8136D3D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46" y="4572000"/>
            <a:ext cx="7783513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/>
              <a:t>00000000 00000000 00000000 00000000 00000000 00000000 00001101 11000000</a:t>
            </a:r>
            <a:endParaRPr lang="en-AU" altLang="en-US" sz="1600" dirty="0"/>
          </a:p>
        </p:txBody>
      </p:sp>
      <p:sp>
        <p:nvSpPr>
          <p:cNvPr id="69638" name="Text Box 7">
            <a:extLst>
              <a:ext uri="{FF2B5EF4-FFF2-40B4-BE49-F238E27FC236}">
                <a16:creationId xmlns:a16="http://schemas.microsoft.com/office/drawing/2014/main" id="{D9EDE53F-7F3E-1544-8894-041B87DB6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196" y="4572000"/>
            <a:ext cx="5984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x10</a:t>
            </a:r>
            <a:endParaRPr lang="en-AU" altLang="en-US" sz="2000"/>
          </a:p>
        </p:txBody>
      </p:sp>
      <p:sp>
        <p:nvSpPr>
          <p:cNvPr id="69639" name="Text Box 8">
            <a:extLst>
              <a:ext uri="{FF2B5EF4-FFF2-40B4-BE49-F238E27FC236}">
                <a16:creationId xmlns:a16="http://schemas.microsoft.com/office/drawing/2014/main" id="{49FB7C3D-30E7-C14E-8B50-26422495C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196" y="5132388"/>
            <a:ext cx="579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x11</a:t>
            </a:r>
            <a:endParaRPr lang="en-AU" altLang="en-US" sz="2000"/>
          </a:p>
        </p:txBody>
      </p:sp>
      <p:sp>
        <p:nvSpPr>
          <p:cNvPr id="69640" name="Text Box 10">
            <a:extLst>
              <a:ext uri="{FF2B5EF4-FFF2-40B4-BE49-F238E27FC236}">
                <a16:creationId xmlns:a16="http://schemas.microsoft.com/office/drawing/2014/main" id="{C196B08E-8B72-A04A-A315-52983A3D53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196" y="5780088"/>
            <a:ext cx="455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/>
              <a:t>x9</a:t>
            </a:r>
            <a:endParaRPr lang="en-AU" altLang="en-US" sz="2000"/>
          </a:p>
        </p:txBody>
      </p:sp>
      <p:sp>
        <p:nvSpPr>
          <p:cNvPr id="69641" name="Text Box 5">
            <a:extLst>
              <a:ext uri="{FF2B5EF4-FFF2-40B4-BE49-F238E27FC236}">
                <a16:creationId xmlns:a16="http://schemas.microsoft.com/office/drawing/2014/main" id="{D240469F-967B-1947-8777-53A9DADAB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46" y="5156200"/>
            <a:ext cx="7783513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00000000 00000000 00000000 00000000 00000000 00000000 00111100 00000000</a:t>
            </a:r>
            <a:endParaRPr lang="en-AU" altLang="en-US" sz="1600"/>
          </a:p>
        </p:txBody>
      </p:sp>
      <p:sp>
        <p:nvSpPr>
          <p:cNvPr id="69642" name="Text Box 5">
            <a:extLst>
              <a:ext uri="{FF2B5EF4-FFF2-40B4-BE49-F238E27FC236}">
                <a16:creationId xmlns:a16="http://schemas.microsoft.com/office/drawing/2014/main" id="{ED25EF90-D4B2-DA42-9710-773F0FA26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8546" y="5737225"/>
            <a:ext cx="7783513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/>
              <a:t>00000000 00000000 00000000 00000000 00000000 00000000 00001100 00000000</a:t>
            </a:r>
            <a:endParaRPr lang="en-AU" altLang="en-US" sz="16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5EA18B-897C-7F47-9C1C-DA66387F3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291" y="748606"/>
            <a:ext cx="23241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77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149261</TotalTime>
  <Words>4677</Words>
  <Application>Microsoft Macintosh PowerPoint</Application>
  <PresentationFormat>On-screen Show (4:3)</PresentationFormat>
  <Paragraphs>682</Paragraphs>
  <Slides>32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Lucida Console</vt:lpstr>
      <vt:lpstr>Menlo</vt:lpstr>
      <vt:lpstr>Times New Roman</vt:lpstr>
      <vt:lpstr>Wingdings</vt:lpstr>
      <vt:lpstr>Office Theme</vt:lpstr>
      <vt:lpstr>Chapter 2: Instructions: Language of the Computer  2.6 – 2.7 Logical Operations, and Branch Instructions  ITSC 3181 Introduction to Computer Architecture  https://passlab.github.io/ITSC3181/</vt:lpstr>
      <vt:lpstr>Chapter 2: Instructions: Language of the Computer</vt:lpstr>
      <vt:lpstr>Three Classes of Instructions We Will Focus On:</vt:lpstr>
      <vt:lpstr>Logical Operations</vt:lpstr>
      <vt:lpstr>Shift Logic Operation Examples</vt:lpstr>
      <vt:lpstr>Shift Right Arithmetic</vt:lpstr>
      <vt:lpstr>Summary of Shift Operations</vt:lpstr>
      <vt:lpstr>Shift Operation Encoding</vt:lpstr>
      <vt:lpstr>AND Operations</vt:lpstr>
      <vt:lpstr>OR Operations</vt:lpstr>
      <vt:lpstr>XOR Operations</vt:lpstr>
      <vt:lpstr>Conditional Branch</vt:lpstr>
      <vt:lpstr>Translating If Statements 1/2</vt:lpstr>
      <vt:lpstr>Translating If Statements 2/2</vt:lpstr>
      <vt:lpstr>Translating Loop Statement</vt:lpstr>
      <vt:lpstr>Translating Loop Statement: for loop</vt:lpstr>
      <vt:lpstr>Translating Loop Statement: while loop (textbook 2.7)</vt:lpstr>
      <vt:lpstr>More Conditional Operations</vt:lpstr>
      <vt:lpstr>for (i=1; i&lt;M-1; i++) B2[i] = B[i-1] + B[i] + B[i+1];</vt:lpstr>
      <vt:lpstr>for (i=1; i&lt;M-1; i++) B2[i] = B[i-1] + B[i] + B[i+1];</vt:lpstr>
      <vt:lpstr>Why Use Reverse Relationship between High-level Language Code and instructions</vt:lpstr>
      <vt:lpstr>Signed vs. Unsigned</vt:lpstr>
      <vt:lpstr>Code Structure of A Program</vt:lpstr>
      <vt:lpstr>Declare An Array</vt:lpstr>
      <vt:lpstr>Random Number Generator</vt:lpstr>
      <vt:lpstr>Memory.s file</vt:lpstr>
      <vt:lpstr>Example</vt:lpstr>
      <vt:lpstr>Switch-case</vt:lpstr>
      <vt:lpstr>Branch is ”if ( … ) goto ” of high-level code</vt:lpstr>
      <vt:lpstr>Branch is ”if ( … ) goto ” of high-level code</vt:lpstr>
      <vt:lpstr>Label in C</vt:lpstr>
      <vt:lpstr>Compiling Loop Statements 2/3</vt:lpstr>
    </vt:vector>
  </TitlesOfParts>
  <Company>Rice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Keith Cooper</dc:creator>
  <cp:lastModifiedBy>Yonghong Yan</cp:lastModifiedBy>
  <cp:revision>3372</cp:revision>
  <cp:lastPrinted>2022-09-22T15:32:50Z</cp:lastPrinted>
  <dcterms:created xsi:type="dcterms:W3CDTF">2009-05-06T11:59:01Z</dcterms:created>
  <dcterms:modified xsi:type="dcterms:W3CDTF">2023-02-07T19:03:43Z</dcterms:modified>
</cp:coreProperties>
</file>