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481" r:id="rId2"/>
    <p:sldId id="438" r:id="rId3"/>
    <p:sldId id="416" r:id="rId4"/>
    <p:sldId id="400" r:id="rId5"/>
    <p:sldId id="395" r:id="rId6"/>
    <p:sldId id="418" r:id="rId7"/>
    <p:sldId id="300" r:id="rId8"/>
    <p:sldId id="307" r:id="rId9"/>
    <p:sldId id="401" r:id="rId10"/>
    <p:sldId id="483" r:id="rId11"/>
    <p:sldId id="394" r:id="rId12"/>
    <p:sldId id="301" r:id="rId13"/>
    <p:sldId id="389" r:id="rId14"/>
    <p:sldId id="387" r:id="rId15"/>
    <p:sldId id="388" r:id="rId16"/>
    <p:sldId id="303" r:id="rId17"/>
    <p:sldId id="304" r:id="rId18"/>
    <p:sldId id="390" r:id="rId19"/>
    <p:sldId id="308" r:id="rId20"/>
    <p:sldId id="482" r:id="rId21"/>
    <p:sldId id="309" r:id="rId22"/>
    <p:sldId id="310" r:id="rId23"/>
    <p:sldId id="311" r:id="rId24"/>
    <p:sldId id="312" r:id="rId25"/>
    <p:sldId id="719" r:id="rId26"/>
    <p:sldId id="484" r:id="rId27"/>
    <p:sldId id="403" r:id="rId28"/>
    <p:sldId id="392" r:id="rId29"/>
    <p:sldId id="485" r:id="rId30"/>
    <p:sldId id="486" r:id="rId31"/>
    <p:sldId id="393" r:id="rId3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hiddenSlides="1"/>
  <p:clrMru>
    <a:srgbClr val="66FFFF"/>
    <a:srgbClr val="B3B3B3"/>
    <a:srgbClr val="4373A9"/>
    <a:srgbClr val="0432FF"/>
    <a:srgbClr val="999999"/>
    <a:srgbClr val="151F37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95" autoAdjust="0"/>
    <p:restoredTop sz="95055" autoAdjust="0"/>
  </p:normalViewPr>
  <p:slideViewPr>
    <p:cSldViewPr snapToObjects="1">
      <p:cViewPr varScale="1">
        <p:scale>
          <a:sx n="88" d="100"/>
          <a:sy n="88" d="100"/>
        </p:scale>
        <p:origin x="1048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344"/>
    </p:cViewPr>
  </p:sorterViewPr>
  <p:notesViewPr>
    <p:cSldViewPr snapToObjects="1">
      <p:cViewPr varScale="1">
        <p:scale>
          <a:sx n="80" d="100"/>
          <a:sy n="80" d="100"/>
        </p:scale>
        <p:origin x="4048" y="1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E448E8-F839-074E-A1D0-D2FB87DD67C2}" type="datetimeFigureOut">
              <a:rPr lang="en-US" smtClean="0"/>
              <a:pPr/>
              <a:t>2/10/22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52CCB9-CDEA-A44A-BB8F-F4EE7CF0173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64554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5116D5-7367-0B47-9125-E5A43145A8C9}" type="datetimeFigureOut">
              <a:rPr lang="en-US" smtClean="0"/>
              <a:pPr/>
              <a:t>2/10/22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566752-9E73-7842-9287-04A4EDD5DE5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663430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The University of Adelaide, School of Computer Science</a:t>
            </a:r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15698C06-8D8B-0742-82F5-2D7DE5DD5E14}" type="datetime3">
              <a:rPr lang="en-US" altLang="en-US">
                <a:latin typeface="Times New Roman" charset="0"/>
              </a:rPr>
              <a:pPr/>
              <a:t>10 February 2022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3619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Chapter 2 — Instructions: Language of the Computer</a:t>
            </a:r>
          </a:p>
        </p:txBody>
      </p:sp>
      <p:sp>
        <p:nvSpPr>
          <p:cNvPr id="1361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A44AB945-3843-F849-A762-D67A8A7F26DC}" type="slidenum">
              <a:rPr lang="en-US" altLang="en-US">
                <a:latin typeface="Times New Roman" charset="0"/>
              </a:rPr>
              <a:pPr/>
              <a:t>5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361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AU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53526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Rectangle 2">
            <a:extLst>
              <a:ext uri="{FF2B5EF4-FFF2-40B4-BE49-F238E27FC236}">
                <a16:creationId xmlns:a16="http://schemas.microsoft.com/office/drawing/2014/main" id="{641AA6E6-872A-A844-99BE-29F233FDE35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The University of Adelaide, School of Computer Science</a:t>
            </a:r>
          </a:p>
        </p:txBody>
      </p:sp>
      <p:sp>
        <p:nvSpPr>
          <p:cNvPr id="99330" name="Rectangle 3">
            <a:extLst>
              <a:ext uri="{FF2B5EF4-FFF2-40B4-BE49-F238E27FC236}">
                <a16:creationId xmlns:a16="http://schemas.microsoft.com/office/drawing/2014/main" id="{9BD32E3A-7DFF-714A-AE9E-F9555D7979B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F56684F-B810-2448-8361-54CBA40D6922}" type="datetime3">
              <a:rPr lang="en-US" altLang="en-US" smtClean="0">
                <a:latin typeface="Times New Roman" panose="02020603050405020304" pitchFamily="18" charset="0"/>
              </a:rPr>
              <a:pPr/>
              <a:t>10 February 2022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99331" name="Rectangle 6">
            <a:extLst>
              <a:ext uri="{FF2B5EF4-FFF2-40B4-BE49-F238E27FC236}">
                <a16:creationId xmlns:a16="http://schemas.microsoft.com/office/drawing/2014/main" id="{37136144-243A-7B4C-BFE4-65A44B1FFE0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Chapter 2 — Instructions: Language of the Computer</a:t>
            </a:r>
          </a:p>
        </p:txBody>
      </p:sp>
      <p:sp>
        <p:nvSpPr>
          <p:cNvPr id="99332" name="Rectangle 7">
            <a:extLst>
              <a:ext uri="{FF2B5EF4-FFF2-40B4-BE49-F238E27FC236}">
                <a16:creationId xmlns:a16="http://schemas.microsoft.com/office/drawing/2014/main" id="{7A03940A-812A-714D-8B54-62492141BD0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B6411D1-AFB4-8D48-A60B-06A5C21B82F5}" type="slidenum">
              <a:rPr lang="en-US" altLang="en-US" smtClean="0">
                <a:latin typeface="Times New Roman" panose="02020603050405020304" pitchFamily="18" charset="0"/>
              </a:rPr>
              <a:pPr/>
              <a:t>16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99333" name="Rectangle 2">
            <a:extLst>
              <a:ext uri="{FF2B5EF4-FFF2-40B4-BE49-F238E27FC236}">
                <a16:creationId xmlns:a16="http://schemas.microsoft.com/office/drawing/2014/main" id="{982ED68C-4069-5B44-A67A-38F15D8BD59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4" name="Rectangle 3">
            <a:extLst>
              <a:ext uri="{FF2B5EF4-FFF2-40B4-BE49-F238E27FC236}">
                <a16:creationId xmlns:a16="http://schemas.microsoft.com/office/drawing/2014/main" id="{22F5F5E0-69EE-2D4B-899E-4FD59CE10A9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979818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Rectangle 2">
            <a:extLst>
              <a:ext uri="{FF2B5EF4-FFF2-40B4-BE49-F238E27FC236}">
                <a16:creationId xmlns:a16="http://schemas.microsoft.com/office/drawing/2014/main" id="{A3FEC9ED-09BA-2F43-9998-93C0ECF64D8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The University of Adelaide, School of Computer Science</a:t>
            </a:r>
          </a:p>
        </p:txBody>
      </p:sp>
      <p:sp>
        <p:nvSpPr>
          <p:cNvPr id="101378" name="Rectangle 3">
            <a:extLst>
              <a:ext uri="{FF2B5EF4-FFF2-40B4-BE49-F238E27FC236}">
                <a16:creationId xmlns:a16="http://schemas.microsoft.com/office/drawing/2014/main" id="{15A2CB50-8BFF-0B4E-BD6C-A64945706BE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3C26A4E-4500-304E-B8AE-946F6162943C}" type="datetime3">
              <a:rPr lang="en-US" altLang="en-US" smtClean="0">
                <a:latin typeface="Times New Roman" panose="02020603050405020304" pitchFamily="18" charset="0"/>
              </a:rPr>
              <a:pPr/>
              <a:t>10 February 2022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1379" name="Rectangle 6">
            <a:extLst>
              <a:ext uri="{FF2B5EF4-FFF2-40B4-BE49-F238E27FC236}">
                <a16:creationId xmlns:a16="http://schemas.microsoft.com/office/drawing/2014/main" id="{5184B1F2-1768-C644-9749-A046B276334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Chapter 2 — Instructions: Language of the Computer</a:t>
            </a:r>
          </a:p>
        </p:txBody>
      </p:sp>
      <p:sp>
        <p:nvSpPr>
          <p:cNvPr id="101380" name="Rectangle 7">
            <a:extLst>
              <a:ext uri="{FF2B5EF4-FFF2-40B4-BE49-F238E27FC236}">
                <a16:creationId xmlns:a16="http://schemas.microsoft.com/office/drawing/2014/main" id="{74D2F24F-BD12-AC40-9D2A-F8E14593926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576BF7B-356E-F842-9323-85AC98BA6DF7}" type="slidenum">
              <a:rPr lang="en-US" altLang="en-US" smtClean="0">
                <a:latin typeface="Times New Roman" panose="02020603050405020304" pitchFamily="18" charset="0"/>
              </a:rPr>
              <a:pPr/>
              <a:t>17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1381" name="Rectangle 2">
            <a:extLst>
              <a:ext uri="{FF2B5EF4-FFF2-40B4-BE49-F238E27FC236}">
                <a16:creationId xmlns:a16="http://schemas.microsoft.com/office/drawing/2014/main" id="{76925A1B-CAA2-9E47-A5E6-0E29DF2367C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82" name="Rectangle 3">
            <a:extLst>
              <a:ext uri="{FF2B5EF4-FFF2-40B4-BE49-F238E27FC236}">
                <a16:creationId xmlns:a16="http://schemas.microsoft.com/office/drawing/2014/main" id="{9FBBA950-2961-A54B-8F72-10FFCDF6FA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776596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Rectangle 2">
            <a:extLst>
              <a:ext uri="{FF2B5EF4-FFF2-40B4-BE49-F238E27FC236}">
                <a16:creationId xmlns:a16="http://schemas.microsoft.com/office/drawing/2014/main" id="{D79773EA-9181-774A-8C0A-60CC8A946C5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The University of Adelaide, School of Computer Science</a:t>
            </a:r>
          </a:p>
        </p:txBody>
      </p:sp>
      <p:sp>
        <p:nvSpPr>
          <p:cNvPr id="103426" name="Rectangle 3">
            <a:extLst>
              <a:ext uri="{FF2B5EF4-FFF2-40B4-BE49-F238E27FC236}">
                <a16:creationId xmlns:a16="http://schemas.microsoft.com/office/drawing/2014/main" id="{E4E28D0B-381C-2646-9502-4F3FD3D6D2C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1431CB4-6FD2-FC46-9E70-C591F34C53EB}" type="datetime3">
              <a:rPr lang="en-US" altLang="en-US" smtClean="0">
                <a:latin typeface="Times New Roman" panose="02020603050405020304" pitchFamily="18" charset="0"/>
              </a:rPr>
              <a:pPr/>
              <a:t>10 February 2022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3427" name="Rectangle 6">
            <a:extLst>
              <a:ext uri="{FF2B5EF4-FFF2-40B4-BE49-F238E27FC236}">
                <a16:creationId xmlns:a16="http://schemas.microsoft.com/office/drawing/2014/main" id="{FA84A353-F2B8-8946-B0FA-D9088363DAAB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Chapter 2 — Instructions: Language of the Computer</a:t>
            </a:r>
          </a:p>
        </p:txBody>
      </p:sp>
      <p:sp>
        <p:nvSpPr>
          <p:cNvPr id="103428" name="Rectangle 7">
            <a:extLst>
              <a:ext uri="{FF2B5EF4-FFF2-40B4-BE49-F238E27FC236}">
                <a16:creationId xmlns:a16="http://schemas.microsoft.com/office/drawing/2014/main" id="{96584896-CA2D-4A46-8894-8E7E0B88693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C9EEBF0-B265-C041-8EE7-4C27E53BDDF8}" type="slidenum">
              <a:rPr lang="en-US" altLang="en-US" smtClean="0">
                <a:latin typeface="Times New Roman" panose="02020603050405020304" pitchFamily="18" charset="0"/>
              </a:rPr>
              <a:pPr/>
              <a:t>18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3429" name="Rectangle 2">
            <a:extLst>
              <a:ext uri="{FF2B5EF4-FFF2-40B4-BE49-F238E27FC236}">
                <a16:creationId xmlns:a16="http://schemas.microsoft.com/office/drawing/2014/main" id="{5BC53A50-0774-494B-AA44-5F817B5A500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30" name="Rectangle 3">
            <a:extLst>
              <a:ext uri="{FF2B5EF4-FFF2-40B4-BE49-F238E27FC236}">
                <a16:creationId xmlns:a16="http://schemas.microsoft.com/office/drawing/2014/main" id="{D9398A63-8E8C-B84A-A467-23FF4E06A0C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668956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Rectangle 2">
            <a:extLst>
              <a:ext uri="{FF2B5EF4-FFF2-40B4-BE49-F238E27FC236}">
                <a16:creationId xmlns:a16="http://schemas.microsoft.com/office/drawing/2014/main" id="{0F58633E-26DA-2343-A4A2-2BA7F7D1373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The University of Adelaide, School of Computer Science</a:t>
            </a:r>
          </a:p>
        </p:txBody>
      </p:sp>
      <p:sp>
        <p:nvSpPr>
          <p:cNvPr id="109570" name="Rectangle 3">
            <a:extLst>
              <a:ext uri="{FF2B5EF4-FFF2-40B4-BE49-F238E27FC236}">
                <a16:creationId xmlns:a16="http://schemas.microsoft.com/office/drawing/2014/main" id="{0DD971A6-62BB-3A4D-8967-28FF2A6FEF90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96B0DC2-4ADE-D74B-AEED-10F40414EEF4}" type="datetime3">
              <a:rPr lang="en-US" altLang="en-US" smtClean="0">
                <a:latin typeface="Times New Roman" panose="02020603050405020304" pitchFamily="18" charset="0"/>
              </a:rPr>
              <a:pPr/>
              <a:t>10 February 2022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9571" name="Rectangle 6">
            <a:extLst>
              <a:ext uri="{FF2B5EF4-FFF2-40B4-BE49-F238E27FC236}">
                <a16:creationId xmlns:a16="http://schemas.microsoft.com/office/drawing/2014/main" id="{A32EDB4C-362F-6145-8B19-1E2D6409E3B6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Chapter 2 — Instructions: Language of the Computer</a:t>
            </a:r>
          </a:p>
        </p:txBody>
      </p:sp>
      <p:sp>
        <p:nvSpPr>
          <p:cNvPr id="109572" name="Rectangle 7">
            <a:extLst>
              <a:ext uri="{FF2B5EF4-FFF2-40B4-BE49-F238E27FC236}">
                <a16:creationId xmlns:a16="http://schemas.microsoft.com/office/drawing/2014/main" id="{EB07B729-3511-1642-8A16-9829406D4BA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89787E5-B2ED-BD4B-B9EE-F2382682A528}" type="slidenum">
              <a:rPr lang="en-US" altLang="en-US" smtClean="0">
                <a:latin typeface="Times New Roman" panose="02020603050405020304" pitchFamily="18" charset="0"/>
              </a:rPr>
              <a:pPr/>
              <a:t>19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9573" name="Rectangle 2">
            <a:extLst>
              <a:ext uri="{FF2B5EF4-FFF2-40B4-BE49-F238E27FC236}">
                <a16:creationId xmlns:a16="http://schemas.microsoft.com/office/drawing/2014/main" id="{C41489BC-BB04-0145-8C3E-A17481C26F2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4" name="Rectangle 3">
            <a:extLst>
              <a:ext uri="{FF2B5EF4-FFF2-40B4-BE49-F238E27FC236}">
                <a16:creationId xmlns:a16="http://schemas.microsoft.com/office/drawing/2014/main" id="{48918566-875B-7043-AF2B-4B7277AEC95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263685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Rectangle 2">
            <a:extLst>
              <a:ext uri="{FF2B5EF4-FFF2-40B4-BE49-F238E27FC236}">
                <a16:creationId xmlns:a16="http://schemas.microsoft.com/office/drawing/2014/main" id="{EA81C2EA-ED22-8C4D-8B42-C78A0BF51C4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The University of Adelaide, School of Computer Science</a:t>
            </a:r>
          </a:p>
        </p:txBody>
      </p:sp>
      <p:sp>
        <p:nvSpPr>
          <p:cNvPr id="111618" name="Rectangle 3">
            <a:extLst>
              <a:ext uri="{FF2B5EF4-FFF2-40B4-BE49-F238E27FC236}">
                <a16:creationId xmlns:a16="http://schemas.microsoft.com/office/drawing/2014/main" id="{8BCE58AC-06BD-E948-9AF9-36A492583EFB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9EBA27C-8DA6-6B44-8749-81FDE1878CB1}" type="datetime3">
              <a:rPr lang="en-US" altLang="en-US" smtClean="0">
                <a:latin typeface="Times New Roman" panose="02020603050405020304" pitchFamily="18" charset="0"/>
              </a:rPr>
              <a:pPr/>
              <a:t>10 February 2022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11619" name="Rectangle 6">
            <a:extLst>
              <a:ext uri="{FF2B5EF4-FFF2-40B4-BE49-F238E27FC236}">
                <a16:creationId xmlns:a16="http://schemas.microsoft.com/office/drawing/2014/main" id="{3950020D-9546-034E-AB00-AE540400E64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Chapter 2 — Instructions: Language of the Computer</a:t>
            </a:r>
          </a:p>
        </p:txBody>
      </p:sp>
      <p:sp>
        <p:nvSpPr>
          <p:cNvPr id="111620" name="Rectangle 7">
            <a:extLst>
              <a:ext uri="{FF2B5EF4-FFF2-40B4-BE49-F238E27FC236}">
                <a16:creationId xmlns:a16="http://schemas.microsoft.com/office/drawing/2014/main" id="{0796ED58-1472-984A-97E6-AA698FC5915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215B222-8C09-EF4A-97AA-56490E90F468}" type="slidenum">
              <a:rPr lang="en-US" altLang="en-US" smtClean="0">
                <a:latin typeface="Times New Roman" panose="02020603050405020304" pitchFamily="18" charset="0"/>
              </a:rPr>
              <a:pPr/>
              <a:t>21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11621" name="Rectangle 2">
            <a:extLst>
              <a:ext uri="{FF2B5EF4-FFF2-40B4-BE49-F238E27FC236}">
                <a16:creationId xmlns:a16="http://schemas.microsoft.com/office/drawing/2014/main" id="{BA957AC2-481D-594A-ACA2-06A8EB6359D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22" name="Rectangle 3">
            <a:extLst>
              <a:ext uri="{FF2B5EF4-FFF2-40B4-BE49-F238E27FC236}">
                <a16:creationId xmlns:a16="http://schemas.microsoft.com/office/drawing/2014/main" id="{2222F439-D8AB-4045-9B72-4D012004A2B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685281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Rectangle 2">
            <a:extLst>
              <a:ext uri="{FF2B5EF4-FFF2-40B4-BE49-F238E27FC236}">
                <a16:creationId xmlns:a16="http://schemas.microsoft.com/office/drawing/2014/main" id="{93DDA15E-93B7-9146-8B5E-F8C530490D6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The University of Adelaide, School of Computer Science</a:t>
            </a:r>
          </a:p>
        </p:txBody>
      </p:sp>
      <p:sp>
        <p:nvSpPr>
          <p:cNvPr id="113666" name="Rectangle 3">
            <a:extLst>
              <a:ext uri="{FF2B5EF4-FFF2-40B4-BE49-F238E27FC236}">
                <a16:creationId xmlns:a16="http://schemas.microsoft.com/office/drawing/2014/main" id="{A746F37B-7FFF-4F4D-B88A-502BF89194E0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423D9ED-70A4-514D-9856-C08D9D3FECC9}" type="datetime3">
              <a:rPr lang="en-US" altLang="en-US" smtClean="0">
                <a:latin typeface="Times New Roman" panose="02020603050405020304" pitchFamily="18" charset="0"/>
              </a:rPr>
              <a:pPr/>
              <a:t>10 February 2022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13667" name="Rectangle 6">
            <a:extLst>
              <a:ext uri="{FF2B5EF4-FFF2-40B4-BE49-F238E27FC236}">
                <a16:creationId xmlns:a16="http://schemas.microsoft.com/office/drawing/2014/main" id="{85BE38D5-77FF-264D-9E4E-D5B6706B69C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Chapter 2 — Instructions: Language of the Computer</a:t>
            </a:r>
          </a:p>
        </p:txBody>
      </p:sp>
      <p:sp>
        <p:nvSpPr>
          <p:cNvPr id="113668" name="Rectangle 7">
            <a:extLst>
              <a:ext uri="{FF2B5EF4-FFF2-40B4-BE49-F238E27FC236}">
                <a16:creationId xmlns:a16="http://schemas.microsoft.com/office/drawing/2014/main" id="{C42B7566-95EC-D94E-94DB-AD070A524D8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9B07095-3743-E842-9037-6D44AD406E73}" type="slidenum">
              <a:rPr lang="en-US" altLang="en-US" smtClean="0">
                <a:latin typeface="Times New Roman" panose="02020603050405020304" pitchFamily="18" charset="0"/>
              </a:rPr>
              <a:pPr/>
              <a:t>22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13669" name="Rectangle 2">
            <a:extLst>
              <a:ext uri="{FF2B5EF4-FFF2-40B4-BE49-F238E27FC236}">
                <a16:creationId xmlns:a16="http://schemas.microsoft.com/office/drawing/2014/main" id="{15908F75-7F1F-B148-B1EB-398F199ED8E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70" name="Rectangle 3">
            <a:extLst>
              <a:ext uri="{FF2B5EF4-FFF2-40B4-BE49-F238E27FC236}">
                <a16:creationId xmlns:a16="http://schemas.microsoft.com/office/drawing/2014/main" id="{82DE88FF-FFAC-2945-81F8-FEA4764B19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556723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Rectangle 2">
            <a:extLst>
              <a:ext uri="{FF2B5EF4-FFF2-40B4-BE49-F238E27FC236}">
                <a16:creationId xmlns:a16="http://schemas.microsoft.com/office/drawing/2014/main" id="{4BEE3922-1A10-004F-BE5D-4B3D6F93C5E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The University of Adelaide, School of Computer Science</a:t>
            </a:r>
          </a:p>
        </p:txBody>
      </p:sp>
      <p:sp>
        <p:nvSpPr>
          <p:cNvPr id="115714" name="Rectangle 3">
            <a:extLst>
              <a:ext uri="{FF2B5EF4-FFF2-40B4-BE49-F238E27FC236}">
                <a16:creationId xmlns:a16="http://schemas.microsoft.com/office/drawing/2014/main" id="{F7FB2E38-1B98-9949-BCF9-E199A16EB5E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D41D164-E7A3-5A43-BAAA-4917F07104FE}" type="datetime3">
              <a:rPr lang="en-US" altLang="en-US" smtClean="0">
                <a:latin typeface="Times New Roman" panose="02020603050405020304" pitchFamily="18" charset="0"/>
              </a:rPr>
              <a:pPr/>
              <a:t>10 February 2022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15715" name="Rectangle 6">
            <a:extLst>
              <a:ext uri="{FF2B5EF4-FFF2-40B4-BE49-F238E27FC236}">
                <a16:creationId xmlns:a16="http://schemas.microsoft.com/office/drawing/2014/main" id="{1E2F7ECB-C2E4-A045-BFFC-C7C1B619384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Chapter 2 — Instructions: Language of the Computer</a:t>
            </a:r>
          </a:p>
        </p:txBody>
      </p:sp>
      <p:sp>
        <p:nvSpPr>
          <p:cNvPr id="115716" name="Rectangle 7">
            <a:extLst>
              <a:ext uri="{FF2B5EF4-FFF2-40B4-BE49-F238E27FC236}">
                <a16:creationId xmlns:a16="http://schemas.microsoft.com/office/drawing/2014/main" id="{C0F64B5D-CE46-8C4A-9B34-6C89E4A96C3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E8416C5-09AB-4348-9C3B-CCC3707F3AE8}" type="slidenum">
              <a:rPr lang="en-US" altLang="en-US" smtClean="0">
                <a:latin typeface="Times New Roman" panose="02020603050405020304" pitchFamily="18" charset="0"/>
              </a:rPr>
              <a:pPr/>
              <a:t>23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15717" name="Rectangle 2">
            <a:extLst>
              <a:ext uri="{FF2B5EF4-FFF2-40B4-BE49-F238E27FC236}">
                <a16:creationId xmlns:a16="http://schemas.microsoft.com/office/drawing/2014/main" id="{ACC8EA02-5E09-CF4B-83B0-2EC62BB4D14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8" name="Rectangle 3">
            <a:extLst>
              <a:ext uri="{FF2B5EF4-FFF2-40B4-BE49-F238E27FC236}">
                <a16:creationId xmlns:a16="http://schemas.microsoft.com/office/drawing/2014/main" id="{4337FE8C-C55E-A44B-B368-9482DB4557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altLang="en-US" dirty="0"/>
          </a:p>
        </p:txBody>
      </p:sp>
    </p:spTree>
    <p:extLst>
      <p:ext uri="{BB962C8B-B14F-4D97-AF65-F5344CB8AC3E}">
        <p14:creationId xmlns:p14="http://schemas.microsoft.com/office/powerpoint/2010/main" val="27076130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Rectangle 2">
            <a:extLst>
              <a:ext uri="{FF2B5EF4-FFF2-40B4-BE49-F238E27FC236}">
                <a16:creationId xmlns:a16="http://schemas.microsoft.com/office/drawing/2014/main" id="{529C595C-2514-5D4A-9842-0D7602DB815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The University of Adelaide, School of Computer Science</a:t>
            </a:r>
          </a:p>
        </p:txBody>
      </p:sp>
      <p:sp>
        <p:nvSpPr>
          <p:cNvPr id="117762" name="Rectangle 3">
            <a:extLst>
              <a:ext uri="{FF2B5EF4-FFF2-40B4-BE49-F238E27FC236}">
                <a16:creationId xmlns:a16="http://schemas.microsoft.com/office/drawing/2014/main" id="{34F09308-979E-2F4B-9398-A30425F5F6A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8C44AA7-A886-F74F-A6BF-466D61C75563}" type="datetime3">
              <a:rPr lang="en-US" altLang="en-US" smtClean="0">
                <a:latin typeface="Times New Roman" panose="02020603050405020304" pitchFamily="18" charset="0"/>
              </a:rPr>
              <a:pPr/>
              <a:t>10 February 2022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17763" name="Rectangle 6">
            <a:extLst>
              <a:ext uri="{FF2B5EF4-FFF2-40B4-BE49-F238E27FC236}">
                <a16:creationId xmlns:a16="http://schemas.microsoft.com/office/drawing/2014/main" id="{C97E08C9-5558-634D-8A5C-9ED53956E9C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Chapter 2 — Instructions: Language of the Computer</a:t>
            </a:r>
          </a:p>
        </p:txBody>
      </p:sp>
      <p:sp>
        <p:nvSpPr>
          <p:cNvPr id="117764" name="Rectangle 7">
            <a:extLst>
              <a:ext uri="{FF2B5EF4-FFF2-40B4-BE49-F238E27FC236}">
                <a16:creationId xmlns:a16="http://schemas.microsoft.com/office/drawing/2014/main" id="{5B81FE6D-0CB5-4344-A8D4-E99676D3FF1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879F063-AD45-4B42-825E-2E2EAD38B893}" type="slidenum">
              <a:rPr lang="en-US" altLang="en-US" smtClean="0">
                <a:latin typeface="Times New Roman" panose="02020603050405020304" pitchFamily="18" charset="0"/>
              </a:rPr>
              <a:pPr/>
              <a:t>24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17765" name="Rectangle 2">
            <a:extLst>
              <a:ext uri="{FF2B5EF4-FFF2-40B4-BE49-F238E27FC236}">
                <a16:creationId xmlns:a16="http://schemas.microsoft.com/office/drawing/2014/main" id="{59258514-8570-AF41-9397-239F6045220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6" name="Rectangle 3">
            <a:extLst>
              <a:ext uri="{FF2B5EF4-FFF2-40B4-BE49-F238E27FC236}">
                <a16:creationId xmlns:a16="http://schemas.microsoft.com/office/drawing/2014/main" id="{0D431749-7549-0B4B-B5CD-A76A6EF130B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altLang="en-US" baseline="0" dirty="0"/>
          </a:p>
        </p:txBody>
      </p:sp>
    </p:spTree>
    <p:extLst>
      <p:ext uri="{BB962C8B-B14F-4D97-AF65-F5344CB8AC3E}">
        <p14:creationId xmlns:p14="http://schemas.microsoft.com/office/powerpoint/2010/main" val="36128165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9" name="Rectangle 2">
            <a:extLst>
              <a:ext uri="{FF2B5EF4-FFF2-40B4-BE49-F238E27FC236}">
                <a16:creationId xmlns:a16="http://schemas.microsoft.com/office/drawing/2014/main" id="{A2F50CF0-E6A3-A842-B0D4-1BB1536B241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The University of Adelaide, School of Computer Science</a:t>
            </a:r>
          </a:p>
        </p:txBody>
      </p:sp>
      <p:sp>
        <p:nvSpPr>
          <p:cNvPr id="119810" name="Rectangle 3">
            <a:extLst>
              <a:ext uri="{FF2B5EF4-FFF2-40B4-BE49-F238E27FC236}">
                <a16:creationId xmlns:a16="http://schemas.microsoft.com/office/drawing/2014/main" id="{90BD0A97-3083-794C-AA24-FFA37129E24D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6BF2AC8-E55B-3F4A-A2A3-A98B53A0CACD}" type="datetime3">
              <a:rPr lang="en-US" altLang="en-US" smtClean="0">
                <a:latin typeface="Times New Roman" panose="02020603050405020304" pitchFamily="18" charset="0"/>
              </a:rPr>
              <a:pPr/>
              <a:t>10 February 2022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19811" name="Rectangle 6">
            <a:extLst>
              <a:ext uri="{FF2B5EF4-FFF2-40B4-BE49-F238E27FC236}">
                <a16:creationId xmlns:a16="http://schemas.microsoft.com/office/drawing/2014/main" id="{8FAFE194-9F52-5846-9692-675DAFEB5B0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Chapter 2 — Instructions: Language of the Computer</a:t>
            </a:r>
          </a:p>
        </p:txBody>
      </p:sp>
      <p:sp>
        <p:nvSpPr>
          <p:cNvPr id="119812" name="Rectangle 7">
            <a:extLst>
              <a:ext uri="{FF2B5EF4-FFF2-40B4-BE49-F238E27FC236}">
                <a16:creationId xmlns:a16="http://schemas.microsoft.com/office/drawing/2014/main" id="{D785E867-04D2-AE4F-8052-4B86C480CF9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F3DF912-6210-F340-9DC6-50C28B4E9807}" type="slidenum">
              <a:rPr lang="en-US" altLang="en-US" smtClean="0">
                <a:latin typeface="Times New Roman" panose="02020603050405020304" pitchFamily="18" charset="0"/>
              </a:rPr>
              <a:pPr/>
              <a:t>25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19813" name="Rectangle 2">
            <a:extLst>
              <a:ext uri="{FF2B5EF4-FFF2-40B4-BE49-F238E27FC236}">
                <a16:creationId xmlns:a16="http://schemas.microsoft.com/office/drawing/2014/main" id="{D0CBE084-4FE3-D34D-9D5F-30CF2C29A7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4" name="Rectangle 3">
            <a:extLst>
              <a:ext uri="{FF2B5EF4-FFF2-40B4-BE49-F238E27FC236}">
                <a16:creationId xmlns:a16="http://schemas.microsoft.com/office/drawing/2014/main" id="{6E7366B4-0046-9240-ACC1-BD318378EA3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681632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566752-9E73-7842-9287-04A4EDD5DE57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5421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66752-9E73-7842-9287-04A4EDD5DE57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0684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Rectangle 2">
            <a:extLst>
              <a:ext uri="{FF2B5EF4-FFF2-40B4-BE49-F238E27FC236}">
                <a16:creationId xmlns:a16="http://schemas.microsoft.com/office/drawing/2014/main" id="{AF19246F-D418-3F4A-9A5B-ECB720AFA3F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The University of Adelaide, School of Computer Science</a:t>
            </a:r>
          </a:p>
        </p:txBody>
      </p:sp>
      <p:sp>
        <p:nvSpPr>
          <p:cNvPr id="121858" name="Rectangle 3">
            <a:extLst>
              <a:ext uri="{FF2B5EF4-FFF2-40B4-BE49-F238E27FC236}">
                <a16:creationId xmlns:a16="http://schemas.microsoft.com/office/drawing/2014/main" id="{B35B2D39-614A-744C-A523-035C62A8018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8737C66-F308-CD4D-83CC-5E2D4CF4AA3A}" type="datetime3">
              <a:rPr lang="en-US" altLang="en-US" smtClean="0">
                <a:latin typeface="Times New Roman" panose="02020603050405020304" pitchFamily="18" charset="0"/>
              </a:rPr>
              <a:pPr/>
              <a:t>10 February 2022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21859" name="Rectangle 6">
            <a:extLst>
              <a:ext uri="{FF2B5EF4-FFF2-40B4-BE49-F238E27FC236}">
                <a16:creationId xmlns:a16="http://schemas.microsoft.com/office/drawing/2014/main" id="{324B4DFD-C4D8-B446-B73D-E3C0A17C26E6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Chapter 2 — Instructions: Language of the Computer</a:t>
            </a:r>
          </a:p>
        </p:txBody>
      </p:sp>
      <p:sp>
        <p:nvSpPr>
          <p:cNvPr id="121860" name="Rectangle 7">
            <a:extLst>
              <a:ext uri="{FF2B5EF4-FFF2-40B4-BE49-F238E27FC236}">
                <a16:creationId xmlns:a16="http://schemas.microsoft.com/office/drawing/2014/main" id="{D49899CD-88EF-7D4B-BBC0-634317C532F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0990560-71A5-B04A-BF74-DE0C4C936B79}" type="slidenum">
              <a:rPr lang="en-US" altLang="en-US" smtClean="0">
                <a:latin typeface="Times New Roman" panose="02020603050405020304" pitchFamily="18" charset="0"/>
              </a:rPr>
              <a:pPr/>
              <a:t>27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21861" name="Rectangle 2">
            <a:extLst>
              <a:ext uri="{FF2B5EF4-FFF2-40B4-BE49-F238E27FC236}">
                <a16:creationId xmlns:a16="http://schemas.microsoft.com/office/drawing/2014/main" id="{6C53FFC9-B60C-3940-B8DB-D7B989AE774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2" name="Rectangle 3">
            <a:extLst>
              <a:ext uri="{FF2B5EF4-FFF2-40B4-BE49-F238E27FC236}">
                <a16:creationId xmlns:a16="http://schemas.microsoft.com/office/drawing/2014/main" id="{5A006F75-DD24-994D-AC50-AC6AB66C796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8801781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566752-9E73-7842-9287-04A4EDD5DE57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83317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Rectangle 2">
            <a:extLst>
              <a:ext uri="{FF2B5EF4-FFF2-40B4-BE49-F238E27FC236}">
                <a16:creationId xmlns:a16="http://schemas.microsoft.com/office/drawing/2014/main" id="{6A163954-6133-F94F-990A-0D315C225E1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The University of Adelaide, School of Computer Science</a:t>
            </a:r>
          </a:p>
        </p:txBody>
      </p:sp>
      <p:sp>
        <p:nvSpPr>
          <p:cNvPr id="91138" name="Rectangle 3">
            <a:extLst>
              <a:ext uri="{FF2B5EF4-FFF2-40B4-BE49-F238E27FC236}">
                <a16:creationId xmlns:a16="http://schemas.microsoft.com/office/drawing/2014/main" id="{104109F3-4C80-B443-B525-0ECF99C6930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E5F5984-77F5-6B4C-AB4C-7B9492CB90B7}" type="datetime3">
              <a:rPr lang="en-US" altLang="en-US" smtClean="0">
                <a:latin typeface="Times New Roman" panose="02020603050405020304" pitchFamily="18" charset="0"/>
              </a:rPr>
              <a:pPr/>
              <a:t>10 February 2022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91139" name="Rectangle 6">
            <a:extLst>
              <a:ext uri="{FF2B5EF4-FFF2-40B4-BE49-F238E27FC236}">
                <a16:creationId xmlns:a16="http://schemas.microsoft.com/office/drawing/2014/main" id="{6D210490-AC21-4747-BAE1-673D629F055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Chapter 2 — Instructions: Language of the Computer</a:t>
            </a:r>
          </a:p>
        </p:txBody>
      </p:sp>
      <p:sp>
        <p:nvSpPr>
          <p:cNvPr id="91140" name="Rectangle 7">
            <a:extLst>
              <a:ext uri="{FF2B5EF4-FFF2-40B4-BE49-F238E27FC236}">
                <a16:creationId xmlns:a16="http://schemas.microsoft.com/office/drawing/2014/main" id="{B73FE053-7874-7B4C-8BF8-AD7FF175889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3AFA2B1-00EA-C543-B64B-BA83A356DA9F}" type="slidenum">
              <a:rPr lang="en-US" altLang="en-US" smtClean="0">
                <a:latin typeface="Times New Roman" panose="02020603050405020304" pitchFamily="18" charset="0"/>
              </a:rPr>
              <a:pPr/>
              <a:t>7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91141" name="Rectangle 2">
            <a:extLst>
              <a:ext uri="{FF2B5EF4-FFF2-40B4-BE49-F238E27FC236}">
                <a16:creationId xmlns:a16="http://schemas.microsoft.com/office/drawing/2014/main" id="{E3B81742-EFA0-494C-8B69-E7B89C2CF17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2" name="Rectangle 3">
            <a:extLst>
              <a:ext uri="{FF2B5EF4-FFF2-40B4-BE49-F238E27FC236}">
                <a16:creationId xmlns:a16="http://schemas.microsoft.com/office/drawing/2014/main" id="{EE667C8F-E460-564B-8BCF-CBCA4E9CBD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413633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2">
            <a:extLst>
              <a:ext uri="{FF2B5EF4-FFF2-40B4-BE49-F238E27FC236}">
                <a16:creationId xmlns:a16="http://schemas.microsoft.com/office/drawing/2014/main" id="{6C146445-0E71-6147-ADD1-DA64FFDE545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The University of Adelaide, School of Computer Science</a:t>
            </a:r>
          </a:p>
        </p:txBody>
      </p:sp>
      <p:sp>
        <p:nvSpPr>
          <p:cNvPr id="105474" name="Rectangle 3">
            <a:extLst>
              <a:ext uri="{FF2B5EF4-FFF2-40B4-BE49-F238E27FC236}">
                <a16:creationId xmlns:a16="http://schemas.microsoft.com/office/drawing/2014/main" id="{9A340B44-4F68-564A-A1C2-005257D6BCBE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EC9348A-BE7F-394E-BBFC-473F91D26280}" type="datetime3">
              <a:rPr lang="en-US" altLang="en-US" smtClean="0">
                <a:latin typeface="Times New Roman" panose="02020603050405020304" pitchFamily="18" charset="0"/>
              </a:rPr>
              <a:pPr/>
              <a:t>10 February 2022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5475" name="Rectangle 6">
            <a:extLst>
              <a:ext uri="{FF2B5EF4-FFF2-40B4-BE49-F238E27FC236}">
                <a16:creationId xmlns:a16="http://schemas.microsoft.com/office/drawing/2014/main" id="{9A717A31-F351-BE4C-AACD-481926DEBD5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Chapter 2 — Instructions: Language of the Computer</a:t>
            </a:r>
          </a:p>
        </p:txBody>
      </p:sp>
      <p:sp>
        <p:nvSpPr>
          <p:cNvPr id="105476" name="Rectangle 7">
            <a:extLst>
              <a:ext uri="{FF2B5EF4-FFF2-40B4-BE49-F238E27FC236}">
                <a16:creationId xmlns:a16="http://schemas.microsoft.com/office/drawing/2014/main" id="{6E8BBCA0-B053-6B44-BE29-99131293468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5D2CEA4-C740-2745-8786-5D7E2DB456CB}" type="slidenum">
              <a:rPr lang="en-US" altLang="en-US" smtClean="0">
                <a:latin typeface="Times New Roman" panose="02020603050405020304" pitchFamily="18" charset="0"/>
              </a:rPr>
              <a:pPr/>
              <a:t>8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5477" name="Rectangle 2">
            <a:extLst>
              <a:ext uri="{FF2B5EF4-FFF2-40B4-BE49-F238E27FC236}">
                <a16:creationId xmlns:a16="http://schemas.microsoft.com/office/drawing/2014/main" id="{58F21255-3ECD-0847-BE5E-DBC59CF9459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8" name="Rectangle 3">
            <a:extLst>
              <a:ext uri="{FF2B5EF4-FFF2-40B4-BE49-F238E27FC236}">
                <a16:creationId xmlns:a16="http://schemas.microsoft.com/office/drawing/2014/main" id="{4D8B5146-FF43-E342-94A2-E01EC4465F6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094340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Rectangle 2">
            <a:extLst>
              <a:ext uri="{FF2B5EF4-FFF2-40B4-BE49-F238E27FC236}">
                <a16:creationId xmlns:a16="http://schemas.microsoft.com/office/drawing/2014/main" id="{40EEA598-F598-D945-8CE5-477347972A6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The University of Adelaide, School of Computer Science</a:t>
            </a:r>
          </a:p>
        </p:txBody>
      </p:sp>
      <p:sp>
        <p:nvSpPr>
          <p:cNvPr id="107522" name="Rectangle 3">
            <a:extLst>
              <a:ext uri="{FF2B5EF4-FFF2-40B4-BE49-F238E27FC236}">
                <a16:creationId xmlns:a16="http://schemas.microsoft.com/office/drawing/2014/main" id="{F2635EC1-5388-3045-B1D3-013689846C4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6006E84-EA8A-3A40-B828-D64A0FAA82A5}" type="datetime3">
              <a:rPr lang="en-US" altLang="en-US" smtClean="0">
                <a:latin typeface="Times New Roman" panose="02020603050405020304" pitchFamily="18" charset="0"/>
              </a:rPr>
              <a:pPr/>
              <a:t>10 February 2022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7523" name="Rectangle 6">
            <a:extLst>
              <a:ext uri="{FF2B5EF4-FFF2-40B4-BE49-F238E27FC236}">
                <a16:creationId xmlns:a16="http://schemas.microsoft.com/office/drawing/2014/main" id="{0A0FB9DD-8D4E-1349-B656-DA8C471CB636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Chapter 2 — Instructions: Language of the Computer</a:t>
            </a:r>
          </a:p>
        </p:txBody>
      </p:sp>
      <p:sp>
        <p:nvSpPr>
          <p:cNvPr id="107524" name="Rectangle 7">
            <a:extLst>
              <a:ext uri="{FF2B5EF4-FFF2-40B4-BE49-F238E27FC236}">
                <a16:creationId xmlns:a16="http://schemas.microsoft.com/office/drawing/2014/main" id="{5FB53F50-1D62-D543-A26D-85C2CE59C20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DF220C2-A712-DB4E-BF2D-1D722C8D67DF}" type="slidenum">
              <a:rPr lang="en-US" altLang="en-US" smtClean="0">
                <a:latin typeface="Times New Roman" panose="02020603050405020304" pitchFamily="18" charset="0"/>
              </a:rPr>
              <a:pPr/>
              <a:t>9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7525" name="Rectangle 2">
            <a:extLst>
              <a:ext uri="{FF2B5EF4-FFF2-40B4-BE49-F238E27FC236}">
                <a16:creationId xmlns:a16="http://schemas.microsoft.com/office/drawing/2014/main" id="{3626A932-71F2-F245-A6E8-7B41E946685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6" name="Rectangle 3">
            <a:extLst>
              <a:ext uri="{FF2B5EF4-FFF2-40B4-BE49-F238E27FC236}">
                <a16:creationId xmlns:a16="http://schemas.microsoft.com/office/drawing/2014/main" id="{9ED6AFF7-60BB-AC49-8A87-762BDB17BC8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089199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66752-9E73-7842-9287-04A4EDD5DE57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19153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Rectangle 2">
            <a:extLst>
              <a:ext uri="{FF2B5EF4-FFF2-40B4-BE49-F238E27FC236}">
                <a16:creationId xmlns:a16="http://schemas.microsoft.com/office/drawing/2014/main" id="{B43F4D49-9F33-8149-9DED-2C9AA3C8F30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The University of Adelaide, School of Computer Science</a:t>
            </a:r>
          </a:p>
        </p:txBody>
      </p:sp>
      <p:sp>
        <p:nvSpPr>
          <p:cNvPr id="93186" name="Rectangle 3">
            <a:extLst>
              <a:ext uri="{FF2B5EF4-FFF2-40B4-BE49-F238E27FC236}">
                <a16:creationId xmlns:a16="http://schemas.microsoft.com/office/drawing/2014/main" id="{59710901-D3CC-8747-9D3F-C47AA48219A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7FB2CF3-7B42-3748-921C-A84EA5B7DEA2}" type="datetime3">
              <a:rPr lang="en-US" altLang="en-US" smtClean="0">
                <a:latin typeface="Times New Roman" panose="02020603050405020304" pitchFamily="18" charset="0"/>
              </a:rPr>
              <a:pPr/>
              <a:t>10 February 2022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93187" name="Rectangle 6">
            <a:extLst>
              <a:ext uri="{FF2B5EF4-FFF2-40B4-BE49-F238E27FC236}">
                <a16:creationId xmlns:a16="http://schemas.microsoft.com/office/drawing/2014/main" id="{6C58FCE5-8C10-6244-91B1-52E5E3A896E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Chapter 2 — Instructions: Language of the Computer</a:t>
            </a:r>
          </a:p>
        </p:txBody>
      </p:sp>
      <p:sp>
        <p:nvSpPr>
          <p:cNvPr id="93188" name="Rectangle 7">
            <a:extLst>
              <a:ext uri="{FF2B5EF4-FFF2-40B4-BE49-F238E27FC236}">
                <a16:creationId xmlns:a16="http://schemas.microsoft.com/office/drawing/2014/main" id="{BB9FA164-D7E6-4C48-A2B0-A12E14AFD5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0CBD789-D8BA-044D-A5D9-DABC58CD2F62}" type="slidenum">
              <a:rPr lang="en-US" altLang="en-US" smtClean="0">
                <a:latin typeface="Times New Roman" panose="02020603050405020304" pitchFamily="18" charset="0"/>
              </a:rPr>
              <a:pPr/>
              <a:t>12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93189" name="Rectangle 2">
            <a:extLst>
              <a:ext uri="{FF2B5EF4-FFF2-40B4-BE49-F238E27FC236}">
                <a16:creationId xmlns:a16="http://schemas.microsoft.com/office/drawing/2014/main" id="{A004C6E2-73EF-454D-9215-D72117F4A3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90" name="Rectangle 3">
            <a:extLst>
              <a:ext uri="{FF2B5EF4-FFF2-40B4-BE49-F238E27FC236}">
                <a16:creationId xmlns:a16="http://schemas.microsoft.com/office/drawing/2014/main" id="{1C14E270-6C3D-1244-A785-75E53DAB5C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746981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566752-9E73-7842-9287-04A4EDD5DE57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60179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2">
            <a:extLst>
              <a:ext uri="{FF2B5EF4-FFF2-40B4-BE49-F238E27FC236}">
                <a16:creationId xmlns:a16="http://schemas.microsoft.com/office/drawing/2014/main" id="{A374D296-1649-BE43-9020-67D5848AA09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The University of Adelaide, School of Computer Science</a:t>
            </a:r>
          </a:p>
        </p:txBody>
      </p:sp>
      <p:sp>
        <p:nvSpPr>
          <p:cNvPr id="95234" name="Rectangle 3">
            <a:extLst>
              <a:ext uri="{FF2B5EF4-FFF2-40B4-BE49-F238E27FC236}">
                <a16:creationId xmlns:a16="http://schemas.microsoft.com/office/drawing/2014/main" id="{F7B732D8-F3C2-104F-BC9E-8EDEFD8AF610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AED116D-7BB3-B246-B912-EF4F36F774A5}" type="datetime3">
              <a:rPr lang="en-US" altLang="en-US" smtClean="0">
                <a:latin typeface="Times New Roman" panose="02020603050405020304" pitchFamily="18" charset="0"/>
              </a:rPr>
              <a:pPr/>
              <a:t>10 February 2022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95235" name="Rectangle 6">
            <a:extLst>
              <a:ext uri="{FF2B5EF4-FFF2-40B4-BE49-F238E27FC236}">
                <a16:creationId xmlns:a16="http://schemas.microsoft.com/office/drawing/2014/main" id="{B7508D43-3744-5041-97D6-F7B1399557F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Chapter 2 — Instructions: Language of the Computer</a:t>
            </a:r>
          </a:p>
        </p:txBody>
      </p:sp>
      <p:sp>
        <p:nvSpPr>
          <p:cNvPr id="95236" name="Rectangle 7">
            <a:extLst>
              <a:ext uri="{FF2B5EF4-FFF2-40B4-BE49-F238E27FC236}">
                <a16:creationId xmlns:a16="http://schemas.microsoft.com/office/drawing/2014/main" id="{4DA223E0-5DD2-FC41-ACF2-131D9057290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270378B-5ED1-1244-96E3-E9E5ED2A3391}" type="slidenum">
              <a:rPr lang="en-US" altLang="en-US" smtClean="0">
                <a:latin typeface="Times New Roman" panose="02020603050405020304" pitchFamily="18" charset="0"/>
              </a:rPr>
              <a:pPr/>
              <a:t>14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95237" name="Rectangle 2">
            <a:extLst>
              <a:ext uri="{FF2B5EF4-FFF2-40B4-BE49-F238E27FC236}">
                <a16:creationId xmlns:a16="http://schemas.microsoft.com/office/drawing/2014/main" id="{BDD5E027-C6C7-8746-888D-B00CE73E4E5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8" name="Rectangle 3">
            <a:extLst>
              <a:ext uri="{FF2B5EF4-FFF2-40B4-BE49-F238E27FC236}">
                <a16:creationId xmlns:a16="http://schemas.microsoft.com/office/drawing/2014/main" id="{75A21561-1DD4-C346-BB60-962A25A378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altLang="en-US" dirty="0"/>
          </a:p>
        </p:txBody>
      </p:sp>
    </p:spTree>
    <p:extLst>
      <p:ext uri="{BB962C8B-B14F-4D97-AF65-F5344CB8AC3E}">
        <p14:creationId xmlns:p14="http://schemas.microsoft.com/office/powerpoint/2010/main" val="38029589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74787"/>
            <a:ext cx="7772400" cy="1470025"/>
          </a:xfrm>
        </p:spPr>
        <p:txBody>
          <a:bodyPr>
            <a:normAutofit/>
          </a:bodyPr>
          <a:lstStyle>
            <a:lvl1pPr algn="ctr">
              <a:defRPr sz="3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6417" y="36576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28600" y="992188"/>
            <a:ext cx="8763000" cy="0"/>
          </a:xfrm>
          <a:prstGeom prst="line">
            <a:avLst/>
          </a:prstGeom>
          <a:ln w="57150" cap="flat" cmpd="sng" algn="ctr">
            <a:solidFill>
              <a:srgbClr val="000090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228600" y="6019800"/>
            <a:ext cx="8763000" cy="0"/>
          </a:xfrm>
          <a:prstGeom prst="line">
            <a:avLst/>
          </a:prstGeom>
          <a:ln w="57150" cap="flat" cmpd="sng" algn="ctr">
            <a:solidFill>
              <a:srgbClr val="000090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1252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7B14E791-165F-344E-BF0E-59CD826800B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4495800" cy="52133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7B14E791-165F-344E-BF0E-59CD826800B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6611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1362075"/>
          </a:xfrm>
        </p:spPr>
        <p:txBody>
          <a:bodyPr anchor="t"/>
          <a:lstStyle>
            <a:lvl1pPr algn="l">
              <a:defRPr sz="4000" b="1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1148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81800" y="632460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7B14E791-165F-344E-BF0E-59CD826800B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143000"/>
            <a:ext cx="4267200" cy="52133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43000"/>
            <a:ext cx="4343400" cy="52133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580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7B14E791-165F-344E-BF0E-59CD826800B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838122" y="632460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7B14E791-165F-344E-BF0E-59CD826800B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781800" y="632460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7B14E791-165F-344E-BF0E-59CD826800B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361596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7B14E791-165F-344E-BF0E-59CD826800B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7630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143000"/>
            <a:ext cx="8763000" cy="52133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228600" y="992188"/>
            <a:ext cx="8763000" cy="0"/>
          </a:xfrm>
          <a:prstGeom prst="line">
            <a:avLst/>
          </a:prstGeom>
          <a:ln w="57150" cap="flat" cmpd="sng" algn="ctr">
            <a:solidFill>
              <a:srgbClr val="000090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6"/>
          <p:cNvSpPr txBox="1">
            <a:spLocks/>
          </p:cNvSpPr>
          <p:nvPr userDrawn="1"/>
        </p:nvSpPr>
        <p:spPr>
          <a:xfrm>
            <a:off x="3429000" y="6356350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9" r:id="rId3"/>
    <p:sldLayoutId id="2147483651" r:id="rId4"/>
    <p:sldLayoutId id="2147483652" r:id="rId5"/>
    <p:sldLayoutId id="2147483654" r:id="rId6"/>
    <p:sldLayoutId id="2147483655" r:id="rId7"/>
    <p:sldLayoutId id="2147483658" r:id="rId8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3600" b="1" kern="1200">
          <a:solidFill>
            <a:schemeClr val="tx1"/>
          </a:solidFill>
          <a:latin typeface="+mn-lt"/>
          <a:ea typeface="+mj-ea"/>
          <a:cs typeface="Arial Rounded MT Bold"/>
        </a:defRPr>
      </a:lvl1pPr>
    </p:titleStyle>
    <p:bodyStyle>
      <a:lvl1pPr marL="320040" indent="-320040" algn="l" defTabSz="457200" rtl="0" eaLnBrk="1" latinLnBrk="0" hangingPunct="1">
        <a:spcBef>
          <a:spcPts val="600"/>
        </a:spcBef>
        <a:buClr>
          <a:srgbClr val="151F37"/>
        </a:buClr>
        <a:buSzPct val="120000"/>
        <a:buFont typeface="Arial"/>
        <a:buChar char="•"/>
        <a:tabLst/>
        <a:defRPr sz="2600" b="0" kern="1200">
          <a:solidFill>
            <a:schemeClr val="tx1"/>
          </a:solidFill>
          <a:latin typeface="+mn-lt"/>
          <a:ea typeface="+mn-ea"/>
          <a:cs typeface="Arial Rounded MT Bold"/>
        </a:defRPr>
      </a:lvl1pPr>
      <a:lvl2pPr marL="571500" indent="-320040" algn="l" defTabSz="457200" rtl="0" eaLnBrk="1" latinLnBrk="0" hangingPunct="1">
        <a:spcBef>
          <a:spcPts val="300"/>
        </a:spcBef>
        <a:buClr>
          <a:srgbClr val="151F37"/>
        </a:buClr>
        <a:buFont typeface="Arial"/>
        <a:buChar char="–"/>
        <a:defRPr sz="2400" b="0" kern="1200">
          <a:solidFill>
            <a:srgbClr val="0000FF"/>
          </a:solidFill>
          <a:latin typeface="+mn-lt"/>
          <a:ea typeface="+mn-ea"/>
          <a:cs typeface="Arial Rounded MT Bold"/>
        </a:defRPr>
      </a:lvl2pPr>
      <a:lvl3pPr marL="801688" indent="-228600" algn="l" defTabSz="457200" rtl="0" eaLnBrk="1" latinLnBrk="0" hangingPunct="1">
        <a:spcBef>
          <a:spcPts val="300"/>
        </a:spcBef>
        <a:buClr>
          <a:srgbClr val="151F37"/>
        </a:buClr>
        <a:buFont typeface="Arial"/>
        <a:buChar char="•"/>
        <a:defRPr sz="2400" b="0" kern="1200">
          <a:solidFill>
            <a:srgbClr val="FF0000"/>
          </a:solidFill>
          <a:latin typeface="+mn-lt"/>
          <a:ea typeface="+mn-ea"/>
          <a:cs typeface="Arial Rounded MT Bold"/>
        </a:defRPr>
      </a:lvl3pPr>
      <a:lvl4pPr marL="1022350" indent="-228600" algn="l" defTabSz="457200" rtl="0" eaLnBrk="1" latinLnBrk="0" hangingPunct="1">
        <a:spcBef>
          <a:spcPts val="300"/>
        </a:spcBef>
        <a:buClr>
          <a:srgbClr val="151F37"/>
        </a:buClr>
        <a:buFont typeface="Arial"/>
        <a:buChar char="–"/>
        <a:defRPr sz="2000" b="0" kern="1200">
          <a:solidFill>
            <a:schemeClr val="tx1"/>
          </a:solidFill>
          <a:latin typeface="+mn-lt"/>
          <a:ea typeface="+mn-ea"/>
          <a:cs typeface="Arial Rounded MT Bold"/>
        </a:defRPr>
      </a:lvl4pPr>
      <a:lvl5pPr marL="1252538" indent="-228600" algn="l" defTabSz="339725" rtl="0" eaLnBrk="1" latinLnBrk="0" hangingPunct="1">
        <a:spcBef>
          <a:spcPts val="300"/>
        </a:spcBef>
        <a:buClr>
          <a:srgbClr val="151F37"/>
        </a:buClr>
        <a:buFont typeface="Arial"/>
        <a:buChar char="»"/>
        <a:defRPr sz="2000" b="0" kern="1200">
          <a:solidFill>
            <a:schemeClr val="tx1"/>
          </a:solidFill>
          <a:latin typeface="+mn-lt"/>
          <a:ea typeface="+mn-ea"/>
          <a:cs typeface="Arial Rounded MT Bold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yyan7@uncc.edu" TargetMode="External"/><Relationship Id="rId2" Type="http://schemas.openxmlformats.org/officeDocument/2006/relationships/hyperlink" Target="https://passlab.github.io/ITSC3181/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passlab.github.io/yanyh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content.riscv.org/wp-content/uploads/2017/05/riscv-spec-v2.2.pdf#page=116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passlab.github.io/ITSC3181/exercises/su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png"/><Relationship Id="rId7" Type="http://schemas.openxmlformats.org/officeDocument/2006/relationships/hyperlink" Target="https://passlab.github.io/ITSC3181/exercises/sum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.png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0" y="1447800"/>
            <a:ext cx="9144000" cy="2286000"/>
          </a:xfrm>
        </p:spPr>
        <p:txBody>
          <a:bodyPr>
            <a:noAutofit/>
          </a:bodyPr>
          <a:lstStyle/>
          <a:p>
            <a:r>
              <a:rPr lang="en-US" sz="3200" dirty="0"/>
              <a:t>Chapter 2: Instructions: Language of the Computer </a:t>
            </a:r>
            <a:br>
              <a:rPr lang="en-US" sz="2400" dirty="0"/>
            </a:br>
            <a:r>
              <a:rPr lang="en-US" sz="2400" dirty="0"/>
              <a:t>2.8 – 2.10 Procedure, String and Addressing for Wide</a:t>
            </a:r>
            <a:br>
              <a:rPr lang="en-US" sz="2400" dirty="0"/>
            </a:br>
            <a:br>
              <a:rPr lang="en-US" dirty="0"/>
            </a:br>
            <a:r>
              <a:rPr lang="en-US" sz="2400" dirty="0"/>
              <a:t>ITSC 3181 Introduction to Computer Architecture</a:t>
            </a:r>
            <a:br>
              <a:rPr lang="en-US" sz="2400" dirty="0"/>
            </a:br>
            <a:r>
              <a:rPr lang="en-US" sz="2400" dirty="0"/>
              <a:t>Fall 2021 </a:t>
            </a:r>
            <a:br>
              <a:rPr lang="en-US" sz="2400" dirty="0"/>
            </a:br>
            <a:r>
              <a:rPr lang="en-US" sz="2400" dirty="0">
                <a:hlinkClick r:id="rId2"/>
              </a:rPr>
              <a:t>https://passlab.github.io/ITSC3181/</a:t>
            </a:r>
            <a:endParaRPr lang="en-US" sz="2400" b="1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1447800" y="4191000"/>
            <a:ext cx="6400800" cy="175260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Department of Computer Science</a:t>
            </a:r>
          </a:p>
          <a:p>
            <a:r>
              <a:rPr lang="en-US" dirty="0" err="1"/>
              <a:t>Yonghong</a:t>
            </a:r>
            <a:r>
              <a:rPr lang="en-US" dirty="0"/>
              <a:t> Yan</a:t>
            </a:r>
          </a:p>
          <a:p>
            <a:r>
              <a:rPr lang="en-US" dirty="0">
                <a:hlinkClick r:id="rId3"/>
              </a:rPr>
              <a:t>yyan7@uncc.edu</a:t>
            </a:r>
            <a:endParaRPr lang="en-US" dirty="0"/>
          </a:p>
          <a:p>
            <a:r>
              <a:rPr lang="en-US" dirty="0">
                <a:hlinkClick r:id="rId4"/>
              </a:rPr>
              <a:t>https://passlab.github.io/yanyh/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22030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Stack Memory Used for Function Calls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6681595" cy="3328980"/>
          </a:xfrm>
        </p:spPr>
        <p:txBody>
          <a:bodyPr>
            <a:normAutofit fontScale="92500"/>
          </a:bodyPr>
          <a:lstStyle/>
          <a:p>
            <a:r>
              <a:rPr lang="en-US" dirty="0"/>
              <a:t>Stack is Last-In-First-Out (LIFO) data structure to store the info of each function of the call path</a:t>
            </a:r>
          </a:p>
          <a:p>
            <a:pPr lvl="1"/>
            <a:r>
              <a:rPr lang="en-US" dirty="0"/>
              <a:t>Main() calls foo(), foo() calls bar(), bar() calls tar()</a:t>
            </a:r>
          </a:p>
          <a:p>
            <a:pPr lvl="1"/>
            <a:r>
              <a:rPr lang="en-US" dirty="0"/>
              <a:t>Call in: push function to the stack top</a:t>
            </a:r>
          </a:p>
          <a:p>
            <a:pPr lvl="1"/>
            <a:r>
              <a:rPr lang="en-US" dirty="0"/>
              <a:t>Return: pop function from the top</a:t>
            </a:r>
          </a:p>
          <a:p>
            <a:r>
              <a:rPr lang="en-US" dirty="0"/>
              <a:t>Stack frame, function frame, activation record</a:t>
            </a:r>
          </a:p>
          <a:p>
            <a:pPr lvl="1"/>
            <a:r>
              <a:rPr lang="en-US" dirty="0"/>
              <a:t>The memory and the data of the info for each function call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9000" y="1066800"/>
            <a:ext cx="1689028" cy="214279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73" t="48988" r="29661"/>
          <a:stretch/>
        </p:blipFill>
        <p:spPr bwMode="auto">
          <a:xfrm rot="10800000">
            <a:off x="7626313" y="3408035"/>
            <a:ext cx="914401" cy="1176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6867939" y="3384525"/>
            <a:ext cx="838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/>
              <a:t>main</a:t>
            </a:r>
            <a:r>
              <a:rPr lang="en-US" dirty="0"/>
              <a:t>()</a:t>
            </a:r>
          </a:p>
          <a:p>
            <a:r>
              <a:rPr lang="en-US" dirty="0"/>
              <a:t>foo()</a:t>
            </a:r>
          </a:p>
          <a:p>
            <a:r>
              <a:rPr lang="en-US" dirty="0"/>
              <a:t>bar()</a:t>
            </a:r>
          </a:p>
          <a:p>
            <a:r>
              <a:rPr lang="en-US" dirty="0"/>
              <a:t>tar()</a:t>
            </a:r>
          </a:p>
        </p:txBody>
      </p:sp>
      <p:sp>
        <p:nvSpPr>
          <p:cNvPr id="9" name="Rectangle 8"/>
          <p:cNvSpPr/>
          <p:nvPr/>
        </p:nvSpPr>
        <p:spPr>
          <a:xfrm>
            <a:off x="7361081" y="4876800"/>
            <a:ext cx="6399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push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7747552" y="4419601"/>
            <a:ext cx="190500" cy="52007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8166652" y="4964668"/>
            <a:ext cx="7487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pop</a:t>
            </a:r>
          </a:p>
        </p:txBody>
      </p:sp>
      <p:cxnSp>
        <p:nvCxnSpPr>
          <p:cNvPr id="13" name="Straight Arrow Connector 12"/>
          <p:cNvCxnSpPr>
            <a:endCxn id="12" idx="0"/>
          </p:cNvCxnSpPr>
          <p:nvPr/>
        </p:nvCxnSpPr>
        <p:spPr>
          <a:xfrm>
            <a:off x="8194134" y="4471980"/>
            <a:ext cx="346892" cy="49268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8488385" y="4235233"/>
            <a:ext cx="5032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/>
              <a:t>top</a:t>
            </a:r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5D09340-440E-CD4F-A47F-A12429A008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88278" y="4236703"/>
            <a:ext cx="5014744" cy="2630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1258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Stack Frame (Activation Record) of a Function Call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4183754" cy="5715000"/>
          </a:xfrm>
        </p:spPr>
        <p:txBody>
          <a:bodyPr>
            <a:normAutofit fontScale="92500" lnSpcReduction="20000"/>
          </a:bodyPr>
          <a:lstStyle/>
          <a:p>
            <a:r>
              <a:rPr lang="en-US" altLang="en-US" dirty="0">
                <a:ea typeface="ＭＳ Ｐゴシック" charset="-128"/>
              </a:rPr>
              <a:t>Information:</a:t>
            </a:r>
          </a:p>
          <a:p>
            <a:pPr lvl="1"/>
            <a:r>
              <a:rPr lang="en-US" altLang="en-US" dirty="0">
                <a:ea typeface="ＭＳ Ｐゴシック" charset="-128"/>
              </a:rPr>
              <a:t>Parameters</a:t>
            </a:r>
          </a:p>
          <a:p>
            <a:pPr lvl="1"/>
            <a:r>
              <a:rPr lang="en-US" altLang="en-US" dirty="0">
                <a:ea typeface="ＭＳ Ｐゴシック" charset="-128"/>
              </a:rPr>
              <a:t>Local variables</a:t>
            </a:r>
          </a:p>
          <a:p>
            <a:pPr lvl="1"/>
            <a:r>
              <a:rPr lang="en-US" altLang="en-US" dirty="0">
                <a:ea typeface="ＭＳ Ｐゴシック" charset="-128"/>
              </a:rPr>
              <a:t>Return address</a:t>
            </a:r>
          </a:p>
          <a:p>
            <a:pPr lvl="1"/>
            <a:r>
              <a:rPr lang="en-US" altLang="en-US" dirty="0">
                <a:ea typeface="ＭＳ Ｐゴシック" charset="-128"/>
              </a:rPr>
              <a:t>Location to put return value when function exits</a:t>
            </a:r>
          </a:p>
          <a:p>
            <a:pPr lvl="1"/>
            <a:r>
              <a:rPr lang="en-US" altLang="en-US" dirty="0">
                <a:ea typeface="ＭＳ Ｐゴシック" charset="-128"/>
              </a:rPr>
              <a:t>Control link to the caller</a:t>
            </a:r>
            <a:r>
              <a:rPr lang="ja-JP" altLang="en-US" dirty="0"/>
              <a:t>’</a:t>
            </a:r>
            <a:r>
              <a:rPr lang="en-US" altLang="ja-JP" dirty="0"/>
              <a:t>s activation record</a:t>
            </a:r>
          </a:p>
          <a:p>
            <a:pPr lvl="1"/>
            <a:r>
              <a:rPr lang="en-US" altLang="en-US" dirty="0">
                <a:ea typeface="ＭＳ Ｐゴシック" charset="-128"/>
              </a:rPr>
              <a:t>Saved registers</a:t>
            </a:r>
          </a:p>
          <a:p>
            <a:pPr lvl="1"/>
            <a:r>
              <a:rPr lang="en-US" altLang="en-US" dirty="0">
                <a:ea typeface="ＭＳ Ｐゴシック" charset="-128"/>
              </a:rPr>
              <a:t>Temporary variables and intermediate results</a:t>
            </a:r>
          </a:p>
          <a:p>
            <a:pPr lvl="1"/>
            <a:r>
              <a:rPr lang="en-US" altLang="en-US" dirty="0">
                <a:ea typeface="ＭＳ Ｐゴシック" charset="-128"/>
              </a:rPr>
              <a:t>(not always) Access link to the function</a:t>
            </a:r>
            <a:r>
              <a:rPr lang="ja-JP" altLang="en-US" dirty="0"/>
              <a:t>’</a:t>
            </a:r>
            <a:r>
              <a:rPr lang="en-US" altLang="ja-JP" dirty="0"/>
              <a:t>s static parent</a:t>
            </a:r>
          </a:p>
          <a:p>
            <a:r>
              <a:rPr lang="en-US" altLang="en-US" dirty="0">
                <a:ea typeface="ＭＳ Ｐゴシック" charset="-128"/>
              </a:rPr>
              <a:t>Frame pointer (</a:t>
            </a:r>
            <a:r>
              <a:rPr lang="en-US" altLang="en-US" dirty="0" err="1">
                <a:ea typeface="ＭＳ Ｐゴシック" charset="-128"/>
              </a:rPr>
              <a:t>fp</a:t>
            </a:r>
            <a:r>
              <a:rPr lang="en-US" altLang="en-US" dirty="0">
                <a:ea typeface="ＭＳ Ｐゴシック" charset="-128"/>
              </a:rPr>
              <a:t> register): the starting address of AR</a:t>
            </a:r>
          </a:p>
          <a:p>
            <a:r>
              <a:rPr lang="en-US" altLang="en-US" dirty="0">
                <a:ea typeface="ＭＳ Ｐゴシック" charset="-128"/>
              </a:rPr>
              <a:t>Stack pointer (</a:t>
            </a:r>
            <a:r>
              <a:rPr lang="en-US" altLang="en-US" dirty="0" err="1">
                <a:ea typeface="ＭＳ Ｐゴシック" charset="-128"/>
              </a:rPr>
              <a:t>sp</a:t>
            </a:r>
            <a:r>
              <a:rPr lang="en-US" altLang="en-US" dirty="0">
                <a:ea typeface="ＭＳ Ｐゴシック" charset="-128"/>
              </a:rPr>
              <a:t> register): the ending address of AR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2354" y="1008973"/>
            <a:ext cx="4559259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9655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>
            <a:extLst>
              <a:ext uri="{FF2B5EF4-FFF2-40B4-BE49-F238E27FC236}">
                <a16:creationId xmlns:a16="http://schemas.microsoft.com/office/drawing/2014/main" id="{7F3BE31A-F38D-6643-B382-1D337887EBF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Leaf Procedure Example</a:t>
            </a:r>
            <a:endParaRPr lang="en-AU" altLang="en-US"/>
          </a:p>
        </p:txBody>
      </p:sp>
      <p:sp>
        <p:nvSpPr>
          <p:cNvPr id="92163" name="Rectangle 3">
            <a:extLst>
              <a:ext uri="{FF2B5EF4-FFF2-40B4-BE49-F238E27FC236}">
                <a16:creationId xmlns:a16="http://schemas.microsoft.com/office/drawing/2014/main" id="{BA87D579-8B3B-174F-8C04-3342D0268B6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en-US" dirty="0"/>
              <a:t>Leaf procedure</a:t>
            </a:r>
          </a:p>
          <a:p>
            <a:pPr lvl="1"/>
            <a:r>
              <a:rPr lang="en-US" altLang="en-US" dirty="0"/>
              <a:t>A procedure does not call other procedures </a:t>
            </a:r>
          </a:p>
          <a:p>
            <a:pPr lvl="2"/>
            <a:r>
              <a:rPr lang="en-US" altLang="en-US" dirty="0"/>
              <a:t>Thinking of procedure calls as a tree</a:t>
            </a:r>
            <a:endParaRPr lang="en-US" altLang="en-US" sz="2800" dirty="0"/>
          </a:p>
          <a:p>
            <a:pPr eaLnBrk="1" hangingPunct="1"/>
            <a:r>
              <a:rPr lang="en-US" altLang="en-US" sz="2800" dirty="0"/>
              <a:t>C code: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en-US" sz="2400" dirty="0">
                <a:latin typeface="Lucida Console" panose="020B0609040504020204" pitchFamily="49" charset="0"/>
              </a:rPr>
              <a:t>	long long int </a:t>
            </a:r>
            <a:r>
              <a:rPr lang="en-US" altLang="en-US" sz="2400" dirty="0" err="1">
                <a:latin typeface="Lucida Console" panose="020B0609040504020204" pitchFamily="49" charset="0"/>
              </a:rPr>
              <a:t>leaf_example</a:t>
            </a:r>
            <a:r>
              <a:rPr lang="en-US" altLang="en-US" sz="2400" dirty="0">
                <a:latin typeface="Lucida Console" panose="020B0609040504020204" pitchFamily="49" charset="0"/>
              </a:rPr>
              <a:t> (</a:t>
            </a:r>
            <a:br>
              <a:rPr lang="en-US" altLang="en-US" sz="2400" dirty="0">
                <a:latin typeface="Lucida Console" panose="020B0609040504020204" pitchFamily="49" charset="0"/>
              </a:rPr>
            </a:br>
            <a:r>
              <a:rPr lang="en-US" altLang="en-US" sz="2400" dirty="0">
                <a:latin typeface="Lucida Console" panose="020B0609040504020204" pitchFamily="49" charset="0"/>
              </a:rPr>
              <a:t>	long long int g, long long int h,</a:t>
            </a:r>
            <a:br>
              <a:rPr lang="en-US" altLang="en-US" sz="2400" dirty="0">
                <a:latin typeface="Lucida Console" panose="020B0609040504020204" pitchFamily="49" charset="0"/>
              </a:rPr>
            </a:br>
            <a:r>
              <a:rPr lang="en-US" altLang="en-US" sz="2400" dirty="0">
                <a:latin typeface="Lucida Console" panose="020B0609040504020204" pitchFamily="49" charset="0"/>
              </a:rPr>
              <a:t>	long long int </a:t>
            </a:r>
            <a:r>
              <a:rPr lang="en-US" altLang="en-US" sz="2400" dirty="0" err="1">
                <a:latin typeface="Lucida Console" panose="020B0609040504020204" pitchFamily="49" charset="0"/>
              </a:rPr>
              <a:t>i</a:t>
            </a:r>
            <a:r>
              <a:rPr lang="en-US" altLang="en-US" sz="2400" dirty="0">
                <a:latin typeface="Lucida Console" panose="020B0609040504020204" pitchFamily="49" charset="0"/>
              </a:rPr>
              <a:t>, long long int j) {</a:t>
            </a:r>
            <a:br>
              <a:rPr lang="en-US" altLang="en-US" sz="2400" dirty="0">
                <a:latin typeface="Lucida Console" panose="020B0609040504020204" pitchFamily="49" charset="0"/>
              </a:rPr>
            </a:br>
            <a:r>
              <a:rPr lang="en-US" altLang="en-US" sz="2400" dirty="0">
                <a:latin typeface="Lucida Console" panose="020B0609040504020204" pitchFamily="49" charset="0"/>
              </a:rPr>
              <a:t>  long long int f;</a:t>
            </a:r>
            <a:br>
              <a:rPr lang="en-US" altLang="en-US" sz="2400" dirty="0">
                <a:latin typeface="Lucida Console" panose="020B0609040504020204" pitchFamily="49" charset="0"/>
              </a:rPr>
            </a:br>
            <a:r>
              <a:rPr lang="en-US" altLang="en-US" sz="2400" dirty="0">
                <a:latin typeface="Lucida Console" panose="020B0609040504020204" pitchFamily="49" charset="0"/>
              </a:rPr>
              <a:t>  f = (g + h) - (</a:t>
            </a:r>
            <a:r>
              <a:rPr lang="en-US" altLang="en-US" sz="2400" dirty="0" err="1">
                <a:latin typeface="Lucida Console" panose="020B0609040504020204" pitchFamily="49" charset="0"/>
              </a:rPr>
              <a:t>i</a:t>
            </a:r>
            <a:r>
              <a:rPr lang="en-US" altLang="en-US" sz="2400" dirty="0">
                <a:latin typeface="Lucida Console" panose="020B0609040504020204" pitchFamily="49" charset="0"/>
              </a:rPr>
              <a:t> + j);</a:t>
            </a:r>
            <a:br>
              <a:rPr lang="en-US" altLang="en-US" sz="2400" dirty="0">
                <a:latin typeface="Lucida Console" panose="020B0609040504020204" pitchFamily="49" charset="0"/>
              </a:rPr>
            </a:br>
            <a:r>
              <a:rPr lang="en-US" altLang="en-US" sz="2400" dirty="0">
                <a:latin typeface="Lucida Console" panose="020B0609040504020204" pitchFamily="49" charset="0"/>
              </a:rPr>
              <a:t>  return f;</a:t>
            </a:r>
            <a:br>
              <a:rPr lang="en-US" altLang="en-US" sz="2400" dirty="0">
                <a:latin typeface="Lucida Console" panose="020B0609040504020204" pitchFamily="49" charset="0"/>
              </a:rPr>
            </a:br>
            <a:r>
              <a:rPr lang="en-US" altLang="en-US" sz="2400" dirty="0">
                <a:latin typeface="Lucida Console" panose="020B0609040504020204" pitchFamily="49" charset="0"/>
              </a:rPr>
              <a:t>}</a:t>
            </a:r>
          </a:p>
          <a:p>
            <a:pPr lvl="1" eaLnBrk="1" hangingPunct="1"/>
            <a:r>
              <a:rPr lang="en-US" altLang="en-US" sz="2400" dirty="0"/>
              <a:t>Arguments g, …, j in x10, …, x13</a:t>
            </a:r>
          </a:p>
          <a:p>
            <a:pPr lvl="1" eaLnBrk="1" hangingPunct="1"/>
            <a:r>
              <a:rPr lang="en-US" altLang="en-US" sz="2400" b="1" dirty="0"/>
              <a:t>f in x20</a:t>
            </a:r>
          </a:p>
          <a:p>
            <a:pPr lvl="1" eaLnBrk="1" hangingPunct="1"/>
            <a:r>
              <a:rPr lang="en-US" altLang="en-US" sz="2400" b="1" dirty="0"/>
              <a:t>temporaries x5, x6</a:t>
            </a:r>
          </a:p>
          <a:p>
            <a:pPr lvl="1" eaLnBrk="1" hangingPunct="1"/>
            <a:r>
              <a:rPr lang="en-US" altLang="en-US" sz="2400" dirty="0"/>
              <a:t>Need to save x5, x6, x20 on stack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B596FFB-6142-B04F-907B-804164474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52039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Title 1">
            <a:extLst>
              <a:ext uri="{FF2B5EF4-FFF2-40B4-BE49-F238E27FC236}">
                <a16:creationId xmlns:a16="http://schemas.microsoft.com/office/drawing/2014/main" id="{851F6950-9CF5-3A41-A0C2-984C5A1F90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Local Data on the Stack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503F55-2927-AC48-AFC9-A1217FCC57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Stack before, during and after the function call </a:t>
            </a:r>
          </a:p>
          <a:p>
            <a:pPr lvl="1"/>
            <a:r>
              <a:rPr lang="en-US" dirty="0"/>
              <a:t>SP (stack pointer) is the register that store the address of the current function call 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F8B5245-A0D3-3848-A78F-CA9392CB1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96259" name="Picture 1">
            <a:extLst>
              <a:ext uri="{FF2B5EF4-FFF2-40B4-BE49-F238E27FC236}">
                <a16:creationId xmlns:a16="http://schemas.microsoft.com/office/drawing/2014/main" id="{A6955FB0-1859-4D46-8059-779D29E953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4545060"/>
            <a:ext cx="5714163" cy="224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4129382-B2AF-FB4D-B964-945AA395BE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4572" y="1906100"/>
            <a:ext cx="3773566" cy="22098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E8905A6-667A-4D42-8731-CDD94BBA5024}"/>
              </a:ext>
            </a:extLst>
          </p:cNvPr>
          <p:cNvSpPr/>
          <p:nvPr/>
        </p:nvSpPr>
        <p:spPr>
          <a:xfrm>
            <a:off x="391858" y="2463666"/>
            <a:ext cx="4041812" cy="147732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en-US" dirty="0"/>
              <a:t>int main ( … ) {</a:t>
            </a:r>
          </a:p>
          <a:p>
            <a:r>
              <a:rPr lang="en-US" dirty="0"/>
              <a:t>   … </a:t>
            </a:r>
          </a:p>
          <a:p>
            <a:r>
              <a:rPr lang="en-US" dirty="0"/>
              <a:t>   long long int result = </a:t>
            </a:r>
            <a:r>
              <a:rPr lang="en-US" dirty="0" err="1"/>
              <a:t>leaf_example</a:t>
            </a:r>
            <a:r>
              <a:rPr lang="en-US" dirty="0"/>
              <a:t>( … );</a:t>
            </a:r>
          </a:p>
          <a:p>
            <a:r>
              <a:rPr lang="en-US" dirty="0"/>
              <a:t>   …</a:t>
            </a:r>
          </a:p>
          <a:p>
            <a:r>
              <a:rPr lang="en-US" dirty="0"/>
              <a:t>}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D24DEB0-26A7-664B-894E-4F1304E37865}"/>
              </a:ext>
            </a:extLst>
          </p:cNvPr>
          <p:cNvSpPr/>
          <p:nvPr/>
        </p:nvSpPr>
        <p:spPr>
          <a:xfrm>
            <a:off x="0" y="4085756"/>
            <a:ext cx="9220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altLang="en-US" b="1" dirty="0">
                <a:solidFill>
                  <a:srgbClr val="FF0000"/>
                </a:solidFill>
              </a:rPr>
              <a:t>If caller uses x5, x6 or x20, we have to preserve them. They are preserved in the </a:t>
            </a:r>
            <a:r>
              <a:rPr lang="en-AU" altLang="en-US" b="1" dirty="0" err="1">
                <a:solidFill>
                  <a:srgbClr val="FF0000"/>
                </a:solidFill>
              </a:rPr>
              <a:t>callee</a:t>
            </a:r>
            <a:r>
              <a:rPr lang="en-AU" altLang="en-US" b="1" dirty="0">
                <a:solidFill>
                  <a:srgbClr val="FF0000"/>
                </a:solidFill>
              </a:rPr>
              <a:t> stack. </a:t>
            </a:r>
          </a:p>
        </p:txBody>
      </p:sp>
    </p:spTree>
    <p:extLst>
      <p:ext uri="{BB962C8B-B14F-4D97-AF65-F5344CB8AC3E}">
        <p14:creationId xmlns:p14="http://schemas.microsoft.com/office/powerpoint/2010/main" val="38984062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3">
            <a:extLst>
              <a:ext uri="{FF2B5EF4-FFF2-40B4-BE49-F238E27FC236}">
                <a16:creationId xmlns:a16="http://schemas.microsoft.com/office/drawing/2014/main" id="{C9DBD32B-DAC5-0644-9487-6CB47D3D2F8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1517650"/>
            <a:ext cx="8270875" cy="5111750"/>
          </a:xfrm>
          <a:ln>
            <a:solidFill>
              <a:schemeClr val="accent1"/>
            </a:solidFill>
          </a:ln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dirty="0"/>
              <a:t>RISC-V code: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000" dirty="0" err="1">
                <a:latin typeface="Lucida Console" panose="020B0609040504020204" pitchFamily="49" charset="0"/>
              </a:rPr>
              <a:t>leaf_example</a:t>
            </a:r>
            <a:r>
              <a:rPr lang="en-US" altLang="en-US" sz="2000" dirty="0">
                <a:latin typeface="Lucida Console" panose="020B0609040504020204" pitchFamily="49" charset="0"/>
              </a:rPr>
              <a:t>: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000" dirty="0">
                <a:latin typeface="Lucida Console" panose="020B0609040504020204" pitchFamily="49" charset="0"/>
              </a:rPr>
              <a:t>	</a:t>
            </a:r>
            <a:r>
              <a:rPr lang="en-US" altLang="en-US" sz="2000" dirty="0" err="1">
                <a:latin typeface="Lucida Console" panose="020B0609040504020204" pitchFamily="49" charset="0"/>
              </a:rPr>
              <a:t>addi</a:t>
            </a:r>
            <a:r>
              <a:rPr lang="en-US" altLang="en-US" sz="2000" dirty="0">
                <a:latin typeface="Lucida Console" panose="020B0609040504020204" pitchFamily="49" charset="0"/>
              </a:rPr>
              <a:t> sp,sp,-24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000" dirty="0">
                <a:latin typeface="Lucida Console" panose="020B0609040504020204" pitchFamily="49" charset="0"/>
              </a:rPr>
              <a:t>	</a:t>
            </a:r>
            <a:r>
              <a:rPr lang="en-US" altLang="en-US" sz="2000" dirty="0" err="1">
                <a:latin typeface="Lucida Console" panose="020B0609040504020204" pitchFamily="49" charset="0"/>
              </a:rPr>
              <a:t>sd</a:t>
            </a:r>
            <a:r>
              <a:rPr lang="en-US" altLang="en-US" sz="2000" dirty="0">
                <a:latin typeface="Lucida Console" panose="020B0609040504020204" pitchFamily="49" charset="0"/>
              </a:rPr>
              <a:t>   x5,16(</a:t>
            </a:r>
            <a:r>
              <a:rPr lang="en-US" altLang="en-US" sz="2000" dirty="0" err="1">
                <a:latin typeface="Lucida Console" panose="020B0609040504020204" pitchFamily="49" charset="0"/>
              </a:rPr>
              <a:t>sp</a:t>
            </a:r>
            <a:r>
              <a:rPr lang="en-US" altLang="en-US" sz="2000" dirty="0">
                <a:latin typeface="Lucida Console" panose="020B0609040504020204" pitchFamily="49" charset="0"/>
              </a:rPr>
              <a:t>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000" dirty="0">
                <a:latin typeface="Lucida Console" panose="020B0609040504020204" pitchFamily="49" charset="0"/>
              </a:rPr>
              <a:t>	</a:t>
            </a:r>
            <a:r>
              <a:rPr lang="en-US" altLang="en-US" sz="2000" dirty="0" err="1">
                <a:latin typeface="Lucida Console" panose="020B0609040504020204" pitchFamily="49" charset="0"/>
              </a:rPr>
              <a:t>sd</a:t>
            </a:r>
            <a:r>
              <a:rPr lang="en-US" altLang="en-US" sz="2000" dirty="0">
                <a:latin typeface="Lucida Console" panose="020B0609040504020204" pitchFamily="49" charset="0"/>
              </a:rPr>
              <a:t>   x6,8(</a:t>
            </a:r>
            <a:r>
              <a:rPr lang="en-US" altLang="en-US" sz="2000" dirty="0" err="1">
                <a:latin typeface="Lucida Console" panose="020B0609040504020204" pitchFamily="49" charset="0"/>
              </a:rPr>
              <a:t>sp</a:t>
            </a:r>
            <a:r>
              <a:rPr lang="en-US" altLang="en-US" sz="2000" dirty="0">
                <a:latin typeface="Lucida Console" panose="020B0609040504020204" pitchFamily="49" charset="0"/>
              </a:rPr>
              <a:t>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000" dirty="0">
                <a:latin typeface="Lucida Console" panose="020B0609040504020204" pitchFamily="49" charset="0"/>
              </a:rPr>
              <a:t>	</a:t>
            </a:r>
            <a:r>
              <a:rPr lang="en-US" altLang="en-US" sz="2000" dirty="0" err="1">
                <a:latin typeface="Lucida Console" panose="020B0609040504020204" pitchFamily="49" charset="0"/>
              </a:rPr>
              <a:t>sd</a:t>
            </a:r>
            <a:r>
              <a:rPr lang="en-US" altLang="en-US" sz="2000" dirty="0">
                <a:latin typeface="Lucida Console" panose="020B0609040504020204" pitchFamily="49" charset="0"/>
              </a:rPr>
              <a:t>   x20,0(</a:t>
            </a:r>
            <a:r>
              <a:rPr lang="en-US" altLang="en-US" sz="2000" dirty="0" err="1">
                <a:latin typeface="Lucida Console" panose="020B0609040504020204" pitchFamily="49" charset="0"/>
              </a:rPr>
              <a:t>sp</a:t>
            </a:r>
            <a:r>
              <a:rPr lang="en-US" altLang="en-US" sz="2000" dirty="0">
                <a:latin typeface="Lucida Console" panose="020B0609040504020204" pitchFamily="49" charset="0"/>
              </a:rPr>
              <a:t>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000" dirty="0">
                <a:latin typeface="Lucida Console" panose="020B0609040504020204" pitchFamily="49" charset="0"/>
              </a:rPr>
              <a:t>	add  x5,x10,x11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000" dirty="0">
                <a:latin typeface="Lucida Console" panose="020B0609040504020204" pitchFamily="49" charset="0"/>
              </a:rPr>
              <a:t>	add  x6,x12,x13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000" dirty="0">
                <a:latin typeface="Lucida Console" panose="020B0609040504020204" pitchFamily="49" charset="0"/>
              </a:rPr>
              <a:t>	sub  x20,x5,x6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000" dirty="0">
                <a:latin typeface="Lucida Console" panose="020B0609040504020204" pitchFamily="49" charset="0"/>
              </a:rPr>
              <a:t>	</a:t>
            </a:r>
            <a:r>
              <a:rPr lang="en-US" altLang="en-US" sz="2000" dirty="0" err="1">
                <a:latin typeface="Lucida Console" panose="020B0609040504020204" pitchFamily="49" charset="0"/>
              </a:rPr>
              <a:t>addi</a:t>
            </a:r>
            <a:r>
              <a:rPr lang="en-US" altLang="en-US" sz="2000" dirty="0">
                <a:latin typeface="Lucida Console" panose="020B0609040504020204" pitchFamily="49" charset="0"/>
              </a:rPr>
              <a:t> x10,x20,0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000" dirty="0">
                <a:latin typeface="Lucida Console" panose="020B0609040504020204" pitchFamily="49" charset="0"/>
              </a:rPr>
              <a:t>	</a:t>
            </a:r>
            <a:r>
              <a:rPr lang="en-US" altLang="en-US" sz="2000" dirty="0" err="1">
                <a:latin typeface="Lucida Console" panose="020B0609040504020204" pitchFamily="49" charset="0"/>
              </a:rPr>
              <a:t>ld</a:t>
            </a:r>
            <a:r>
              <a:rPr lang="en-US" altLang="en-US" sz="2000" dirty="0">
                <a:latin typeface="Lucida Console" panose="020B0609040504020204" pitchFamily="49" charset="0"/>
              </a:rPr>
              <a:t>   x20,0(</a:t>
            </a:r>
            <a:r>
              <a:rPr lang="en-US" altLang="en-US" sz="2000" dirty="0" err="1">
                <a:latin typeface="Lucida Console" panose="020B0609040504020204" pitchFamily="49" charset="0"/>
              </a:rPr>
              <a:t>sp</a:t>
            </a:r>
            <a:r>
              <a:rPr lang="en-US" altLang="en-US" sz="2000" dirty="0">
                <a:latin typeface="Lucida Console" panose="020B0609040504020204" pitchFamily="49" charset="0"/>
              </a:rPr>
              <a:t>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000" dirty="0">
                <a:latin typeface="Lucida Console" panose="020B0609040504020204" pitchFamily="49" charset="0"/>
              </a:rPr>
              <a:t>	</a:t>
            </a:r>
            <a:r>
              <a:rPr lang="en-US" altLang="en-US" sz="2000" dirty="0" err="1">
                <a:latin typeface="Lucida Console" panose="020B0609040504020204" pitchFamily="49" charset="0"/>
              </a:rPr>
              <a:t>ld</a:t>
            </a:r>
            <a:r>
              <a:rPr lang="en-US" altLang="en-US" sz="2000" dirty="0">
                <a:latin typeface="Lucida Console" panose="020B0609040504020204" pitchFamily="49" charset="0"/>
              </a:rPr>
              <a:t>   x6,8(</a:t>
            </a:r>
            <a:r>
              <a:rPr lang="en-US" altLang="en-US" sz="2000" dirty="0" err="1">
                <a:latin typeface="Lucida Console" panose="020B0609040504020204" pitchFamily="49" charset="0"/>
              </a:rPr>
              <a:t>sp</a:t>
            </a:r>
            <a:r>
              <a:rPr lang="en-US" altLang="en-US" sz="2000" dirty="0">
                <a:latin typeface="Lucida Console" panose="020B0609040504020204" pitchFamily="49" charset="0"/>
              </a:rPr>
              <a:t>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000" dirty="0">
                <a:latin typeface="Lucida Console" panose="020B0609040504020204" pitchFamily="49" charset="0"/>
              </a:rPr>
              <a:t>	</a:t>
            </a:r>
            <a:r>
              <a:rPr lang="en-US" altLang="en-US" sz="2000" dirty="0" err="1">
                <a:latin typeface="Lucida Console" panose="020B0609040504020204" pitchFamily="49" charset="0"/>
              </a:rPr>
              <a:t>ld</a:t>
            </a:r>
            <a:r>
              <a:rPr lang="en-US" altLang="en-US" sz="2000" dirty="0">
                <a:latin typeface="Lucida Console" panose="020B0609040504020204" pitchFamily="49" charset="0"/>
              </a:rPr>
              <a:t>   x5,16(</a:t>
            </a:r>
            <a:r>
              <a:rPr lang="en-US" altLang="en-US" sz="2000" dirty="0" err="1">
                <a:latin typeface="Lucida Console" panose="020B0609040504020204" pitchFamily="49" charset="0"/>
              </a:rPr>
              <a:t>sp</a:t>
            </a:r>
            <a:r>
              <a:rPr lang="en-US" altLang="en-US" sz="2000" dirty="0">
                <a:latin typeface="Lucida Console" panose="020B0609040504020204" pitchFamily="49" charset="0"/>
              </a:rPr>
              <a:t>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000" dirty="0">
                <a:latin typeface="Lucida Console" panose="020B0609040504020204" pitchFamily="49" charset="0"/>
              </a:rPr>
              <a:t>	</a:t>
            </a:r>
            <a:r>
              <a:rPr lang="en-US" altLang="en-US" sz="2000" dirty="0" err="1">
                <a:latin typeface="Lucida Console" panose="020B0609040504020204" pitchFamily="49" charset="0"/>
              </a:rPr>
              <a:t>addi</a:t>
            </a:r>
            <a:r>
              <a:rPr lang="en-US" altLang="en-US" sz="2000" dirty="0">
                <a:latin typeface="Lucida Console" panose="020B0609040504020204" pitchFamily="49" charset="0"/>
              </a:rPr>
              <a:t> sp,sp,24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000" dirty="0">
                <a:latin typeface="Lucida Console" panose="020B0609040504020204" pitchFamily="49" charset="0"/>
              </a:rPr>
              <a:t>	</a:t>
            </a:r>
            <a:r>
              <a:rPr lang="en-US" altLang="en-US" sz="2000" dirty="0" err="1">
                <a:latin typeface="Lucida Console" panose="020B0609040504020204" pitchFamily="49" charset="0"/>
              </a:rPr>
              <a:t>jalr</a:t>
            </a:r>
            <a:r>
              <a:rPr lang="en-US" altLang="en-US" sz="2000" dirty="0">
                <a:latin typeface="Lucida Console" panose="020B0609040504020204" pitchFamily="49" charset="0"/>
              </a:rPr>
              <a:t> x0,0(x1)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en-US" sz="2400" dirty="0">
              <a:latin typeface="Lucida Console" panose="020B0609040504020204" pitchFamily="49" charset="0"/>
            </a:endParaRPr>
          </a:p>
        </p:txBody>
      </p:sp>
      <p:sp>
        <p:nvSpPr>
          <p:cNvPr id="94211" name="Rectangle 2">
            <a:extLst>
              <a:ext uri="{FF2B5EF4-FFF2-40B4-BE49-F238E27FC236}">
                <a16:creationId xmlns:a16="http://schemas.microsoft.com/office/drawing/2014/main" id="{52CFA10E-D90B-744D-9466-FE6AE880199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altLang="en-US" dirty="0"/>
              <a:t>Leaf Procedure Example</a:t>
            </a:r>
            <a:endParaRPr lang="en-AU" altLang="en-US" dirty="0"/>
          </a:p>
        </p:txBody>
      </p:sp>
      <p:sp>
        <p:nvSpPr>
          <p:cNvPr id="94212" name="Text Box 4">
            <a:extLst>
              <a:ext uri="{FF2B5EF4-FFF2-40B4-BE49-F238E27FC236}">
                <a16:creationId xmlns:a16="http://schemas.microsoft.com/office/drawing/2014/main" id="{7CA6D69C-B07B-944A-94DC-9B8CB2A2CD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4837" y="2559080"/>
            <a:ext cx="2794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latin typeface="Tahoma" panose="020B0604030504040204" pitchFamily="34" charset="0"/>
              </a:rPr>
              <a:t>Save x5, x6, x20 on stack</a:t>
            </a:r>
            <a:endParaRPr lang="en-AU" altLang="en-US" sz="1800" dirty="0">
              <a:latin typeface="Tahoma" panose="020B0604030504040204" pitchFamily="34" charset="0"/>
            </a:endParaRPr>
          </a:p>
        </p:txBody>
      </p:sp>
      <p:sp>
        <p:nvSpPr>
          <p:cNvPr id="94213" name="Text Box 5">
            <a:extLst>
              <a:ext uri="{FF2B5EF4-FFF2-40B4-BE49-F238E27FC236}">
                <a16:creationId xmlns:a16="http://schemas.microsoft.com/office/drawing/2014/main" id="{C20DF237-B1D7-AC43-A970-155E4766B2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21187" y="3411295"/>
            <a:ext cx="1327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latin typeface="Tahoma" panose="020B0604030504040204" pitchFamily="34" charset="0"/>
              </a:rPr>
              <a:t>x5 = g + h</a:t>
            </a:r>
          </a:p>
        </p:txBody>
      </p:sp>
      <p:sp>
        <p:nvSpPr>
          <p:cNvPr id="94214" name="Text Box 5">
            <a:extLst>
              <a:ext uri="{FF2B5EF4-FFF2-40B4-BE49-F238E27FC236}">
                <a16:creationId xmlns:a16="http://schemas.microsoft.com/office/drawing/2014/main" id="{4FDA25B7-11E9-CD41-AF72-F52C1A2559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21187" y="3790863"/>
            <a:ext cx="1168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latin typeface="Tahoma" panose="020B0604030504040204" pitchFamily="34" charset="0"/>
              </a:rPr>
              <a:t>x6 = </a:t>
            </a:r>
            <a:r>
              <a:rPr lang="en-US" altLang="en-US" sz="1800" dirty="0" err="1">
                <a:latin typeface="Tahoma" panose="020B0604030504040204" pitchFamily="34" charset="0"/>
              </a:rPr>
              <a:t>i</a:t>
            </a:r>
            <a:r>
              <a:rPr lang="en-US" altLang="en-US" sz="1800" dirty="0">
                <a:latin typeface="Tahoma" panose="020B0604030504040204" pitchFamily="34" charset="0"/>
              </a:rPr>
              <a:t> + j</a:t>
            </a:r>
          </a:p>
        </p:txBody>
      </p:sp>
      <p:sp>
        <p:nvSpPr>
          <p:cNvPr id="94215" name="Text Box 5">
            <a:extLst>
              <a:ext uri="{FF2B5EF4-FFF2-40B4-BE49-F238E27FC236}">
                <a16:creationId xmlns:a16="http://schemas.microsoft.com/office/drawing/2014/main" id="{40CA7EB4-F83C-5D4C-9EC4-11FFD23685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4837" y="4119736"/>
            <a:ext cx="13223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latin typeface="Tahoma" panose="020B0604030504040204" pitchFamily="34" charset="0"/>
              </a:rPr>
              <a:t>f = x5 – x6</a:t>
            </a:r>
          </a:p>
        </p:txBody>
      </p:sp>
      <p:sp>
        <p:nvSpPr>
          <p:cNvPr id="94216" name="Text Box 5">
            <a:extLst>
              <a:ext uri="{FF2B5EF4-FFF2-40B4-BE49-F238E27FC236}">
                <a16:creationId xmlns:a16="http://schemas.microsoft.com/office/drawing/2014/main" id="{C8F48259-DBA3-7443-927B-479814A54F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64037" y="4422428"/>
            <a:ext cx="26130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latin typeface="Tahoma" panose="020B0604030504040204" pitchFamily="34" charset="0"/>
              </a:rPr>
              <a:t>copy f to return register</a:t>
            </a:r>
          </a:p>
        </p:txBody>
      </p:sp>
      <p:sp>
        <p:nvSpPr>
          <p:cNvPr id="94217" name="Text Box 4">
            <a:extLst>
              <a:ext uri="{FF2B5EF4-FFF2-40B4-BE49-F238E27FC236}">
                <a16:creationId xmlns:a16="http://schemas.microsoft.com/office/drawing/2014/main" id="{EA828FC0-2BE3-2F40-9067-2066FEE33E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22775" y="5000625"/>
            <a:ext cx="3222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Tahoma" panose="020B0604030504040204" pitchFamily="34" charset="0"/>
              </a:rPr>
              <a:t>Resore x5, x6, x20 from stack</a:t>
            </a:r>
            <a:endParaRPr lang="en-AU" altLang="en-US" sz="1800">
              <a:latin typeface="Tahoma" panose="020B0604030504040204" pitchFamily="34" charset="0"/>
            </a:endParaRPr>
          </a:p>
        </p:txBody>
      </p:sp>
      <p:sp>
        <p:nvSpPr>
          <p:cNvPr id="94218" name="Text Box 4">
            <a:extLst>
              <a:ext uri="{FF2B5EF4-FFF2-40B4-BE49-F238E27FC236}">
                <a16:creationId xmlns:a16="http://schemas.microsoft.com/office/drawing/2014/main" id="{B24E2912-27F8-7747-BC3B-B5A1A81B9B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64037" y="6058475"/>
            <a:ext cx="1746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latin typeface="Tahoma" panose="020B0604030504040204" pitchFamily="34" charset="0"/>
              </a:rPr>
              <a:t>Return to caller</a:t>
            </a:r>
            <a:endParaRPr lang="en-AU" altLang="en-US" sz="1800" dirty="0">
              <a:latin typeface="Tahoma" panose="020B060403050404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07B1E4A-F2FD-444B-95CA-DA8A61E3CC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82B30A7-55C5-D04F-BA51-B02FD393FD78}"/>
              </a:ext>
            </a:extLst>
          </p:cNvPr>
          <p:cNvSpPr txBox="1"/>
          <p:nvPr/>
        </p:nvSpPr>
        <p:spPr>
          <a:xfrm>
            <a:off x="382587" y="2509777"/>
            <a:ext cx="6888163" cy="914400"/>
          </a:xfrm>
          <a:prstGeom prst="rect">
            <a:avLst/>
          </a:prstGeom>
          <a:solidFill>
            <a:srgbClr val="FFFF00">
              <a:alpha val="45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EC8996F-3252-9F47-AEAD-6CBA2355985B}"/>
              </a:ext>
            </a:extLst>
          </p:cNvPr>
          <p:cNvSpPr txBox="1"/>
          <p:nvPr/>
        </p:nvSpPr>
        <p:spPr>
          <a:xfrm>
            <a:off x="572505" y="4801997"/>
            <a:ext cx="7223760" cy="914400"/>
          </a:xfrm>
          <a:prstGeom prst="rect">
            <a:avLst/>
          </a:prstGeom>
          <a:solidFill>
            <a:srgbClr val="FFFF00">
              <a:alpha val="45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5" name="Text Box 4">
            <a:extLst>
              <a:ext uri="{FF2B5EF4-FFF2-40B4-BE49-F238E27FC236}">
                <a16:creationId xmlns:a16="http://schemas.microsoft.com/office/drawing/2014/main" id="{9CD60CC6-12CF-5140-9977-8D0E95BC98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2116" y="2189193"/>
            <a:ext cx="408618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latin typeface="Tahoma" panose="020B0604030504040204" pitchFamily="34" charset="0"/>
              </a:rPr>
              <a:t>Adjust stack to make room for 3 items</a:t>
            </a:r>
            <a:endParaRPr lang="en-AU" altLang="en-US" sz="1800" dirty="0">
              <a:latin typeface="Tahoma" panose="020B0604030504040204" pitchFamily="34" charset="0"/>
            </a:endParaRPr>
          </a:p>
        </p:txBody>
      </p:sp>
      <p:sp>
        <p:nvSpPr>
          <p:cNvPr id="16" name="Text Box 4">
            <a:extLst>
              <a:ext uri="{FF2B5EF4-FFF2-40B4-BE49-F238E27FC236}">
                <a16:creationId xmlns:a16="http://schemas.microsoft.com/office/drawing/2014/main" id="{6948ECDE-AF9E-3042-AFB7-8195F583A6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80784" y="5746102"/>
            <a:ext cx="441204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latin typeface="Tahoma" panose="020B0604030504040204" pitchFamily="34" charset="0"/>
              </a:rPr>
              <a:t>Adjust back to return memory for 3 items</a:t>
            </a:r>
            <a:endParaRPr lang="en-AU" altLang="en-US" sz="1800" dirty="0">
              <a:latin typeface="Tahoma" panose="020B0604030504040204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6B7E8580-8FA2-CB4D-AABE-9C2212A332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1978" y="-40202"/>
            <a:ext cx="3854514" cy="2257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1235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itle 1">
            <a:extLst>
              <a:ext uri="{FF2B5EF4-FFF2-40B4-BE49-F238E27FC236}">
                <a16:creationId xmlns:a16="http://schemas.microsoft.com/office/drawing/2014/main" id="{88D56B8F-9C81-C846-8007-C7106FE33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Register Usage</a:t>
            </a:r>
          </a:p>
        </p:txBody>
      </p:sp>
      <p:sp>
        <p:nvSpPr>
          <p:cNvPr id="97282" name="Content Placeholder 2">
            <a:extLst>
              <a:ext uri="{FF2B5EF4-FFF2-40B4-BE49-F238E27FC236}">
                <a16:creationId xmlns:a16="http://schemas.microsoft.com/office/drawing/2014/main" id="{781CCD52-A9BA-F046-9EC3-51693D1A0A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x5 – x7, x28 – x31:  temporary registers</a:t>
            </a:r>
          </a:p>
          <a:p>
            <a:pPr lvl="1"/>
            <a:r>
              <a:rPr lang="en-US" altLang="en-US" dirty="0"/>
              <a:t>Not automatically preserved by the </a:t>
            </a:r>
            <a:r>
              <a:rPr lang="en-US" altLang="en-US" dirty="0" err="1"/>
              <a:t>callee</a:t>
            </a:r>
            <a:endParaRPr lang="en-US" altLang="en-US" dirty="0"/>
          </a:p>
          <a:p>
            <a:r>
              <a:rPr lang="en-US" altLang="en-US" dirty="0"/>
              <a:t>x8 – x9, x18 – x27:  saved registers</a:t>
            </a:r>
          </a:p>
          <a:p>
            <a:pPr lvl="1"/>
            <a:r>
              <a:rPr lang="en-US" altLang="en-US" dirty="0"/>
              <a:t>If used, the </a:t>
            </a:r>
            <a:r>
              <a:rPr lang="en-US" altLang="en-US" dirty="0" err="1"/>
              <a:t>callee</a:t>
            </a:r>
            <a:r>
              <a:rPr lang="en-US" altLang="en-US" dirty="0"/>
              <a:t> saves and restores them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EA4096E-416E-F84B-A2FB-8A7A6DB4B2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C09ABEA-3E91-5C4C-8DF9-582C4E23EC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849065"/>
            <a:ext cx="7065288" cy="387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2919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>
            <a:extLst>
              <a:ext uri="{FF2B5EF4-FFF2-40B4-BE49-F238E27FC236}">
                <a16:creationId xmlns:a16="http://schemas.microsoft.com/office/drawing/2014/main" id="{AD73D1DF-8C5B-FD48-9C93-582D6E0B047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Non-Leaf Procedures</a:t>
            </a:r>
            <a:endParaRPr lang="en-AU" altLang="en-US"/>
          </a:p>
        </p:txBody>
      </p:sp>
      <p:sp>
        <p:nvSpPr>
          <p:cNvPr id="98307" name="Rectangle 3">
            <a:extLst>
              <a:ext uri="{FF2B5EF4-FFF2-40B4-BE49-F238E27FC236}">
                <a16:creationId xmlns:a16="http://schemas.microsoft.com/office/drawing/2014/main" id="{A0720D35-A0BD-CE40-9792-B09A9951DD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Procedures that call other procedures</a:t>
            </a:r>
          </a:p>
          <a:p>
            <a:pPr eaLnBrk="1" hangingPunct="1"/>
            <a:r>
              <a:rPr lang="en-US" altLang="en-US"/>
              <a:t>For nested call, caller needs to save on the stack:</a:t>
            </a:r>
          </a:p>
          <a:p>
            <a:pPr lvl="1" eaLnBrk="1" hangingPunct="1"/>
            <a:r>
              <a:rPr lang="en-US" altLang="en-US"/>
              <a:t>Its return address</a:t>
            </a:r>
          </a:p>
          <a:p>
            <a:pPr lvl="1" eaLnBrk="1" hangingPunct="1"/>
            <a:r>
              <a:rPr lang="en-US" altLang="en-US"/>
              <a:t>Any arguments and temporaries needed after the call</a:t>
            </a:r>
          </a:p>
          <a:p>
            <a:pPr eaLnBrk="1" hangingPunct="1"/>
            <a:r>
              <a:rPr lang="en-US" altLang="en-US"/>
              <a:t>Restore from the stack after the call</a:t>
            </a:r>
            <a:endParaRPr lang="en-AU" alt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74DD333-601D-7D43-9726-9D6C678403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10239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>
            <a:extLst>
              <a:ext uri="{FF2B5EF4-FFF2-40B4-BE49-F238E27FC236}">
                <a16:creationId xmlns:a16="http://schemas.microsoft.com/office/drawing/2014/main" id="{D8B00F40-C9DA-8340-B8E4-FE3CEBCDDC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Non-Leaf Procedure Example</a:t>
            </a:r>
            <a:endParaRPr lang="en-AU" altLang="en-US"/>
          </a:p>
        </p:txBody>
      </p:sp>
      <p:sp>
        <p:nvSpPr>
          <p:cNvPr id="100355" name="Rectangle 3">
            <a:extLst>
              <a:ext uri="{FF2B5EF4-FFF2-40B4-BE49-F238E27FC236}">
                <a16:creationId xmlns:a16="http://schemas.microsoft.com/office/drawing/2014/main" id="{18C68454-2018-3643-B639-D5C5CD3B2B2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 code: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en-US" sz="2800" dirty="0">
                <a:latin typeface="Lucida Console" panose="020B0609040504020204" pitchFamily="49" charset="0"/>
              </a:rPr>
              <a:t>	long long int fact (long long int n)</a:t>
            </a:r>
            <a:br>
              <a:rPr lang="en-US" altLang="en-US" sz="2800" dirty="0">
                <a:latin typeface="Lucida Console" panose="020B0609040504020204" pitchFamily="49" charset="0"/>
              </a:rPr>
            </a:br>
            <a:r>
              <a:rPr lang="en-US" altLang="en-US" sz="2800" dirty="0">
                <a:latin typeface="Lucida Console" panose="020B0609040504020204" pitchFamily="49" charset="0"/>
              </a:rPr>
              <a:t>{ </a:t>
            </a:r>
            <a:br>
              <a:rPr lang="en-US" altLang="en-US" sz="2800" dirty="0">
                <a:latin typeface="Lucida Console" panose="020B0609040504020204" pitchFamily="49" charset="0"/>
              </a:rPr>
            </a:br>
            <a:r>
              <a:rPr lang="en-US" altLang="en-US" sz="2800" dirty="0">
                <a:latin typeface="Lucida Console" panose="020B0609040504020204" pitchFamily="49" charset="0"/>
              </a:rPr>
              <a:t>  if (n &lt; 1) </a:t>
            </a:r>
            <a:r>
              <a:rPr lang="en-US" altLang="en-US" sz="2800">
                <a:latin typeface="Lucida Console" panose="020B0609040504020204" pitchFamily="49" charset="0"/>
              </a:rPr>
              <a:t>return n;</a:t>
            </a:r>
            <a:br>
              <a:rPr lang="en-US" altLang="en-US" sz="2800" dirty="0">
                <a:latin typeface="Lucida Console" panose="020B0609040504020204" pitchFamily="49" charset="0"/>
              </a:rPr>
            </a:br>
            <a:r>
              <a:rPr lang="en-US" altLang="en-US" sz="2800" dirty="0">
                <a:latin typeface="Lucida Console" panose="020B0609040504020204" pitchFamily="49" charset="0"/>
              </a:rPr>
              <a:t>  else return n * fact(n - 1);</a:t>
            </a:r>
            <a:br>
              <a:rPr lang="en-US" altLang="en-US" sz="2800" dirty="0">
                <a:latin typeface="Lucida Console" panose="020B0609040504020204" pitchFamily="49" charset="0"/>
              </a:rPr>
            </a:br>
            <a:r>
              <a:rPr lang="en-US" altLang="en-US" sz="2800" dirty="0">
                <a:latin typeface="Lucida Console" panose="020B0609040504020204" pitchFamily="49" charset="0"/>
              </a:rPr>
              <a:t>}</a:t>
            </a:r>
            <a:endParaRPr lang="en-US" altLang="en-US" dirty="0"/>
          </a:p>
          <a:p>
            <a:pPr lvl="1" eaLnBrk="1" hangingPunct="1"/>
            <a:r>
              <a:rPr lang="en-US" altLang="en-US" b="1" dirty="0"/>
              <a:t>Argument n in x10</a:t>
            </a:r>
          </a:p>
          <a:p>
            <a:pPr lvl="1" eaLnBrk="1" hangingPunct="1"/>
            <a:r>
              <a:rPr lang="en-US" altLang="en-US" b="1" dirty="0"/>
              <a:t>Result in x10</a:t>
            </a:r>
          </a:p>
          <a:p>
            <a:pPr lvl="1" eaLnBrk="1" hangingPunct="1"/>
            <a:endParaRPr lang="en-US" altLang="en-US" dirty="0"/>
          </a:p>
          <a:p>
            <a:r>
              <a:rPr lang="en-US" altLang="en-US" dirty="0"/>
              <a:t>It is a recursive function. </a:t>
            </a:r>
            <a:endParaRPr lang="en-AU" alt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FB54CAF-17BC-5B4B-80B5-3F151B3BD9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45915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Rectangle 3">
            <a:extLst>
              <a:ext uri="{FF2B5EF4-FFF2-40B4-BE49-F238E27FC236}">
                <a16:creationId xmlns:a16="http://schemas.microsoft.com/office/drawing/2014/main" id="{3F072C23-338D-C246-BB36-0F24D5A42A0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dirty="0"/>
              <a:t>RISC-V code: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1600" dirty="0">
                <a:latin typeface="Lucida Console" panose="020B0609040504020204" pitchFamily="49" charset="0"/>
              </a:rPr>
              <a:t>fact: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1600" dirty="0">
                <a:latin typeface="Lucida Console" panose="020B0609040504020204" pitchFamily="49" charset="0"/>
              </a:rPr>
              <a:t>	 </a:t>
            </a:r>
            <a:r>
              <a:rPr lang="en-US" altLang="en-US" sz="1600" dirty="0" err="1">
                <a:latin typeface="Lucida Console" panose="020B0609040504020204" pitchFamily="49" charset="0"/>
              </a:rPr>
              <a:t>addi</a:t>
            </a:r>
            <a:r>
              <a:rPr lang="en-US" altLang="en-US" sz="1600" dirty="0">
                <a:latin typeface="Lucida Console" panose="020B0609040504020204" pitchFamily="49" charset="0"/>
              </a:rPr>
              <a:t> sp,sp,-16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1600" dirty="0">
                <a:latin typeface="Lucida Console" panose="020B0609040504020204" pitchFamily="49" charset="0"/>
              </a:rPr>
              <a:t>	 </a:t>
            </a:r>
            <a:r>
              <a:rPr lang="en-US" altLang="en-US" sz="1600" dirty="0" err="1">
                <a:latin typeface="Lucida Console" panose="020B0609040504020204" pitchFamily="49" charset="0"/>
              </a:rPr>
              <a:t>sd</a:t>
            </a:r>
            <a:r>
              <a:rPr lang="en-US" altLang="en-US" sz="1600" dirty="0">
                <a:latin typeface="Lucida Console" panose="020B0609040504020204" pitchFamily="49" charset="0"/>
              </a:rPr>
              <a:t>   x1,8(</a:t>
            </a:r>
            <a:r>
              <a:rPr lang="en-US" altLang="en-US" sz="1600" dirty="0" err="1">
                <a:latin typeface="Lucida Console" panose="020B0609040504020204" pitchFamily="49" charset="0"/>
              </a:rPr>
              <a:t>sp</a:t>
            </a:r>
            <a:r>
              <a:rPr lang="en-US" altLang="en-US" sz="1600" dirty="0">
                <a:latin typeface="Lucida Console" panose="020B0609040504020204" pitchFamily="49" charset="0"/>
              </a:rPr>
              <a:t>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1600" dirty="0">
                <a:latin typeface="Lucida Console" panose="020B0609040504020204" pitchFamily="49" charset="0"/>
              </a:rPr>
              <a:t>	 </a:t>
            </a:r>
            <a:r>
              <a:rPr lang="en-US" altLang="en-US" sz="1600" dirty="0" err="1">
                <a:latin typeface="Lucida Console" panose="020B0609040504020204" pitchFamily="49" charset="0"/>
              </a:rPr>
              <a:t>sd</a:t>
            </a:r>
            <a:r>
              <a:rPr lang="en-US" altLang="en-US" sz="1600" dirty="0">
                <a:latin typeface="Lucida Console" panose="020B0609040504020204" pitchFamily="49" charset="0"/>
              </a:rPr>
              <a:t>   x10,0(</a:t>
            </a:r>
            <a:r>
              <a:rPr lang="en-US" altLang="en-US" sz="1600" dirty="0" err="1">
                <a:latin typeface="Lucida Console" panose="020B0609040504020204" pitchFamily="49" charset="0"/>
              </a:rPr>
              <a:t>sp</a:t>
            </a:r>
            <a:r>
              <a:rPr lang="en-US" altLang="en-US" sz="1600" dirty="0">
                <a:latin typeface="Lucida Console" panose="020B0609040504020204" pitchFamily="49" charset="0"/>
              </a:rPr>
              <a:t>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1600" dirty="0">
                <a:latin typeface="Lucida Console" panose="020B0609040504020204" pitchFamily="49" charset="0"/>
              </a:rPr>
              <a:t>	 </a:t>
            </a:r>
            <a:r>
              <a:rPr lang="en-US" altLang="en-US" sz="1600" dirty="0" err="1">
                <a:latin typeface="Lucida Console" panose="020B0609040504020204" pitchFamily="49" charset="0"/>
              </a:rPr>
              <a:t>addi</a:t>
            </a:r>
            <a:r>
              <a:rPr lang="en-US" altLang="en-US" sz="1600" dirty="0">
                <a:latin typeface="Lucida Console" panose="020B0609040504020204" pitchFamily="49" charset="0"/>
              </a:rPr>
              <a:t> x5,x10,-1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1600" b="1" dirty="0">
                <a:latin typeface="Lucida Console" panose="020B0609040504020204" pitchFamily="49" charset="0"/>
              </a:rPr>
              <a:t>	 </a:t>
            </a:r>
            <a:r>
              <a:rPr lang="en-US" altLang="en-US" sz="1600" b="1" dirty="0" err="1">
                <a:latin typeface="Lucida Console" panose="020B0609040504020204" pitchFamily="49" charset="0"/>
              </a:rPr>
              <a:t>bge</a:t>
            </a:r>
            <a:r>
              <a:rPr lang="en-US" altLang="en-US" sz="1600" b="1" dirty="0">
                <a:latin typeface="Lucida Console" panose="020B0609040504020204" pitchFamily="49" charset="0"/>
              </a:rPr>
              <a:t>  x5,x0,L1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1600" dirty="0">
                <a:latin typeface="Lucida Console" panose="020B0609040504020204" pitchFamily="49" charset="0"/>
              </a:rPr>
              <a:t>	 </a:t>
            </a:r>
            <a:r>
              <a:rPr lang="en-US" altLang="en-US" sz="1600" dirty="0" err="1">
                <a:latin typeface="Lucida Console" panose="020B0609040504020204" pitchFamily="49" charset="0"/>
              </a:rPr>
              <a:t>addi</a:t>
            </a:r>
            <a:r>
              <a:rPr lang="en-US" altLang="en-US" sz="1600" dirty="0">
                <a:latin typeface="Lucida Console" panose="020B0609040504020204" pitchFamily="49" charset="0"/>
              </a:rPr>
              <a:t> x10,x0,1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1600" dirty="0">
                <a:latin typeface="Lucida Console" panose="020B0609040504020204" pitchFamily="49" charset="0"/>
              </a:rPr>
              <a:t>	 </a:t>
            </a:r>
            <a:r>
              <a:rPr lang="en-US" altLang="en-US" sz="1600" dirty="0" err="1">
                <a:latin typeface="Lucida Console" panose="020B0609040504020204" pitchFamily="49" charset="0"/>
              </a:rPr>
              <a:t>addi</a:t>
            </a:r>
            <a:r>
              <a:rPr lang="en-US" altLang="en-US" sz="1600" dirty="0">
                <a:latin typeface="Lucida Console" panose="020B0609040504020204" pitchFamily="49" charset="0"/>
              </a:rPr>
              <a:t> sp,sp,16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1600" dirty="0">
                <a:latin typeface="Lucida Console" panose="020B0609040504020204" pitchFamily="49" charset="0"/>
              </a:rPr>
              <a:t>	 </a:t>
            </a:r>
            <a:r>
              <a:rPr lang="en-US" altLang="en-US" sz="1600" dirty="0" err="1">
                <a:latin typeface="Lucida Console" panose="020B0609040504020204" pitchFamily="49" charset="0"/>
              </a:rPr>
              <a:t>jalr</a:t>
            </a:r>
            <a:r>
              <a:rPr lang="en-US" altLang="en-US" sz="1600" dirty="0">
                <a:latin typeface="Lucida Console" panose="020B0609040504020204" pitchFamily="49" charset="0"/>
              </a:rPr>
              <a:t> x0,0(x1)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1600" dirty="0">
                <a:latin typeface="Lucida Console" panose="020B0609040504020204" pitchFamily="49" charset="0"/>
              </a:rPr>
              <a:t>L1: </a:t>
            </a:r>
            <a:r>
              <a:rPr lang="en-US" altLang="en-US" sz="1600" dirty="0" err="1">
                <a:latin typeface="Lucida Console" panose="020B0609040504020204" pitchFamily="49" charset="0"/>
              </a:rPr>
              <a:t>addi</a:t>
            </a:r>
            <a:r>
              <a:rPr lang="en-US" altLang="en-US" sz="1600" dirty="0">
                <a:latin typeface="Lucida Console" panose="020B0609040504020204" pitchFamily="49" charset="0"/>
              </a:rPr>
              <a:t> x10,x10,-1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1600" b="1" dirty="0">
                <a:latin typeface="Lucida Console" panose="020B0609040504020204" pitchFamily="49" charset="0"/>
              </a:rPr>
              <a:t>	 </a:t>
            </a:r>
            <a:r>
              <a:rPr lang="en-US" altLang="en-US" sz="1600" b="1" dirty="0" err="1">
                <a:latin typeface="Lucida Console" panose="020B0609040504020204" pitchFamily="49" charset="0"/>
              </a:rPr>
              <a:t>jal</a:t>
            </a:r>
            <a:r>
              <a:rPr lang="en-US" altLang="en-US" sz="1600" b="1" dirty="0">
                <a:latin typeface="Lucida Console" panose="020B0609040504020204" pitchFamily="49" charset="0"/>
              </a:rPr>
              <a:t>  x1,fact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1600" dirty="0">
                <a:latin typeface="Lucida Console" panose="020B0609040504020204" pitchFamily="49" charset="0"/>
              </a:rPr>
              <a:t>	 </a:t>
            </a:r>
            <a:r>
              <a:rPr lang="en-US" altLang="en-US" sz="1600" dirty="0" err="1">
                <a:latin typeface="Lucida Console" panose="020B0609040504020204" pitchFamily="49" charset="0"/>
              </a:rPr>
              <a:t>addi</a:t>
            </a:r>
            <a:r>
              <a:rPr lang="en-US" altLang="en-US" sz="1600" dirty="0">
                <a:latin typeface="Lucida Console" panose="020B0609040504020204" pitchFamily="49" charset="0"/>
              </a:rPr>
              <a:t> x6,x10,0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1600" dirty="0">
                <a:latin typeface="Lucida Console" panose="020B0609040504020204" pitchFamily="49" charset="0"/>
              </a:rPr>
              <a:t>	 </a:t>
            </a:r>
            <a:r>
              <a:rPr lang="en-US" altLang="en-US" sz="1600" dirty="0" err="1">
                <a:latin typeface="Lucida Console" panose="020B0609040504020204" pitchFamily="49" charset="0"/>
              </a:rPr>
              <a:t>ld</a:t>
            </a:r>
            <a:r>
              <a:rPr lang="en-US" altLang="en-US" sz="1600" dirty="0">
                <a:latin typeface="Lucida Console" panose="020B0609040504020204" pitchFamily="49" charset="0"/>
              </a:rPr>
              <a:t>   x10,0(</a:t>
            </a:r>
            <a:r>
              <a:rPr lang="en-US" altLang="en-US" sz="1600" dirty="0" err="1">
                <a:latin typeface="Lucida Console" panose="020B0609040504020204" pitchFamily="49" charset="0"/>
              </a:rPr>
              <a:t>sp</a:t>
            </a:r>
            <a:r>
              <a:rPr lang="en-US" altLang="en-US" sz="1600" dirty="0">
                <a:latin typeface="Lucida Console" panose="020B0609040504020204" pitchFamily="49" charset="0"/>
              </a:rPr>
              <a:t>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1600" dirty="0">
                <a:latin typeface="Lucida Console" panose="020B0609040504020204" pitchFamily="49" charset="0"/>
              </a:rPr>
              <a:t>	 </a:t>
            </a:r>
            <a:r>
              <a:rPr lang="en-US" altLang="en-US" sz="1600" dirty="0" err="1">
                <a:latin typeface="Lucida Console" panose="020B0609040504020204" pitchFamily="49" charset="0"/>
              </a:rPr>
              <a:t>ld</a:t>
            </a:r>
            <a:r>
              <a:rPr lang="en-US" altLang="en-US" sz="1600" dirty="0">
                <a:latin typeface="Lucida Console" panose="020B0609040504020204" pitchFamily="49" charset="0"/>
              </a:rPr>
              <a:t>   x1,8(</a:t>
            </a:r>
            <a:r>
              <a:rPr lang="en-US" altLang="en-US" sz="1600" dirty="0" err="1">
                <a:latin typeface="Lucida Console" panose="020B0609040504020204" pitchFamily="49" charset="0"/>
              </a:rPr>
              <a:t>sp</a:t>
            </a:r>
            <a:r>
              <a:rPr lang="en-US" altLang="en-US" sz="1600" dirty="0">
                <a:latin typeface="Lucida Console" panose="020B0609040504020204" pitchFamily="49" charset="0"/>
              </a:rPr>
              <a:t>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1600" dirty="0">
                <a:latin typeface="Lucida Console" panose="020B0609040504020204" pitchFamily="49" charset="0"/>
              </a:rPr>
              <a:t>	 </a:t>
            </a:r>
            <a:r>
              <a:rPr lang="en-US" altLang="en-US" sz="1600" dirty="0" err="1">
                <a:latin typeface="Lucida Console" panose="020B0609040504020204" pitchFamily="49" charset="0"/>
              </a:rPr>
              <a:t>addi</a:t>
            </a:r>
            <a:r>
              <a:rPr lang="en-US" altLang="en-US" sz="1600" dirty="0">
                <a:latin typeface="Lucida Console" panose="020B0609040504020204" pitchFamily="49" charset="0"/>
              </a:rPr>
              <a:t> sp,sp,16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1800" dirty="0">
                <a:latin typeface="Lucida Console" panose="020B0609040504020204" pitchFamily="49" charset="0"/>
              </a:rPr>
              <a:t>	 </a:t>
            </a:r>
            <a:r>
              <a:rPr lang="en-US" altLang="en-US" sz="1600" dirty="0" err="1">
                <a:latin typeface="Lucida Console" panose="020B0609040504020204" pitchFamily="49" charset="0"/>
              </a:rPr>
              <a:t>mul</a:t>
            </a:r>
            <a:r>
              <a:rPr lang="en-US" altLang="en-US" sz="1600" dirty="0">
                <a:latin typeface="Lucida Console" panose="020B0609040504020204" pitchFamily="49" charset="0"/>
              </a:rPr>
              <a:t>  x10,x10,x6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1600" b="1" dirty="0">
                <a:latin typeface="Lucida Console" panose="020B0609040504020204" pitchFamily="49" charset="0"/>
              </a:rPr>
              <a:t>	 </a:t>
            </a:r>
            <a:r>
              <a:rPr lang="en-US" altLang="en-US" sz="1600" b="1" dirty="0" err="1">
                <a:latin typeface="Lucida Console" panose="020B0609040504020204" pitchFamily="49" charset="0"/>
              </a:rPr>
              <a:t>jalr</a:t>
            </a:r>
            <a:r>
              <a:rPr lang="en-US" altLang="en-US" sz="1600" b="1" dirty="0">
                <a:latin typeface="Lucida Console" panose="020B0609040504020204" pitchFamily="49" charset="0"/>
              </a:rPr>
              <a:t> x0,0(x1)</a:t>
            </a:r>
            <a:endParaRPr lang="en-US" altLang="en-US" sz="1800" b="1" dirty="0">
              <a:latin typeface="Lucida Console" panose="020B0609040504020204" pitchFamily="49" charset="0"/>
            </a:endParaRPr>
          </a:p>
        </p:txBody>
      </p:sp>
      <p:sp>
        <p:nvSpPr>
          <p:cNvPr id="102403" name="Rectangle 2">
            <a:extLst>
              <a:ext uri="{FF2B5EF4-FFF2-40B4-BE49-F238E27FC236}">
                <a16:creationId xmlns:a16="http://schemas.microsoft.com/office/drawing/2014/main" id="{8351FDCC-9213-834F-9A84-A22E662AEA3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eaLnBrk="1" hangingPunct="1"/>
            <a:r>
              <a:rPr lang="en-US" altLang="en-US" sz="3200" dirty="0"/>
              <a:t>Leaf Procedure Example</a:t>
            </a:r>
            <a:endParaRPr lang="en-AU" altLang="en-US" sz="3200" dirty="0"/>
          </a:p>
        </p:txBody>
      </p:sp>
      <p:sp>
        <p:nvSpPr>
          <p:cNvPr id="102404" name="Text Box 4">
            <a:extLst>
              <a:ext uri="{FF2B5EF4-FFF2-40B4-BE49-F238E27FC236}">
                <a16:creationId xmlns:a16="http://schemas.microsoft.com/office/drawing/2014/main" id="{F1684EAC-248C-B74A-9024-8B2CC0AA78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2444" y="2097087"/>
            <a:ext cx="2984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>
                <a:latin typeface="Tahoma" panose="020B0604030504040204" pitchFamily="34" charset="0"/>
              </a:rPr>
              <a:t>Save return address and n on stack</a:t>
            </a:r>
            <a:endParaRPr lang="en-AU" altLang="en-US" sz="1400" dirty="0">
              <a:latin typeface="Tahoma" panose="020B0604030504040204" pitchFamily="34" charset="0"/>
            </a:endParaRPr>
          </a:p>
        </p:txBody>
      </p:sp>
      <p:sp>
        <p:nvSpPr>
          <p:cNvPr id="102405" name="Text Box 5">
            <a:extLst>
              <a:ext uri="{FF2B5EF4-FFF2-40B4-BE49-F238E27FC236}">
                <a16:creationId xmlns:a16="http://schemas.microsoft.com/office/drawing/2014/main" id="{E989D675-882A-AD40-A246-70860C1F9F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8625" y="2632075"/>
            <a:ext cx="9874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Tahoma" panose="020B0604030504040204" pitchFamily="34" charset="0"/>
              </a:rPr>
              <a:t>x5 = n - 1</a:t>
            </a:r>
          </a:p>
        </p:txBody>
      </p:sp>
      <p:sp>
        <p:nvSpPr>
          <p:cNvPr id="102406" name="Text Box 5">
            <a:extLst>
              <a:ext uri="{FF2B5EF4-FFF2-40B4-BE49-F238E27FC236}">
                <a16:creationId xmlns:a16="http://schemas.microsoft.com/office/drawing/2014/main" id="{7444D575-79C3-0C43-A423-4B7A4FDCE5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16400" y="3203575"/>
            <a:ext cx="2222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Tahoma" panose="020B0604030504040204" pitchFamily="34" charset="0"/>
              </a:rPr>
              <a:t>Else, set return value to 1</a:t>
            </a:r>
          </a:p>
        </p:txBody>
      </p:sp>
      <p:sp>
        <p:nvSpPr>
          <p:cNvPr id="102407" name="Text Box 4">
            <a:extLst>
              <a:ext uri="{FF2B5EF4-FFF2-40B4-BE49-F238E27FC236}">
                <a16:creationId xmlns:a16="http://schemas.microsoft.com/office/drawing/2014/main" id="{51FF17CA-EF35-E54F-8EDC-BFAD89D14A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0688" y="3962400"/>
            <a:ext cx="9001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>
                <a:latin typeface="Tahoma" panose="020B0604030504040204" pitchFamily="34" charset="0"/>
              </a:rPr>
              <a:t>n = n - 1</a:t>
            </a:r>
            <a:endParaRPr lang="en-AU" altLang="en-US" sz="1400" dirty="0">
              <a:latin typeface="Tahoma" panose="020B0604030504040204" pitchFamily="34" charset="0"/>
            </a:endParaRPr>
          </a:p>
        </p:txBody>
      </p:sp>
      <p:sp>
        <p:nvSpPr>
          <p:cNvPr id="102408" name="Text Box 5">
            <a:extLst>
              <a:ext uri="{FF2B5EF4-FFF2-40B4-BE49-F238E27FC236}">
                <a16:creationId xmlns:a16="http://schemas.microsoft.com/office/drawing/2014/main" id="{7A994844-1E1A-2848-8163-4951E44118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8625" y="2906713"/>
            <a:ext cx="1673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Tahoma" panose="020B0604030504040204" pitchFamily="34" charset="0"/>
              </a:rPr>
              <a:t>if n &gt;= 1, go to L1</a:t>
            </a:r>
          </a:p>
        </p:txBody>
      </p:sp>
      <p:sp>
        <p:nvSpPr>
          <p:cNvPr id="102409" name="Text Box 4">
            <a:extLst>
              <a:ext uri="{FF2B5EF4-FFF2-40B4-BE49-F238E27FC236}">
                <a16:creationId xmlns:a16="http://schemas.microsoft.com/office/drawing/2014/main" id="{2AB7F5C0-BA4C-C443-8D9B-8986FA30D6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0688" y="4279900"/>
            <a:ext cx="1195387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b="1" dirty="0">
                <a:latin typeface="Tahoma" panose="020B0604030504040204" pitchFamily="34" charset="0"/>
              </a:rPr>
              <a:t>call fact(n-1)</a:t>
            </a:r>
            <a:endParaRPr lang="en-AU" altLang="en-US" sz="1400" b="1" dirty="0">
              <a:latin typeface="Tahoma" panose="020B0604030504040204" pitchFamily="34" charset="0"/>
            </a:endParaRPr>
          </a:p>
        </p:txBody>
      </p:sp>
      <p:sp>
        <p:nvSpPr>
          <p:cNvPr id="102410" name="Text Box 5">
            <a:extLst>
              <a:ext uri="{FF2B5EF4-FFF2-40B4-BE49-F238E27FC236}">
                <a16:creationId xmlns:a16="http://schemas.microsoft.com/office/drawing/2014/main" id="{6537D193-89A8-8F48-BE5A-08449A0EB6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16400" y="3470275"/>
            <a:ext cx="33289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Tahoma" panose="020B0604030504040204" pitchFamily="34" charset="0"/>
              </a:rPr>
              <a:t>Pop stack, don’t bother restoring values</a:t>
            </a:r>
          </a:p>
        </p:txBody>
      </p:sp>
      <p:sp>
        <p:nvSpPr>
          <p:cNvPr id="102411" name="Text Box 5">
            <a:extLst>
              <a:ext uri="{FF2B5EF4-FFF2-40B4-BE49-F238E27FC236}">
                <a16:creationId xmlns:a16="http://schemas.microsoft.com/office/drawing/2014/main" id="{6BDB945B-58EF-3F41-BBF6-60A86938DD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8625" y="3724868"/>
            <a:ext cx="711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>
                <a:latin typeface="Tahoma" panose="020B0604030504040204" pitchFamily="34" charset="0"/>
              </a:rPr>
              <a:t>Return</a:t>
            </a:r>
          </a:p>
        </p:txBody>
      </p:sp>
      <p:sp>
        <p:nvSpPr>
          <p:cNvPr id="102412" name="Text Box 4">
            <a:extLst>
              <a:ext uri="{FF2B5EF4-FFF2-40B4-BE49-F238E27FC236}">
                <a16:creationId xmlns:a16="http://schemas.microsoft.com/office/drawing/2014/main" id="{08923A88-E70C-5145-93DA-B468CBE40C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0688" y="4824413"/>
            <a:ext cx="15303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Tahoma" panose="020B0604030504040204" pitchFamily="34" charset="0"/>
              </a:rPr>
              <a:t>Restore caller’s n</a:t>
            </a:r>
            <a:endParaRPr lang="en-AU" altLang="en-US" sz="1400">
              <a:latin typeface="Tahoma" panose="020B0604030504040204" pitchFamily="34" charset="0"/>
            </a:endParaRPr>
          </a:p>
        </p:txBody>
      </p:sp>
      <p:sp>
        <p:nvSpPr>
          <p:cNvPr id="102413" name="Text Box 4">
            <a:extLst>
              <a:ext uri="{FF2B5EF4-FFF2-40B4-BE49-F238E27FC236}">
                <a16:creationId xmlns:a16="http://schemas.microsoft.com/office/drawing/2014/main" id="{9E770159-2C70-C741-BDF2-069380F04D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0688" y="5095875"/>
            <a:ext cx="25781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Tahoma" panose="020B0604030504040204" pitchFamily="34" charset="0"/>
              </a:rPr>
              <a:t>Restore caller’s return address</a:t>
            </a:r>
            <a:endParaRPr lang="en-AU" altLang="en-US" sz="1400">
              <a:latin typeface="Tahoma" panose="020B0604030504040204" pitchFamily="34" charset="0"/>
            </a:endParaRPr>
          </a:p>
        </p:txBody>
      </p:sp>
      <p:sp>
        <p:nvSpPr>
          <p:cNvPr id="102414" name="Text Box 4">
            <a:extLst>
              <a:ext uri="{FF2B5EF4-FFF2-40B4-BE49-F238E27FC236}">
                <a16:creationId xmlns:a16="http://schemas.microsoft.com/office/drawing/2014/main" id="{26029262-22D0-AD48-9EA1-1526485150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0688" y="5353050"/>
            <a:ext cx="9398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Tahoma" panose="020B0604030504040204" pitchFamily="34" charset="0"/>
              </a:rPr>
              <a:t>Pop stack</a:t>
            </a:r>
            <a:endParaRPr lang="en-AU" altLang="en-US" sz="1400">
              <a:latin typeface="Tahoma" panose="020B0604030504040204" pitchFamily="34" charset="0"/>
            </a:endParaRPr>
          </a:p>
        </p:txBody>
      </p:sp>
      <p:sp>
        <p:nvSpPr>
          <p:cNvPr id="102415" name="Text Box 4">
            <a:extLst>
              <a:ext uri="{FF2B5EF4-FFF2-40B4-BE49-F238E27FC236}">
                <a16:creationId xmlns:a16="http://schemas.microsoft.com/office/drawing/2014/main" id="{D37908F4-594A-2C42-A4B3-FB78912863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0688" y="5640388"/>
            <a:ext cx="1779587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Tahoma" panose="020B0604030504040204" pitchFamily="34" charset="0"/>
              </a:rPr>
              <a:t>return n * fact(n-1)</a:t>
            </a:r>
            <a:endParaRPr lang="en-AU" altLang="en-US" sz="1400">
              <a:latin typeface="Tahoma" panose="020B0604030504040204" pitchFamily="34" charset="0"/>
            </a:endParaRPr>
          </a:p>
        </p:txBody>
      </p:sp>
      <p:sp>
        <p:nvSpPr>
          <p:cNvPr id="102416" name="Text Box 4">
            <a:extLst>
              <a:ext uri="{FF2B5EF4-FFF2-40B4-BE49-F238E27FC236}">
                <a16:creationId xmlns:a16="http://schemas.microsoft.com/office/drawing/2014/main" id="{FC73B53F-3DA5-6D43-A4C3-BF7F38B449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0688" y="5937250"/>
            <a:ext cx="6635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>
                <a:latin typeface="Tahoma" panose="020B0604030504040204" pitchFamily="34" charset="0"/>
              </a:rPr>
              <a:t>return</a:t>
            </a:r>
            <a:endParaRPr lang="en-AU" altLang="en-US" sz="1400">
              <a:latin typeface="Tahoma" panose="020B0604030504040204" pitchFamily="34" charset="0"/>
            </a:endParaRPr>
          </a:p>
        </p:txBody>
      </p:sp>
      <p:sp>
        <p:nvSpPr>
          <p:cNvPr id="102417" name="Text Box 4">
            <a:extLst>
              <a:ext uri="{FF2B5EF4-FFF2-40B4-BE49-F238E27FC236}">
                <a16:creationId xmlns:a16="http://schemas.microsoft.com/office/drawing/2014/main" id="{160D3CEB-1F8B-0647-9D09-13237B4FE7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0688" y="4554538"/>
            <a:ext cx="26384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>
                <a:latin typeface="Tahoma" panose="020B0604030504040204" pitchFamily="34" charset="0"/>
              </a:rPr>
              <a:t>move result of fact(n - 1) to x6</a:t>
            </a:r>
            <a:endParaRPr lang="en-AU" altLang="en-US" sz="1400" dirty="0">
              <a:latin typeface="Tahoma" panose="020B060403050404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DA20B30-F510-164B-9D4D-FD01279189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DF9022C-3AD1-A544-AB9E-74E1A5D620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6021" y="17468"/>
            <a:ext cx="4681345" cy="182818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0" name="Text Box 4">
            <a:extLst>
              <a:ext uri="{FF2B5EF4-FFF2-40B4-BE49-F238E27FC236}">
                <a16:creationId xmlns:a16="http://schemas.microsoft.com/office/drawing/2014/main" id="{B4E8B0DD-1FCD-0545-A9F5-3EB7ABEA7F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1948" y="2371968"/>
            <a:ext cx="184185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>
                <a:latin typeface="Tahoma" panose="020B0604030504040204" pitchFamily="34" charset="0"/>
              </a:rPr>
              <a:t>Save the argument n</a:t>
            </a:r>
            <a:endParaRPr lang="en-AU" altLang="en-US" sz="1400" dirty="0">
              <a:latin typeface="Tahoma" panose="020B0604030504040204" pitchFamily="34" charset="0"/>
            </a:endParaRPr>
          </a:p>
        </p:txBody>
      </p:sp>
      <p:sp>
        <p:nvSpPr>
          <p:cNvPr id="21" name="Text Box 4">
            <a:extLst>
              <a:ext uri="{FF2B5EF4-FFF2-40B4-BE49-F238E27FC236}">
                <a16:creationId xmlns:a16="http://schemas.microsoft.com/office/drawing/2014/main" id="{C2EAD996-F24F-5C46-87FA-8707A6DEA2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9077" y="1810191"/>
            <a:ext cx="224792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>
                <a:latin typeface="Tahoma" panose="020B0604030504040204" pitchFamily="34" charset="0"/>
              </a:rPr>
              <a:t>Adjust stack for two items</a:t>
            </a:r>
            <a:endParaRPr lang="en-AU" altLang="en-US" sz="1400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25039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>
            <a:extLst>
              <a:ext uri="{FF2B5EF4-FFF2-40B4-BE49-F238E27FC236}">
                <a16:creationId xmlns:a16="http://schemas.microsoft.com/office/drawing/2014/main" id="{64FED6B2-794F-5C44-9F80-5ADE0918366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Character Data</a:t>
            </a:r>
            <a:endParaRPr lang="en-AU" altLang="en-US"/>
          </a:p>
        </p:txBody>
      </p:sp>
      <p:sp>
        <p:nvSpPr>
          <p:cNvPr id="108547" name="Rectangle 3">
            <a:extLst>
              <a:ext uri="{FF2B5EF4-FFF2-40B4-BE49-F238E27FC236}">
                <a16:creationId xmlns:a16="http://schemas.microsoft.com/office/drawing/2014/main" id="{B744B1B0-692A-A248-86DA-B0709897CD3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Byte-encoded character sets</a:t>
            </a:r>
          </a:p>
          <a:p>
            <a:pPr lvl="1" eaLnBrk="1" hangingPunct="1"/>
            <a:r>
              <a:rPr lang="en-US" altLang="en-US" dirty="0"/>
              <a:t>ASCII: 128 characters</a:t>
            </a:r>
          </a:p>
          <a:p>
            <a:pPr lvl="2" eaLnBrk="1" hangingPunct="1"/>
            <a:r>
              <a:rPr lang="en-US" altLang="en-US" dirty="0"/>
              <a:t>95 graphic, 33 control</a:t>
            </a:r>
          </a:p>
          <a:p>
            <a:pPr lvl="1" eaLnBrk="1" hangingPunct="1"/>
            <a:r>
              <a:rPr lang="en-US" altLang="en-US" dirty="0"/>
              <a:t>Latin-1: 256 characters</a:t>
            </a:r>
          </a:p>
          <a:p>
            <a:pPr lvl="2" eaLnBrk="1" hangingPunct="1"/>
            <a:r>
              <a:rPr lang="en-US" altLang="en-US" dirty="0"/>
              <a:t>ASCII, +96 more graphic characters</a:t>
            </a:r>
          </a:p>
          <a:p>
            <a:pPr lvl="2" eaLnBrk="1" hangingPunct="1"/>
            <a:endParaRPr lang="en-US" altLang="en-US" dirty="0"/>
          </a:p>
          <a:p>
            <a:pPr eaLnBrk="1" hangingPunct="1"/>
            <a:r>
              <a:rPr lang="en-US" altLang="en-US" dirty="0"/>
              <a:t>Unicode: 32-bit character set</a:t>
            </a:r>
          </a:p>
          <a:p>
            <a:pPr lvl="1" eaLnBrk="1" hangingPunct="1"/>
            <a:r>
              <a:rPr lang="en-US" altLang="en-US" dirty="0"/>
              <a:t>Used in Java, C++ wide characters, …</a:t>
            </a:r>
          </a:p>
          <a:p>
            <a:pPr lvl="1" eaLnBrk="1" hangingPunct="1"/>
            <a:r>
              <a:rPr lang="en-US" altLang="en-US" dirty="0"/>
              <a:t>Most of the world’s alphabets, plus symbols</a:t>
            </a:r>
          </a:p>
          <a:p>
            <a:pPr lvl="1" eaLnBrk="1" hangingPunct="1"/>
            <a:r>
              <a:rPr lang="en-US" altLang="en-US" dirty="0"/>
              <a:t>UTF-8, UTF-16: variable-length encodings</a:t>
            </a:r>
            <a:endParaRPr lang="en-AU" altLang="en-US" dirty="0"/>
          </a:p>
        </p:txBody>
      </p:sp>
      <p:sp>
        <p:nvSpPr>
          <p:cNvPr id="108548" name="Text Box 4">
            <a:extLst>
              <a:ext uri="{FF2B5EF4-FFF2-40B4-BE49-F238E27FC236}">
                <a16:creationId xmlns:a16="http://schemas.microsoft.com/office/drawing/2014/main" id="{A513752B-DBE8-304D-BB7B-8022787A8ECC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7198519" y="1578769"/>
            <a:ext cx="3524250" cy="36671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chemeClr val="folHlink"/>
                </a:solidFill>
              </a:rPr>
              <a:t>§2.9 Communicating with People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8EF3A0A-47C4-EF48-B3A0-B2EEA15459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30859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Instructions: Language of the Computer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1142999"/>
            <a:ext cx="4572000" cy="5578475"/>
          </a:xfrm>
        </p:spPr>
        <p:txBody>
          <a:bodyPr>
            <a:normAutofit fontScale="92500" lnSpcReduction="10000"/>
          </a:bodyPr>
          <a:lstStyle/>
          <a:p>
            <a:r>
              <a:rPr lang="en-US" sz="2900" b="1" dirty="0">
                <a:solidFill>
                  <a:prstClr val="black"/>
                </a:solidFill>
              </a:rPr>
              <a:t>Lecture</a:t>
            </a:r>
          </a:p>
          <a:p>
            <a:pPr lvl="1"/>
            <a:r>
              <a:rPr lang="en-US" b="1" dirty="0"/>
              <a:t>2.1 Introduction</a:t>
            </a:r>
          </a:p>
          <a:p>
            <a:pPr lvl="1"/>
            <a:r>
              <a:rPr lang="en-US" b="1" dirty="0"/>
              <a:t>2.2 Operations of the Computer Hardware</a:t>
            </a:r>
          </a:p>
          <a:p>
            <a:pPr lvl="1"/>
            <a:r>
              <a:rPr lang="en-US" b="1" dirty="0"/>
              <a:t>2.3 Operands of the Computer Hardware</a:t>
            </a:r>
          </a:p>
          <a:p>
            <a:pPr lvl="0"/>
            <a:r>
              <a:rPr lang="en-US" sz="2900" b="1" dirty="0">
                <a:solidFill>
                  <a:prstClr val="black"/>
                </a:solidFill>
              </a:rPr>
              <a:t>Lecture</a:t>
            </a:r>
            <a:endParaRPr lang="en-US" b="1" dirty="0"/>
          </a:p>
          <a:p>
            <a:pPr lvl="1"/>
            <a:r>
              <a:rPr lang="en-US" b="1" dirty="0"/>
              <a:t>2.4 Signed and Unsigned Numbers</a:t>
            </a:r>
          </a:p>
          <a:p>
            <a:pPr lvl="1"/>
            <a:r>
              <a:rPr lang="en-US" b="1" dirty="0"/>
              <a:t>2.5 Representing Instructions in the Computer</a:t>
            </a:r>
          </a:p>
          <a:p>
            <a:r>
              <a:rPr lang="en-US" sz="2900" b="1" dirty="0">
                <a:solidFill>
                  <a:prstClr val="black"/>
                </a:solidFill>
              </a:rPr>
              <a:t>Lecture</a:t>
            </a:r>
          </a:p>
          <a:p>
            <a:pPr lvl="1"/>
            <a:r>
              <a:rPr lang="en-US" b="1" dirty="0"/>
              <a:t>2.6 Logical Operations</a:t>
            </a:r>
          </a:p>
          <a:p>
            <a:pPr lvl="1"/>
            <a:r>
              <a:rPr lang="en-US" b="1" dirty="0"/>
              <a:t>2.7 Instructions for Making Decisions</a:t>
            </a:r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482549" y="89132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/>
              <a:t>☛</a:t>
            </a:r>
            <a:endParaRPr lang="en-US" sz="3600" dirty="0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DED29220-BADC-F047-BE35-E108F4D71614}"/>
              </a:ext>
            </a:extLst>
          </p:cNvPr>
          <p:cNvSpPr txBox="1">
            <a:spLocks/>
          </p:cNvSpPr>
          <p:nvPr/>
        </p:nvSpPr>
        <p:spPr>
          <a:xfrm>
            <a:off x="4661452" y="1127125"/>
            <a:ext cx="4419600" cy="5578475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20040" indent="-320040" algn="l" defTabSz="457200" rtl="0" eaLnBrk="1" latinLnBrk="0" hangingPunct="1">
              <a:spcBef>
                <a:spcPts val="600"/>
              </a:spcBef>
              <a:buClr>
                <a:srgbClr val="151F37"/>
              </a:buClr>
              <a:buSzPct val="120000"/>
              <a:buFont typeface="Arial"/>
              <a:buChar char="•"/>
              <a:tabLst/>
              <a:defRPr sz="2600" b="0" kern="1200">
                <a:solidFill>
                  <a:schemeClr val="tx1"/>
                </a:solidFill>
                <a:latin typeface="+mn-lt"/>
                <a:ea typeface="+mn-ea"/>
                <a:cs typeface="Arial Rounded MT Bold"/>
              </a:defRPr>
            </a:lvl1pPr>
            <a:lvl2pPr marL="571500" indent="-320040" algn="l" defTabSz="457200" rtl="0" eaLnBrk="1" latinLnBrk="0" hangingPunct="1">
              <a:spcBef>
                <a:spcPts val="300"/>
              </a:spcBef>
              <a:buClr>
                <a:srgbClr val="151F37"/>
              </a:buClr>
              <a:buFont typeface="Arial"/>
              <a:buChar char="–"/>
              <a:defRPr sz="2400" b="0" kern="1200">
                <a:solidFill>
                  <a:srgbClr val="0000FF"/>
                </a:solidFill>
                <a:latin typeface="+mn-lt"/>
                <a:ea typeface="+mn-ea"/>
                <a:cs typeface="Arial Rounded MT Bold"/>
              </a:defRPr>
            </a:lvl2pPr>
            <a:lvl3pPr marL="801688" indent="-228600" algn="l" defTabSz="457200" rtl="0" eaLnBrk="1" latinLnBrk="0" hangingPunct="1">
              <a:spcBef>
                <a:spcPts val="300"/>
              </a:spcBef>
              <a:buClr>
                <a:srgbClr val="151F37"/>
              </a:buClr>
              <a:buFont typeface="Arial"/>
              <a:buChar char="•"/>
              <a:defRPr sz="2400" b="0" kern="1200">
                <a:solidFill>
                  <a:srgbClr val="FF0000"/>
                </a:solidFill>
                <a:latin typeface="+mn-lt"/>
                <a:ea typeface="+mn-ea"/>
                <a:cs typeface="Arial Rounded MT Bold"/>
              </a:defRPr>
            </a:lvl3pPr>
            <a:lvl4pPr marL="1022350" indent="-228600" algn="l" defTabSz="457200" rtl="0" eaLnBrk="1" latinLnBrk="0" hangingPunct="1">
              <a:spcBef>
                <a:spcPts val="300"/>
              </a:spcBef>
              <a:buClr>
                <a:srgbClr val="151F37"/>
              </a:buClr>
              <a:buFont typeface="Arial"/>
              <a:buChar char="–"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 Rounded MT Bold"/>
              </a:defRPr>
            </a:lvl4pPr>
            <a:lvl5pPr marL="1252538" indent="-228600" algn="l" defTabSz="339725" rtl="0" eaLnBrk="1" latinLnBrk="0" hangingPunct="1">
              <a:spcBef>
                <a:spcPts val="300"/>
              </a:spcBef>
              <a:buClr>
                <a:srgbClr val="151F37"/>
              </a:buClr>
              <a:buFont typeface="Arial"/>
              <a:buChar char="»"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 Rounded MT Bold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900" b="1" dirty="0">
                <a:solidFill>
                  <a:prstClr val="black"/>
                </a:solidFill>
              </a:rPr>
              <a:t>Lecture</a:t>
            </a:r>
          </a:p>
          <a:p>
            <a:pPr lvl="1"/>
            <a:r>
              <a:rPr lang="en-US" b="1" dirty="0"/>
              <a:t>2.8  Supporting Procedures in Computer Hardware </a:t>
            </a:r>
          </a:p>
          <a:p>
            <a:pPr lvl="1"/>
            <a:r>
              <a:rPr lang="en-US" b="1" dirty="0"/>
              <a:t>2.9  Communicating with People</a:t>
            </a:r>
          </a:p>
          <a:p>
            <a:pPr lvl="1"/>
            <a:r>
              <a:rPr lang="en-US" b="1" dirty="0"/>
              <a:t>2.10  RISC-V Addressing for Wide Immediate and Addresses</a:t>
            </a:r>
          </a:p>
          <a:p>
            <a:r>
              <a:rPr lang="en-US" sz="2900" b="1" dirty="0">
                <a:solidFill>
                  <a:prstClr val="black"/>
                </a:solidFill>
              </a:rPr>
              <a:t>Lecture</a:t>
            </a:r>
          </a:p>
          <a:p>
            <a:pPr lvl="1"/>
            <a:r>
              <a:rPr lang="en-US" b="1" strike="sngStrike" dirty="0"/>
              <a:t>2.11  Parallelism and Instructions: Synchronization</a:t>
            </a:r>
          </a:p>
          <a:p>
            <a:pPr lvl="1"/>
            <a:r>
              <a:rPr lang="en-US" b="1" strike="sngStrike" dirty="0"/>
              <a:t>2.12  Translating and Starting a Program</a:t>
            </a:r>
          </a:p>
          <a:p>
            <a:pPr lvl="2"/>
            <a:r>
              <a:rPr lang="en-US" b="1" dirty="0"/>
              <a:t>We covered before along with C Basics</a:t>
            </a:r>
          </a:p>
          <a:p>
            <a:pPr lvl="1"/>
            <a:r>
              <a:rPr lang="en-US" b="1" dirty="0"/>
              <a:t>2.13  A C Sort Example to Put It All Together </a:t>
            </a:r>
          </a:p>
          <a:p>
            <a:pPr lvl="1"/>
            <a:r>
              <a:rPr lang="en-US" b="1" dirty="0"/>
              <a:t>2.14  Arrays versus Pointers</a:t>
            </a:r>
          </a:p>
          <a:p>
            <a:pPr lvl="2"/>
            <a:r>
              <a:rPr lang="en-US" b="1" dirty="0"/>
              <a:t>We covered most before along with C Basics</a:t>
            </a:r>
          </a:p>
          <a:p>
            <a:pPr lvl="1"/>
            <a:r>
              <a:rPr lang="en-US" b="1" strike="sngStrike" dirty="0"/>
              <a:t>2.15  Advanced Material: Compiling C and Interpreting Java</a:t>
            </a:r>
          </a:p>
          <a:p>
            <a:pPr lvl="1"/>
            <a:r>
              <a:rPr lang="en-US" b="1" dirty="0"/>
              <a:t>2.16  Real Stuff: MIPS Instructions</a:t>
            </a:r>
          </a:p>
          <a:p>
            <a:pPr lvl="1"/>
            <a:r>
              <a:rPr lang="en-US" b="1" dirty="0"/>
              <a:t>2.17  Real Stuff: x86 Instructions</a:t>
            </a:r>
          </a:p>
          <a:p>
            <a:pPr lvl="1"/>
            <a:r>
              <a:rPr lang="en-US" b="1" strike="sngStrike" dirty="0"/>
              <a:t>2.18  Real Stuff: The rest of RISC-V</a:t>
            </a:r>
          </a:p>
          <a:p>
            <a:pPr lvl="1"/>
            <a:r>
              <a:rPr lang="en-US" b="1" strike="sngStrike" dirty="0"/>
              <a:t>2.19  Fallacies and Pitfalls</a:t>
            </a:r>
          </a:p>
          <a:p>
            <a:pPr lvl="1"/>
            <a:r>
              <a:rPr lang="en-US" b="1" dirty="0"/>
              <a:t>2.20  Concluding Remarks</a:t>
            </a:r>
          </a:p>
          <a:p>
            <a:pPr lvl="1"/>
            <a:r>
              <a:rPr lang="en-US" b="1" strike="sngStrike" dirty="0"/>
              <a:t>2.21  Historical Perspective and Further Reading</a:t>
            </a:r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644286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870A28-FB96-4245-A2C4-6226ED858A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ASCII Characters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536A5-20E5-8548-9687-261279A790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Each character is represented by a 8-bit byte </a:t>
            </a:r>
            <a:r>
              <a:rPr lang="en-US" dirty="0">
                <a:sym typeface="Wingdings" pitchFamily="2" charset="2"/>
              </a:rPr>
              <a:t> max 256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18FC36-7FFD-E840-8A35-30DD02D2D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E9705F9-83B4-DD4B-87CC-C6EFE5AE16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84702"/>
            <a:ext cx="9144000" cy="4554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5606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>
            <a:extLst>
              <a:ext uri="{FF2B5EF4-FFF2-40B4-BE49-F238E27FC236}">
                <a16:creationId xmlns:a16="http://schemas.microsoft.com/office/drawing/2014/main" id="{0196646C-991D-064F-8CA0-D46DF93EFB6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4213" y="200025"/>
            <a:ext cx="8259762" cy="708025"/>
          </a:xfrm>
        </p:spPr>
        <p:txBody>
          <a:bodyPr/>
          <a:lstStyle/>
          <a:p>
            <a:pPr eaLnBrk="1" hangingPunct="1"/>
            <a:r>
              <a:rPr lang="en-US" altLang="en-US" sz="4000"/>
              <a:t>Byte/Halfword/Word Operations</a:t>
            </a:r>
            <a:endParaRPr lang="en-AU" altLang="en-US" sz="4000"/>
          </a:p>
        </p:txBody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09A67220-A5AB-9745-A68E-92E95FC73D1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1142999"/>
            <a:ext cx="8763000" cy="5578475"/>
          </a:xfrm>
        </p:spPr>
        <p:txBody>
          <a:bodyPr>
            <a:normAutofit fontScale="92500" lnSpcReduction="10000"/>
          </a:bodyPr>
          <a:lstStyle/>
          <a:p>
            <a:pPr eaLnBrk="1" hangingPunct="1"/>
            <a:r>
              <a:rPr lang="en-US" altLang="en-US" sz="3200" dirty="0"/>
              <a:t>RISC-V byte/halfword/word load/store</a:t>
            </a:r>
          </a:p>
          <a:p>
            <a:pPr lvl="1" eaLnBrk="1" hangingPunct="1"/>
            <a:r>
              <a:rPr lang="en-US" altLang="en-US" sz="2800" dirty="0"/>
              <a:t>Load byte/halfword/word: Sign extend to 64 bits in </a:t>
            </a:r>
            <a:r>
              <a:rPr lang="en-US" altLang="en-US" sz="2800" dirty="0" err="1"/>
              <a:t>rd</a:t>
            </a:r>
            <a:endParaRPr lang="en-US" altLang="en-US" sz="2800" dirty="0"/>
          </a:p>
          <a:p>
            <a:pPr lvl="2" eaLnBrk="1" hangingPunct="1"/>
            <a:r>
              <a:rPr lang="en-US" altLang="en-US" dirty="0" err="1">
                <a:latin typeface="Lucida Console" panose="020B0609040504020204" pitchFamily="49" charset="0"/>
              </a:rPr>
              <a:t>lb</a:t>
            </a:r>
            <a:r>
              <a:rPr lang="en-US" altLang="en-US" dirty="0">
                <a:latin typeface="Lucida Console" panose="020B0609040504020204" pitchFamily="49" charset="0"/>
              </a:rPr>
              <a:t> </a:t>
            </a:r>
            <a:r>
              <a:rPr lang="en-US" altLang="en-US" dirty="0" err="1">
                <a:latin typeface="Lucida Console" panose="020B0609040504020204" pitchFamily="49" charset="0"/>
              </a:rPr>
              <a:t>rd</a:t>
            </a:r>
            <a:r>
              <a:rPr lang="en-US" altLang="en-US" dirty="0">
                <a:latin typeface="Lucida Console" panose="020B0609040504020204" pitchFamily="49" charset="0"/>
              </a:rPr>
              <a:t>, offset(rs1)</a:t>
            </a:r>
          </a:p>
          <a:p>
            <a:pPr lvl="2" eaLnBrk="1" hangingPunct="1"/>
            <a:r>
              <a:rPr lang="en-US" altLang="en-US" dirty="0" err="1">
                <a:latin typeface="Lucida Console" panose="020B0609040504020204" pitchFamily="49" charset="0"/>
              </a:rPr>
              <a:t>lh</a:t>
            </a:r>
            <a:r>
              <a:rPr lang="en-US" altLang="en-US" dirty="0">
                <a:latin typeface="Lucida Console" panose="020B0609040504020204" pitchFamily="49" charset="0"/>
              </a:rPr>
              <a:t> </a:t>
            </a:r>
            <a:r>
              <a:rPr lang="en-US" altLang="en-US" dirty="0" err="1">
                <a:latin typeface="Lucida Console" panose="020B0609040504020204" pitchFamily="49" charset="0"/>
              </a:rPr>
              <a:t>rd</a:t>
            </a:r>
            <a:r>
              <a:rPr lang="en-US" altLang="en-US" dirty="0">
                <a:latin typeface="Lucida Console" panose="020B0609040504020204" pitchFamily="49" charset="0"/>
              </a:rPr>
              <a:t>, offset(rs1)</a:t>
            </a:r>
          </a:p>
          <a:p>
            <a:pPr lvl="2" eaLnBrk="1" hangingPunct="1"/>
            <a:r>
              <a:rPr lang="en-US" altLang="en-US" dirty="0" err="1">
                <a:latin typeface="Lucida Console" panose="020B0609040504020204" pitchFamily="49" charset="0"/>
              </a:rPr>
              <a:t>lw</a:t>
            </a:r>
            <a:r>
              <a:rPr lang="en-US" altLang="en-US" dirty="0">
                <a:latin typeface="Lucida Console" panose="020B0609040504020204" pitchFamily="49" charset="0"/>
              </a:rPr>
              <a:t> </a:t>
            </a:r>
            <a:r>
              <a:rPr lang="en-US" altLang="en-US" dirty="0" err="1">
                <a:latin typeface="Lucida Console" panose="020B0609040504020204" pitchFamily="49" charset="0"/>
              </a:rPr>
              <a:t>rd</a:t>
            </a:r>
            <a:r>
              <a:rPr lang="en-US" altLang="en-US" dirty="0">
                <a:latin typeface="Lucida Console" panose="020B0609040504020204" pitchFamily="49" charset="0"/>
              </a:rPr>
              <a:t>, offset(rs1)</a:t>
            </a:r>
          </a:p>
          <a:p>
            <a:pPr lvl="1" eaLnBrk="1" hangingPunct="1"/>
            <a:r>
              <a:rPr lang="en-US" altLang="en-US" sz="2800" dirty="0"/>
              <a:t>Load byte/halfword/word unsigned: Zero extend to 64 bits in </a:t>
            </a:r>
            <a:r>
              <a:rPr lang="en-US" altLang="en-US" sz="2800" dirty="0" err="1"/>
              <a:t>rd</a:t>
            </a:r>
            <a:endParaRPr lang="en-US" altLang="en-US" sz="2800" dirty="0"/>
          </a:p>
          <a:p>
            <a:pPr lvl="2" eaLnBrk="1" hangingPunct="1"/>
            <a:r>
              <a:rPr lang="en-US" altLang="en-US" dirty="0" err="1">
                <a:latin typeface="Lucida Console" panose="020B0609040504020204" pitchFamily="49" charset="0"/>
              </a:rPr>
              <a:t>lbu</a:t>
            </a:r>
            <a:r>
              <a:rPr lang="en-US" altLang="en-US" dirty="0">
                <a:latin typeface="Lucida Console" panose="020B0609040504020204" pitchFamily="49" charset="0"/>
              </a:rPr>
              <a:t> </a:t>
            </a:r>
            <a:r>
              <a:rPr lang="en-US" altLang="en-US" dirty="0" err="1">
                <a:latin typeface="Lucida Console" panose="020B0609040504020204" pitchFamily="49" charset="0"/>
              </a:rPr>
              <a:t>rd</a:t>
            </a:r>
            <a:r>
              <a:rPr lang="en-US" altLang="en-US" dirty="0">
                <a:latin typeface="Lucida Console" panose="020B0609040504020204" pitchFamily="49" charset="0"/>
              </a:rPr>
              <a:t>, offset(rs1)</a:t>
            </a:r>
          </a:p>
          <a:p>
            <a:pPr lvl="2" eaLnBrk="1" hangingPunct="1"/>
            <a:r>
              <a:rPr lang="en-US" altLang="en-US" dirty="0" err="1">
                <a:latin typeface="Lucida Console" panose="020B0609040504020204" pitchFamily="49" charset="0"/>
              </a:rPr>
              <a:t>lhu</a:t>
            </a:r>
            <a:r>
              <a:rPr lang="en-US" altLang="en-US" dirty="0">
                <a:latin typeface="Lucida Console" panose="020B0609040504020204" pitchFamily="49" charset="0"/>
              </a:rPr>
              <a:t> </a:t>
            </a:r>
            <a:r>
              <a:rPr lang="en-US" altLang="en-US" dirty="0" err="1">
                <a:latin typeface="Lucida Console" panose="020B0609040504020204" pitchFamily="49" charset="0"/>
              </a:rPr>
              <a:t>rd</a:t>
            </a:r>
            <a:r>
              <a:rPr lang="en-US" altLang="en-US" dirty="0">
                <a:latin typeface="Lucida Console" panose="020B0609040504020204" pitchFamily="49" charset="0"/>
              </a:rPr>
              <a:t>, offset(rs1)</a:t>
            </a:r>
          </a:p>
          <a:p>
            <a:pPr lvl="2" eaLnBrk="1" hangingPunct="1"/>
            <a:r>
              <a:rPr lang="en-US" altLang="en-US" dirty="0" err="1">
                <a:latin typeface="Lucida Console" panose="020B0609040504020204" pitchFamily="49" charset="0"/>
              </a:rPr>
              <a:t>lwu</a:t>
            </a:r>
            <a:r>
              <a:rPr lang="en-US" altLang="en-US" dirty="0">
                <a:latin typeface="Lucida Console" panose="020B0609040504020204" pitchFamily="49" charset="0"/>
              </a:rPr>
              <a:t> </a:t>
            </a:r>
            <a:r>
              <a:rPr lang="en-US" altLang="en-US" dirty="0" err="1">
                <a:latin typeface="Lucida Console" panose="020B0609040504020204" pitchFamily="49" charset="0"/>
              </a:rPr>
              <a:t>rd</a:t>
            </a:r>
            <a:r>
              <a:rPr lang="en-US" altLang="en-US" dirty="0">
                <a:latin typeface="Lucida Console" panose="020B0609040504020204" pitchFamily="49" charset="0"/>
              </a:rPr>
              <a:t>, offset(rs1)</a:t>
            </a:r>
          </a:p>
          <a:p>
            <a:pPr lvl="1" eaLnBrk="1" hangingPunct="1"/>
            <a:r>
              <a:rPr lang="en-US" altLang="en-US" sz="2800" dirty="0"/>
              <a:t>Store byte/halfword/word: Store rightmost 8/16/32 bits</a:t>
            </a:r>
          </a:p>
          <a:p>
            <a:pPr lvl="2" eaLnBrk="1" hangingPunct="1"/>
            <a:r>
              <a:rPr lang="en-US" altLang="en-US" dirty="0">
                <a:latin typeface="Lucida Console" panose="020B0609040504020204" pitchFamily="49" charset="0"/>
              </a:rPr>
              <a:t>sb rs2, offset(rs1)</a:t>
            </a:r>
          </a:p>
          <a:p>
            <a:pPr lvl="2" eaLnBrk="1" hangingPunct="1"/>
            <a:r>
              <a:rPr lang="en-US" altLang="en-US" dirty="0" err="1">
                <a:latin typeface="Lucida Console" panose="020B0609040504020204" pitchFamily="49" charset="0"/>
              </a:rPr>
              <a:t>sh</a:t>
            </a:r>
            <a:r>
              <a:rPr lang="en-US" altLang="en-US" dirty="0">
                <a:latin typeface="Lucida Console" panose="020B0609040504020204" pitchFamily="49" charset="0"/>
              </a:rPr>
              <a:t> rs2, offset(rs1)</a:t>
            </a:r>
          </a:p>
          <a:p>
            <a:pPr lvl="2" eaLnBrk="1" hangingPunct="1"/>
            <a:r>
              <a:rPr lang="en-US" altLang="en-US" dirty="0" err="1">
                <a:latin typeface="Lucida Console" panose="020B0609040504020204" pitchFamily="49" charset="0"/>
              </a:rPr>
              <a:t>sw</a:t>
            </a:r>
            <a:r>
              <a:rPr lang="en-US" altLang="en-US" dirty="0">
                <a:latin typeface="Lucida Console" panose="020B0609040504020204" pitchFamily="49" charset="0"/>
              </a:rPr>
              <a:t> rs2, offset(rs1)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7B93FEC-8A68-7C4D-BA0F-B496E5A9E5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96194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>
            <a:extLst>
              <a:ext uri="{FF2B5EF4-FFF2-40B4-BE49-F238E27FC236}">
                <a16:creationId xmlns:a16="http://schemas.microsoft.com/office/drawing/2014/main" id="{4CB4AEED-F356-7742-AB7A-D791077038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String Copy Example</a:t>
            </a:r>
            <a:endParaRPr lang="en-AU" altLang="en-US"/>
          </a:p>
        </p:txBody>
      </p:sp>
      <p:sp>
        <p:nvSpPr>
          <p:cNvPr id="112643" name="Rectangle 3">
            <a:extLst>
              <a:ext uri="{FF2B5EF4-FFF2-40B4-BE49-F238E27FC236}">
                <a16:creationId xmlns:a16="http://schemas.microsoft.com/office/drawing/2014/main" id="{F7177ED0-BB4E-7F4A-AC3E-373CF46D5E7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eaLnBrk="1" hangingPunct="1"/>
            <a:r>
              <a:rPr lang="en-US" altLang="en-US" dirty="0"/>
              <a:t>C code:</a:t>
            </a:r>
          </a:p>
          <a:p>
            <a:pPr lvl="1" eaLnBrk="1" hangingPunct="1"/>
            <a:r>
              <a:rPr lang="en-US" altLang="en-US" dirty="0"/>
              <a:t>A string is an array of characters with` \0` as the last character</a:t>
            </a:r>
          </a:p>
          <a:p>
            <a:pPr lvl="2"/>
            <a:r>
              <a:rPr lang="en-US" altLang="en-US" dirty="0"/>
              <a:t>char  x[100]; a string of 100 character</a:t>
            </a:r>
          </a:p>
          <a:p>
            <a:pPr lvl="2"/>
            <a:r>
              <a:rPr lang="en-US" altLang="en-US" dirty="0"/>
              <a:t>char * x2;  is used for refer to a string</a:t>
            </a:r>
          </a:p>
          <a:p>
            <a:pPr lvl="1" eaLnBrk="1" hangingPunct="1"/>
            <a:r>
              <a:rPr lang="en-US" altLang="en-US" dirty="0"/>
              <a:t>Null-terminated string</a:t>
            </a:r>
          </a:p>
          <a:p>
            <a:pPr lvl="0">
              <a:buNone/>
            </a:pPr>
            <a:r>
              <a:rPr lang="en-US" altLang="en-US" sz="2800" dirty="0">
                <a:solidFill>
                  <a:prstClr val="black"/>
                </a:solidFill>
                <a:latin typeface="Lucida Console" panose="020B0609040504020204" pitchFamily="49" charset="0"/>
              </a:rPr>
              <a:t>void </a:t>
            </a:r>
            <a:r>
              <a:rPr lang="en-US" altLang="en-US" sz="28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strcpy</a:t>
            </a:r>
            <a:r>
              <a:rPr lang="en-US" altLang="en-US" sz="2800" dirty="0">
                <a:solidFill>
                  <a:prstClr val="black"/>
                </a:solidFill>
                <a:latin typeface="Lucida Console" panose="020B0609040504020204" pitchFamily="49" charset="0"/>
              </a:rPr>
              <a:t> (char x[], char y[])</a:t>
            </a:r>
            <a:br>
              <a:rPr lang="en-US" altLang="en-US" sz="2800" dirty="0">
                <a:solidFill>
                  <a:prstClr val="black"/>
                </a:solidFill>
                <a:latin typeface="Lucida Console" panose="020B0609040504020204" pitchFamily="49" charset="0"/>
              </a:rPr>
            </a:br>
            <a:r>
              <a:rPr lang="en-US" altLang="en-US" sz="2800" dirty="0">
                <a:solidFill>
                  <a:prstClr val="black"/>
                </a:solidFill>
                <a:latin typeface="Lucida Console" panose="020B0609040504020204" pitchFamily="49" charset="0"/>
              </a:rPr>
              <a:t>{ </a:t>
            </a:r>
            <a:r>
              <a:rPr lang="en-US" altLang="en-US" sz="28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size_t</a:t>
            </a:r>
            <a:r>
              <a:rPr lang="en-US" altLang="en-US" sz="28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altLang="en-US" sz="28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</a:t>
            </a:r>
            <a:r>
              <a:rPr lang="en-US" altLang="en-US" sz="2800" dirty="0">
                <a:solidFill>
                  <a:prstClr val="black"/>
                </a:solidFill>
                <a:latin typeface="Lucida Console" panose="020B0609040504020204" pitchFamily="49" charset="0"/>
              </a:rPr>
              <a:t>;</a:t>
            </a:r>
            <a:br>
              <a:rPr lang="en-US" altLang="en-US" sz="2800" dirty="0">
                <a:solidFill>
                  <a:prstClr val="black"/>
                </a:solidFill>
                <a:latin typeface="Lucida Console" panose="020B0609040504020204" pitchFamily="49" charset="0"/>
              </a:rPr>
            </a:br>
            <a:r>
              <a:rPr lang="en-US" altLang="en-US" sz="2800" dirty="0">
                <a:solidFill>
                  <a:prstClr val="black"/>
                </a:solidFill>
                <a:latin typeface="Lucida Console" panose="020B0609040504020204" pitchFamily="49" charset="0"/>
              </a:rPr>
              <a:t>  </a:t>
            </a:r>
            <a:r>
              <a:rPr lang="en-US" altLang="en-US" sz="2800" dirty="0" err="1">
                <a:solidFill>
                  <a:prstClr val="black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i</a:t>
            </a:r>
            <a:r>
              <a:rPr lang="en-US" altLang="en-US" sz="2800" dirty="0">
                <a:solidFill>
                  <a:prstClr val="black"/>
                </a:solidFill>
                <a:highlight>
                  <a:srgbClr val="FFFF00"/>
                </a:highlight>
                <a:latin typeface="Lucida Console" panose="020B0609040504020204" pitchFamily="49" charset="0"/>
              </a:rPr>
              <a:t> = 0;</a:t>
            </a:r>
            <a:br>
              <a:rPr lang="en-US" altLang="en-US" sz="2800" dirty="0">
                <a:solidFill>
                  <a:prstClr val="black"/>
                </a:solidFill>
                <a:latin typeface="Lucida Console" panose="020B0609040504020204" pitchFamily="49" charset="0"/>
              </a:rPr>
            </a:br>
            <a:r>
              <a:rPr lang="en-US" altLang="en-US" sz="2800" dirty="0">
                <a:solidFill>
                  <a:prstClr val="black"/>
                </a:solidFill>
                <a:latin typeface="Lucida Console" panose="020B0609040504020204" pitchFamily="49" charset="0"/>
              </a:rPr>
              <a:t>  while </a:t>
            </a:r>
            <a:r>
              <a:rPr lang="en-US" altLang="en-US" sz="2800" dirty="0">
                <a:solidFill>
                  <a:prstClr val="black"/>
                </a:solidFill>
                <a:highlight>
                  <a:srgbClr val="66FFFF"/>
                </a:highlight>
                <a:latin typeface="Lucida Console" panose="020B0609040504020204" pitchFamily="49" charset="0"/>
              </a:rPr>
              <a:t>((x[</a:t>
            </a:r>
            <a:r>
              <a:rPr lang="en-US" altLang="en-US" sz="2800" dirty="0" err="1">
                <a:solidFill>
                  <a:prstClr val="black"/>
                </a:solidFill>
                <a:highlight>
                  <a:srgbClr val="66FFFF"/>
                </a:highlight>
                <a:latin typeface="Lucida Console" panose="020B0609040504020204" pitchFamily="49" charset="0"/>
              </a:rPr>
              <a:t>i</a:t>
            </a:r>
            <a:r>
              <a:rPr lang="en-US" altLang="en-US" sz="2800" dirty="0">
                <a:solidFill>
                  <a:prstClr val="black"/>
                </a:solidFill>
                <a:highlight>
                  <a:srgbClr val="66FFFF"/>
                </a:highlight>
                <a:latin typeface="Lucida Console" panose="020B0609040504020204" pitchFamily="49" charset="0"/>
              </a:rPr>
              <a:t>]=y[</a:t>
            </a:r>
            <a:r>
              <a:rPr lang="en-US" altLang="en-US" sz="2800" dirty="0" err="1">
                <a:solidFill>
                  <a:prstClr val="black"/>
                </a:solidFill>
                <a:highlight>
                  <a:srgbClr val="66FFFF"/>
                </a:highlight>
                <a:latin typeface="Lucida Console" panose="020B0609040504020204" pitchFamily="49" charset="0"/>
              </a:rPr>
              <a:t>i</a:t>
            </a:r>
            <a:r>
              <a:rPr lang="en-US" altLang="en-US" sz="2800" dirty="0">
                <a:solidFill>
                  <a:prstClr val="black"/>
                </a:solidFill>
                <a:highlight>
                  <a:srgbClr val="66FFFF"/>
                </a:highlight>
                <a:latin typeface="Lucida Console" panose="020B0609040504020204" pitchFamily="49" charset="0"/>
              </a:rPr>
              <a:t>])</a:t>
            </a:r>
            <a:r>
              <a:rPr lang="en-US" altLang="en-US" sz="2800" dirty="0">
                <a:solidFill>
                  <a:prstClr val="black"/>
                </a:solidFill>
                <a:highlight>
                  <a:srgbClr val="B3B3B3"/>
                </a:highlight>
                <a:latin typeface="Lucida Console" panose="020B0609040504020204" pitchFamily="49" charset="0"/>
              </a:rPr>
              <a:t>!='\0'</a:t>
            </a:r>
            <a:r>
              <a:rPr lang="en-US" altLang="en-US" sz="2800" dirty="0">
                <a:solidFill>
                  <a:prstClr val="black"/>
                </a:solidFill>
                <a:highlight>
                  <a:srgbClr val="FF0000"/>
                </a:highlight>
                <a:latin typeface="Lucida Console" panose="020B0609040504020204" pitchFamily="49" charset="0"/>
              </a:rPr>
              <a:t>)</a:t>
            </a:r>
            <a:br>
              <a:rPr lang="en-US" altLang="en-US" sz="2800" dirty="0">
                <a:solidFill>
                  <a:prstClr val="black"/>
                </a:solidFill>
                <a:latin typeface="Lucida Console" panose="020B0609040504020204" pitchFamily="49" charset="0"/>
              </a:rPr>
            </a:br>
            <a:r>
              <a:rPr lang="en-US" altLang="en-US" sz="28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altLang="en-US" sz="2800" dirty="0" err="1">
                <a:solidFill>
                  <a:prstClr val="black"/>
                </a:solidFill>
                <a:highlight>
                  <a:srgbClr val="00FF00"/>
                </a:highlight>
                <a:latin typeface="Lucida Console" panose="020B0609040504020204" pitchFamily="49" charset="0"/>
              </a:rPr>
              <a:t>i</a:t>
            </a:r>
            <a:r>
              <a:rPr lang="en-US" altLang="en-US" sz="2800" dirty="0">
                <a:solidFill>
                  <a:prstClr val="black"/>
                </a:solidFill>
                <a:highlight>
                  <a:srgbClr val="00FF00"/>
                </a:highlight>
                <a:latin typeface="Lucida Console" panose="020B0609040504020204" pitchFamily="49" charset="0"/>
              </a:rPr>
              <a:t> += 1;</a:t>
            </a:r>
            <a:br>
              <a:rPr lang="en-US" altLang="en-US" sz="2800" dirty="0">
                <a:solidFill>
                  <a:prstClr val="black"/>
                </a:solidFill>
                <a:latin typeface="Lucida Console" panose="020B0609040504020204" pitchFamily="49" charset="0"/>
              </a:rPr>
            </a:br>
            <a:r>
              <a:rPr lang="en-US" altLang="en-US" sz="2800" dirty="0">
                <a:solidFill>
                  <a:prstClr val="black"/>
                </a:solidFill>
                <a:latin typeface="Lucida Console" panose="020B0609040504020204" pitchFamily="49" charset="0"/>
              </a:rPr>
              <a:t>}</a:t>
            </a:r>
            <a:endParaRPr lang="en-US" altLang="en-US" b="1" dirty="0"/>
          </a:p>
          <a:p>
            <a:pPr lvl="1" eaLnBrk="1" hangingPunct="1"/>
            <a:r>
              <a:rPr lang="en-US" altLang="en-US" b="1" dirty="0"/>
              <a:t>Base address for x and y are in x10 and x11</a:t>
            </a:r>
          </a:p>
          <a:p>
            <a:pPr lvl="1" eaLnBrk="1" hangingPunct="1"/>
            <a:r>
              <a:rPr lang="en-US" altLang="en-US" b="1" dirty="0" err="1"/>
              <a:t>i</a:t>
            </a:r>
            <a:r>
              <a:rPr lang="en-US" altLang="en-US" b="1" dirty="0"/>
              <a:t> is in x19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9A07B26-8AF1-034C-A109-CFAC78BF54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77025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Rectangle 3">
            <a:extLst>
              <a:ext uri="{FF2B5EF4-FFF2-40B4-BE49-F238E27FC236}">
                <a16:creationId xmlns:a16="http://schemas.microsoft.com/office/drawing/2014/main" id="{E1AE3097-F38E-9041-A4A1-9CF4023BC4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0500" y="2133600"/>
            <a:ext cx="8763000" cy="5213350"/>
          </a:xfrm>
        </p:spPr>
        <p:txBody>
          <a:bodyPr/>
          <a:lstStyle/>
          <a:p>
            <a:pPr eaLnBrk="1" hangingPunct="1"/>
            <a:r>
              <a:rPr lang="en-US" altLang="en-US" sz="2800" dirty="0"/>
              <a:t>RISC-V code: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en-US" sz="1800" dirty="0" err="1">
                <a:latin typeface="Lucida Console" panose="020B0609040504020204" pitchFamily="49" charset="0"/>
              </a:rPr>
              <a:t>strcpy</a:t>
            </a:r>
            <a:r>
              <a:rPr lang="en-US" altLang="en-US" sz="1800" dirty="0">
                <a:latin typeface="Lucida Console" panose="020B0609040504020204" pitchFamily="49" charset="0"/>
              </a:rPr>
              <a:t>:</a:t>
            </a:r>
            <a:br>
              <a:rPr lang="en-US" altLang="en-US" sz="1800" dirty="0">
                <a:latin typeface="Lucida Console" panose="020B0609040504020204" pitchFamily="49" charset="0"/>
              </a:rPr>
            </a:br>
            <a:r>
              <a:rPr lang="en-US" altLang="en-US" sz="1800" dirty="0">
                <a:latin typeface="Lucida Console" panose="020B0609040504020204" pitchFamily="49" charset="0"/>
              </a:rPr>
              <a:t>	</a:t>
            </a:r>
            <a:r>
              <a:rPr lang="en-US" altLang="en-US" sz="1800" dirty="0" err="1">
                <a:latin typeface="Lucida Console" panose="020B0609040504020204" pitchFamily="49" charset="0"/>
              </a:rPr>
              <a:t>addi</a:t>
            </a:r>
            <a:r>
              <a:rPr lang="en-US" altLang="en-US" sz="1800" dirty="0">
                <a:latin typeface="Lucida Console" panose="020B0609040504020204" pitchFamily="49" charset="0"/>
              </a:rPr>
              <a:t> sp,sp,-8				// adjust stack for 1 doubleword</a:t>
            </a:r>
            <a:br>
              <a:rPr lang="en-US" altLang="en-US" sz="1800" dirty="0">
                <a:latin typeface="Lucida Console" panose="020B0609040504020204" pitchFamily="49" charset="0"/>
              </a:rPr>
            </a:br>
            <a:r>
              <a:rPr lang="en-US" altLang="en-US" sz="1800" dirty="0">
                <a:latin typeface="Lucida Console" panose="020B0609040504020204" pitchFamily="49" charset="0"/>
              </a:rPr>
              <a:t>	</a:t>
            </a:r>
            <a:r>
              <a:rPr lang="en-US" altLang="en-US" sz="1800" dirty="0" err="1">
                <a:latin typeface="Lucida Console" panose="020B0609040504020204" pitchFamily="49" charset="0"/>
              </a:rPr>
              <a:t>sd</a:t>
            </a:r>
            <a:r>
              <a:rPr lang="en-US" altLang="en-US" sz="1800" dirty="0">
                <a:latin typeface="Lucida Console" panose="020B0609040504020204" pitchFamily="49" charset="0"/>
              </a:rPr>
              <a:t>   x19,0(</a:t>
            </a:r>
            <a:r>
              <a:rPr lang="en-US" altLang="en-US" sz="1800" dirty="0" err="1">
                <a:latin typeface="Lucida Console" panose="020B0609040504020204" pitchFamily="49" charset="0"/>
              </a:rPr>
              <a:t>sp</a:t>
            </a:r>
            <a:r>
              <a:rPr lang="en-US" altLang="en-US" sz="1800" dirty="0">
                <a:latin typeface="Lucida Console" panose="020B0609040504020204" pitchFamily="49" charset="0"/>
              </a:rPr>
              <a:t>)      	// save x19</a:t>
            </a:r>
            <a:br>
              <a:rPr lang="en-US" altLang="en-US" sz="1800" dirty="0">
                <a:latin typeface="Lucida Console" panose="020B0609040504020204" pitchFamily="49" charset="0"/>
              </a:rPr>
            </a:br>
            <a:r>
              <a:rPr lang="en-US" altLang="en-US" sz="1800" dirty="0">
                <a:highlight>
                  <a:srgbClr val="FFFF00"/>
                </a:highlight>
                <a:latin typeface="Lucida Console" panose="020B0609040504020204" pitchFamily="49" charset="0"/>
              </a:rPr>
              <a:t>	add  x19,x0,x0</a:t>
            </a:r>
            <a:r>
              <a:rPr lang="en-US" altLang="en-US" sz="1800" dirty="0">
                <a:latin typeface="Lucida Console" panose="020B0609040504020204" pitchFamily="49" charset="0"/>
              </a:rPr>
              <a:t>			// </a:t>
            </a:r>
            <a:r>
              <a:rPr lang="en-US" altLang="en-US" sz="1800" dirty="0" err="1">
                <a:latin typeface="Lucida Console" panose="020B0609040504020204" pitchFamily="49" charset="0"/>
              </a:rPr>
              <a:t>i</a:t>
            </a:r>
            <a:r>
              <a:rPr lang="en-US" altLang="en-US" sz="1800" dirty="0">
                <a:latin typeface="Lucida Console" panose="020B0609040504020204" pitchFamily="49" charset="0"/>
              </a:rPr>
              <a:t>=0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en-US" sz="1800" dirty="0">
                <a:highlight>
                  <a:srgbClr val="66FFFF"/>
                </a:highlight>
                <a:latin typeface="Lucida Console" panose="020B0609040504020204" pitchFamily="49" charset="0"/>
              </a:rPr>
              <a:t>L1: add  x5,x19,x10		   // x5 = </a:t>
            </a:r>
            <a:r>
              <a:rPr lang="en-US" altLang="en-US" sz="1800" dirty="0" err="1">
                <a:highlight>
                  <a:srgbClr val="66FFFF"/>
                </a:highlight>
                <a:latin typeface="Lucida Console" panose="020B0609040504020204" pitchFamily="49" charset="0"/>
              </a:rPr>
              <a:t>addr</a:t>
            </a:r>
            <a:r>
              <a:rPr lang="en-US" altLang="en-US" sz="1800" dirty="0">
                <a:highlight>
                  <a:srgbClr val="66FFFF"/>
                </a:highlight>
                <a:latin typeface="Lucida Console" panose="020B0609040504020204" pitchFamily="49" charset="0"/>
              </a:rPr>
              <a:t> of y[</a:t>
            </a:r>
            <a:r>
              <a:rPr lang="en-US" altLang="en-US" sz="1800" dirty="0" err="1">
                <a:highlight>
                  <a:srgbClr val="66FFFF"/>
                </a:highlight>
                <a:latin typeface="Lucida Console" panose="020B0609040504020204" pitchFamily="49" charset="0"/>
              </a:rPr>
              <a:t>i</a:t>
            </a:r>
            <a:r>
              <a:rPr lang="en-US" altLang="en-US" sz="1800" dirty="0">
                <a:highlight>
                  <a:srgbClr val="66FFFF"/>
                </a:highlight>
                <a:latin typeface="Lucida Console" panose="020B0609040504020204" pitchFamily="49" charset="0"/>
              </a:rPr>
              <a:t>]</a:t>
            </a:r>
            <a:br>
              <a:rPr lang="en-US" altLang="en-US" sz="1800" dirty="0">
                <a:highlight>
                  <a:srgbClr val="66FFFF"/>
                </a:highlight>
                <a:latin typeface="Lucida Console" panose="020B0609040504020204" pitchFamily="49" charset="0"/>
              </a:rPr>
            </a:br>
            <a:r>
              <a:rPr lang="en-US" altLang="en-US" sz="1800" dirty="0">
                <a:highlight>
                  <a:srgbClr val="66FFFF"/>
                </a:highlight>
                <a:latin typeface="Lucida Console" panose="020B0609040504020204" pitchFamily="49" charset="0"/>
              </a:rPr>
              <a:t>	</a:t>
            </a:r>
            <a:r>
              <a:rPr lang="en-US" altLang="en-US" sz="1800" dirty="0" err="1">
                <a:highlight>
                  <a:srgbClr val="66FFFF"/>
                </a:highlight>
                <a:latin typeface="Lucida Console" panose="020B0609040504020204" pitchFamily="49" charset="0"/>
              </a:rPr>
              <a:t>lbu</a:t>
            </a:r>
            <a:r>
              <a:rPr lang="en-US" altLang="en-US" sz="1800" dirty="0">
                <a:highlight>
                  <a:srgbClr val="66FFFF"/>
                </a:highlight>
                <a:latin typeface="Lucida Console" panose="020B0609040504020204" pitchFamily="49" charset="0"/>
              </a:rPr>
              <a:t>  x6,0(x5)				// x6 = y[</a:t>
            </a:r>
            <a:r>
              <a:rPr lang="en-US" altLang="en-US" sz="1800" dirty="0" err="1">
                <a:highlight>
                  <a:srgbClr val="66FFFF"/>
                </a:highlight>
                <a:latin typeface="Lucida Console" panose="020B0609040504020204" pitchFamily="49" charset="0"/>
              </a:rPr>
              <a:t>i</a:t>
            </a:r>
            <a:r>
              <a:rPr lang="en-US" altLang="en-US" sz="1800" dirty="0">
                <a:highlight>
                  <a:srgbClr val="66FFFF"/>
                </a:highlight>
                <a:latin typeface="Lucida Console" panose="020B0609040504020204" pitchFamily="49" charset="0"/>
              </a:rPr>
              <a:t>]</a:t>
            </a:r>
            <a:br>
              <a:rPr lang="en-US" altLang="en-US" sz="1800" dirty="0">
                <a:highlight>
                  <a:srgbClr val="66FFFF"/>
                </a:highlight>
                <a:latin typeface="Lucida Console" panose="020B0609040504020204" pitchFamily="49" charset="0"/>
              </a:rPr>
            </a:br>
            <a:r>
              <a:rPr lang="en-US" altLang="en-US" sz="1800" dirty="0">
                <a:highlight>
                  <a:srgbClr val="66FFFF"/>
                </a:highlight>
                <a:latin typeface="Lucida Console" panose="020B0609040504020204" pitchFamily="49" charset="0"/>
              </a:rPr>
              <a:t>	add  x7,x19,x10			// x7 = </a:t>
            </a:r>
            <a:r>
              <a:rPr lang="en-US" altLang="en-US" sz="1800" dirty="0" err="1">
                <a:highlight>
                  <a:srgbClr val="66FFFF"/>
                </a:highlight>
                <a:latin typeface="Lucida Console" panose="020B0609040504020204" pitchFamily="49" charset="0"/>
              </a:rPr>
              <a:t>addr</a:t>
            </a:r>
            <a:r>
              <a:rPr lang="en-US" altLang="en-US" sz="1800" dirty="0">
                <a:highlight>
                  <a:srgbClr val="66FFFF"/>
                </a:highlight>
                <a:latin typeface="Lucida Console" panose="020B0609040504020204" pitchFamily="49" charset="0"/>
              </a:rPr>
              <a:t> of x[</a:t>
            </a:r>
            <a:r>
              <a:rPr lang="en-US" altLang="en-US" sz="1800" dirty="0" err="1">
                <a:highlight>
                  <a:srgbClr val="66FFFF"/>
                </a:highlight>
                <a:latin typeface="Lucida Console" panose="020B0609040504020204" pitchFamily="49" charset="0"/>
              </a:rPr>
              <a:t>i</a:t>
            </a:r>
            <a:r>
              <a:rPr lang="en-US" altLang="en-US" sz="1800" dirty="0">
                <a:highlight>
                  <a:srgbClr val="66FFFF"/>
                </a:highlight>
                <a:latin typeface="Lucida Console" panose="020B0609040504020204" pitchFamily="49" charset="0"/>
              </a:rPr>
              <a:t>]</a:t>
            </a:r>
            <a:br>
              <a:rPr lang="en-US" altLang="en-US" sz="1800" dirty="0">
                <a:highlight>
                  <a:srgbClr val="66FFFF"/>
                </a:highlight>
                <a:latin typeface="Lucida Console" panose="020B0609040504020204" pitchFamily="49" charset="0"/>
              </a:rPr>
            </a:br>
            <a:r>
              <a:rPr lang="en-US" altLang="en-US" sz="1800" dirty="0">
                <a:highlight>
                  <a:srgbClr val="66FFFF"/>
                </a:highlight>
                <a:latin typeface="Lucida Console" panose="020B0609040504020204" pitchFamily="49" charset="0"/>
              </a:rPr>
              <a:t>	sb   x6,0(x7)				// x[</a:t>
            </a:r>
            <a:r>
              <a:rPr lang="en-US" altLang="en-US" sz="1800" dirty="0" err="1">
                <a:highlight>
                  <a:srgbClr val="66FFFF"/>
                </a:highlight>
                <a:latin typeface="Lucida Console" panose="020B0609040504020204" pitchFamily="49" charset="0"/>
              </a:rPr>
              <a:t>i</a:t>
            </a:r>
            <a:r>
              <a:rPr lang="en-US" altLang="en-US" sz="1800" dirty="0">
                <a:highlight>
                  <a:srgbClr val="66FFFF"/>
                </a:highlight>
                <a:latin typeface="Lucida Console" panose="020B0609040504020204" pitchFamily="49" charset="0"/>
              </a:rPr>
              <a:t>] = y[</a:t>
            </a:r>
            <a:r>
              <a:rPr lang="en-US" altLang="en-US" sz="1800" dirty="0" err="1">
                <a:highlight>
                  <a:srgbClr val="66FFFF"/>
                </a:highlight>
                <a:latin typeface="Lucida Console" panose="020B0609040504020204" pitchFamily="49" charset="0"/>
              </a:rPr>
              <a:t>i</a:t>
            </a:r>
            <a:r>
              <a:rPr lang="en-US" altLang="en-US" sz="1800" dirty="0">
                <a:highlight>
                  <a:srgbClr val="66FFFF"/>
                </a:highlight>
                <a:latin typeface="Lucida Console" panose="020B0609040504020204" pitchFamily="49" charset="0"/>
              </a:rPr>
              <a:t>]</a:t>
            </a:r>
            <a:br>
              <a:rPr lang="en-US" altLang="en-US" sz="1800" dirty="0">
                <a:latin typeface="Lucida Console" panose="020B0609040504020204" pitchFamily="49" charset="0"/>
              </a:rPr>
            </a:br>
            <a:r>
              <a:rPr lang="en-US" altLang="en-US" sz="1800" dirty="0">
                <a:latin typeface="Lucida Console" panose="020B0609040504020204" pitchFamily="49" charset="0"/>
              </a:rPr>
              <a:t>	</a:t>
            </a:r>
            <a:r>
              <a:rPr lang="en-US" altLang="en-US" sz="1800" dirty="0" err="1">
                <a:highlight>
                  <a:srgbClr val="B3B3B3"/>
                </a:highlight>
                <a:latin typeface="Lucida Console" panose="020B0609040504020204" pitchFamily="49" charset="0"/>
              </a:rPr>
              <a:t>beq</a:t>
            </a:r>
            <a:r>
              <a:rPr lang="en-US" altLang="en-US" sz="1800" dirty="0">
                <a:highlight>
                  <a:srgbClr val="B3B3B3"/>
                </a:highlight>
                <a:latin typeface="Lucida Console" panose="020B0609040504020204" pitchFamily="49" charset="0"/>
              </a:rPr>
              <a:t>  x6,x0,L2	</a:t>
            </a:r>
            <a:r>
              <a:rPr lang="en-US" altLang="en-US" sz="1800" dirty="0">
                <a:latin typeface="Lucida Console" panose="020B0609040504020204" pitchFamily="49" charset="0"/>
              </a:rPr>
              <a:t>			// if y[</a:t>
            </a:r>
            <a:r>
              <a:rPr lang="en-US" altLang="en-US" sz="1800" dirty="0" err="1">
                <a:latin typeface="Lucida Console" panose="020B0609040504020204" pitchFamily="49" charset="0"/>
              </a:rPr>
              <a:t>i</a:t>
            </a:r>
            <a:r>
              <a:rPr lang="en-US" altLang="en-US" sz="1800" dirty="0">
                <a:latin typeface="Lucida Console" panose="020B0609040504020204" pitchFamily="49" charset="0"/>
              </a:rPr>
              <a:t>] == \0 then exit</a:t>
            </a:r>
            <a:br>
              <a:rPr lang="en-US" altLang="en-US" sz="1800" dirty="0">
                <a:latin typeface="Lucida Console" panose="020B0609040504020204" pitchFamily="49" charset="0"/>
              </a:rPr>
            </a:br>
            <a:r>
              <a:rPr lang="en-US" altLang="en-US" sz="1800" dirty="0">
                <a:highlight>
                  <a:srgbClr val="00FF00"/>
                </a:highlight>
                <a:latin typeface="Lucida Console" panose="020B0609040504020204" pitchFamily="49" charset="0"/>
              </a:rPr>
              <a:t>	</a:t>
            </a:r>
            <a:r>
              <a:rPr lang="en-US" altLang="en-US" sz="1800" dirty="0" err="1">
                <a:highlight>
                  <a:srgbClr val="00FF00"/>
                </a:highlight>
                <a:latin typeface="Lucida Console" panose="020B0609040504020204" pitchFamily="49" charset="0"/>
              </a:rPr>
              <a:t>addi</a:t>
            </a:r>
            <a:r>
              <a:rPr lang="en-US" altLang="en-US" sz="1800" dirty="0">
                <a:highlight>
                  <a:srgbClr val="00FF00"/>
                </a:highlight>
                <a:latin typeface="Lucida Console" panose="020B0609040504020204" pitchFamily="49" charset="0"/>
              </a:rPr>
              <a:t> x19,x19,	1			// </a:t>
            </a:r>
            <a:r>
              <a:rPr lang="en-US" altLang="en-US" sz="1800" dirty="0" err="1">
                <a:highlight>
                  <a:srgbClr val="00FF00"/>
                </a:highlight>
                <a:latin typeface="Lucida Console" panose="020B0609040504020204" pitchFamily="49" charset="0"/>
              </a:rPr>
              <a:t>i</a:t>
            </a:r>
            <a:r>
              <a:rPr lang="en-US" altLang="en-US" sz="1800" dirty="0">
                <a:highlight>
                  <a:srgbClr val="00FF00"/>
                </a:highlight>
                <a:latin typeface="Lucida Console" panose="020B0609040504020204" pitchFamily="49" charset="0"/>
              </a:rPr>
              <a:t> = </a:t>
            </a:r>
            <a:r>
              <a:rPr lang="en-US" altLang="en-US" sz="1800" dirty="0" err="1">
                <a:highlight>
                  <a:srgbClr val="00FF00"/>
                </a:highlight>
                <a:latin typeface="Lucida Console" panose="020B0609040504020204" pitchFamily="49" charset="0"/>
              </a:rPr>
              <a:t>i</a:t>
            </a:r>
            <a:r>
              <a:rPr lang="en-US" altLang="en-US" sz="1800" dirty="0">
                <a:highlight>
                  <a:srgbClr val="00FF00"/>
                </a:highlight>
                <a:latin typeface="Lucida Console" panose="020B0609040504020204" pitchFamily="49" charset="0"/>
              </a:rPr>
              <a:t> + 1</a:t>
            </a:r>
            <a:br>
              <a:rPr lang="en-US" altLang="en-US" sz="1800" dirty="0">
                <a:highlight>
                  <a:srgbClr val="00FF00"/>
                </a:highlight>
                <a:latin typeface="Lucida Console" panose="020B0609040504020204" pitchFamily="49" charset="0"/>
              </a:rPr>
            </a:br>
            <a:r>
              <a:rPr lang="en-US" altLang="en-US" sz="1800" dirty="0">
                <a:highlight>
                  <a:srgbClr val="00FF00"/>
                </a:highlight>
                <a:latin typeface="Lucida Console" panose="020B0609040504020204" pitchFamily="49" charset="0"/>
              </a:rPr>
              <a:t>	</a:t>
            </a:r>
            <a:r>
              <a:rPr lang="en-US" altLang="en-US" sz="1800" dirty="0" err="1">
                <a:highlight>
                  <a:srgbClr val="00FF00"/>
                </a:highlight>
                <a:latin typeface="Lucida Console" panose="020B0609040504020204" pitchFamily="49" charset="0"/>
              </a:rPr>
              <a:t>jal</a:t>
            </a:r>
            <a:r>
              <a:rPr lang="en-US" altLang="en-US" sz="1800" dirty="0">
                <a:highlight>
                  <a:srgbClr val="00FF00"/>
                </a:highlight>
                <a:latin typeface="Lucida Console" panose="020B0609040504020204" pitchFamily="49" charset="0"/>
              </a:rPr>
              <a:t>  x0,L1</a:t>
            </a:r>
            <a:r>
              <a:rPr lang="en-US" altLang="en-US" sz="1800" dirty="0">
                <a:latin typeface="Lucida Console" panose="020B0609040504020204" pitchFamily="49" charset="0"/>
              </a:rPr>
              <a:t>				// next iteration of loop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en-US" sz="1800" dirty="0">
                <a:latin typeface="Lucida Console" panose="020B0609040504020204" pitchFamily="49" charset="0"/>
              </a:rPr>
              <a:t>L2: </a:t>
            </a:r>
            <a:r>
              <a:rPr lang="en-US" altLang="en-US" sz="1800" dirty="0" err="1">
                <a:latin typeface="Lucida Console" panose="020B0609040504020204" pitchFamily="49" charset="0"/>
              </a:rPr>
              <a:t>ld</a:t>
            </a:r>
            <a:r>
              <a:rPr lang="en-US" altLang="en-US" sz="1800" dirty="0">
                <a:latin typeface="Lucida Console" panose="020B0609040504020204" pitchFamily="49" charset="0"/>
              </a:rPr>
              <a:t>   x19,0(</a:t>
            </a:r>
            <a:r>
              <a:rPr lang="en-US" altLang="en-US" sz="1800" dirty="0" err="1">
                <a:latin typeface="Lucida Console" panose="020B0609040504020204" pitchFamily="49" charset="0"/>
              </a:rPr>
              <a:t>sp</a:t>
            </a:r>
            <a:r>
              <a:rPr lang="en-US" altLang="en-US" sz="1800" dirty="0">
                <a:latin typeface="Lucida Console" panose="020B0609040504020204" pitchFamily="49" charset="0"/>
              </a:rPr>
              <a:t>)		   // restore saved x19</a:t>
            </a:r>
            <a:br>
              <a:rPr lang="en-US" altLang="en-US" sz="1800" dirty="0">
                <a:latin typeface="Lucida Console" panose="020B0609040504020204" pitchFamily="49" charset="0"/>
              </a:rPr>
            </a:br>
            <a:r>
              <a:rPr lang="en-US" altLang="en-US" sz="1800" dirty="0">
                <a:latin typeface="Lucida Console" panose="020B0609040504020204" pitchFamily="49" charset="0"/>
              </a:rPr>
              <a:t>	</a:t>
            </a:r>
            <a:r>
              <a:rPr lang="en-US" altLang="en-US" sz="1800" dirty="0" err="1">
                <a:latin typeface="Lucida Console" panose="020B0609040504020204" pitchFamily="49" charset="0"/>
              </a:rPr>
              <a:t>addi</a:t>
            </a:r>
            <a:r>
              <a:rPr lang="en-US" altLang="en-US" sz="1800" dirty="0">
                <a:latin typeface="Lucida Console" panose="020B0609040504020204" pitchFamily="49" charset="0"/>
              </a:rPr>
              <a:t> sp,sp,8				// pop 1 doubleword from stack</a:t>
            </a:r>
            <a:br>
              <a:rPr lang="en-US" altLang="en-US" sz="1800" dirty="0">
                <a:latin typeface="Lucida Console" panose="020B0609040504020204" pitchFamily="49" charset="0"/>
              </a:rPr>
            </a:br>
            <a:r>
              <a:rPr lang="en-US" altLang="en-US" sz="1800" dirty="0">
                <a:latin typeface="Lucida Console" panose="020B0609040504020204" pitchFamily="49" charset="0"/>
              </a:rPr>
              <a:t>	</a:t>
            </a:r>
            <a:r>
              <a:rPr lang="en-US" altLang="en-US" sz="1800" b="1" dirty="0" err="1">
                <a:latin typeface="Lucida Console" panose="020B0609040504020204" pitchFamily="49" charset="0"/>
              </a:rPr>
              <a:t>jalr</a:t>
            </a:r>
            <a:r>
              <a:rPr lang="en-US" altLang="en-US" sz="1800" b="1" dirty="0">
                <a:latin typeface="Lucida Console" panose="020B0609040504020204" pitchFamily="49" charset="0"/>
              </a:rPr>
              <a:t> x0,0(x1)				// and return</a:t>
            </a:r>
          </a:p>
        </p:txBody>
      </p:sp>
      <p:sp>
        <p:nvSpPr>
          <p:cNvPr id="114691" name="Rectangle 2">
            <a:extLst>
              <a:ext uri="{FF2B5EF4-FFF2-40B4-BE49-F238E27FC236}">
                <a16:creationId xmlns:a16="http://schemas.microsoft.com/office/drawing/2014/main" id="{D58EF0A5-B8D5-9C46-ACAD-7F3886D1306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altLang="en-US" dirty="0"/>
              <a:t>String Copy Example</a:t>
            </a:r>
            <a:endParaRPr lang="en-AU" alt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2587996-403E-B146-B455-DE3D1CCD2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23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2B15F7D-52A8-CE4D-ACA1-F831BC09E0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6600" y="868362"/>
            <a:ext cx="6036027" cy="2009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7259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41" name="Rectangle 9">
            <a:extLst>
              <a:ext uri="{FF2B5EF4-FFF2-40B4-BE49-F238E27FC236}">
                <a16:creationId xmlns:a16="http://schemas.microsoft.com/office/drawing/2014/main" id="{BB916BA7-4BBD-5647-BD1B-ED8817F906B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32-bit Constants</a:t>
            </a:r>
            <a:endParaRPr lang="en-AU" altLang="en-US"/>
          </a:p>
        </p:txBody>
      </p:sp>
      <p:sp>
        <p:nvSpPr>
          <p:cNvPr id="116737" name="Rectangle 10">
            <a:extLst>
              <a:ext uri="{FF2B5EF4-FFF2-40B4-BE49-F238E27FC236}">
                <a16:creationId xmlns:a16="http://schemas.microsoft.com/office/drawing/2014/main" id="{2D62CAFA-C488-FD48-87DF-536D3BFFCD1D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en-US" sz="2800" dirty="0"/>
              <a:t>Most constants are small</a:t>
            </a:r>
          </a:p>
          <a:p>
            <a:pPr lvl="1" eaLnBrk="1" hangingPunct="1"/>
            <a:r>
              <a:rPr lang="en-US" altLang="en-US" sz="2400" dirty="0"/>
              <a:t>I-format instructions have only 12 bits for immediate</a:t>
            </a:r>
          </a:p>
          <a:p>
            <a:pPr lvl="2"/>
            <a:r>
              <a:rPr lang="en-US" altLang="en-US" dirty="0"/>
              <a:t>E.g. </a:t>
            </a:r>
            <a:r>
              <a:rPr lang="en-US" altLang="en-US" dirty="0" err="1"/>
              <a:t>addi</a:t>
            </a:r>
            <a:r>
              <a:rPr lang="en-US" altLang="en-US" dirty="0"/>
              <a:t> x6, x0, 1024</a:t>
            </a:r>
          </a:p>
          <a:p>
            <a:pPr lvl="1" eaLnBrk="1" hangingPunct="1"/>
            <a:r>
              <a:rPr lang="en-US" altLang="en-US" sz="2400" dirty="0"/>
              <a:t>12-bit immediate is sufficient most of the time</a:t>
            </a:r>
          </a:p>
          <a:p>
            <a:pPr eaLnBrk="1" hangingPunct="1"/>
            <a:r>
              <a:rPr lang="en-US" altLang="en-US" sz="2800" dirty="0"/>
              <a:t>For the occasional 32-bit constant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en-US" sz="2800" dirty="0"/>
              <a:t>	</a:t>
            </a:r>
            <a:r>
              <a:rPr lang="en-US" altLang="en-US" sz="2800" dirty="0" err="1">
                <a:latin typeface="Lucida Console" panose="020B0609040504020204" pitchFamily="49" charset="0"/>
              </a:rPr>
              <a:t>lui</a:t>
            </a:r>
            <a:r>
              <a:rPr lang="en-US" altLang="en-US" sz="2800" dirty="0">
                <a:latin typeface="Lucida Console" panose="020B0609040504020204" pitchFamily="49" charset="0"/>
              </a:rPr>
              <a:t> </a:t>
            </a:r>
            <a:r>
              <a:rPr lang="en-US" altLang="en-US" sz="2800" dirty="0" err="1">
                <a:latin typeface="Lucida Console" panose="020B0609040504020204" pitchFamily="49" charset="0"/>
              </a:rPr>
              <a:t>rd</a:t>
            </a:r>
            <a:r>
              <a:rPr lang="en-US" altLang="en-US" sz="2800" dirty="0">
                <a:latin typeface="Lucida Console" panose="020B0609040504020204" pitchFamily="49" charset="0"/>
              </a:rPr>
              <a:t>, constant (</a:t>
            </a:r>
            <a:r>
              <a:rPr lang="en-US" altLang="en-US" sz="2400" dirty="0">
                <a:latin typeface="Lucida Console" panose="020B0609040504020204" pitchFamily="49" charset="0"/>
              </a:rPr>
              <a:t>load upper immediate</a:t>
            </a:r>
            <a:r>
              <a:rPr lang="en-US" altLang="en-US" sz="2800" dirty="0">
                <a:latin typeface="Lucida Console" panose="020B0609040504020204" pitchFamily="49" charset="0"/>
              </a:rPr>
              <a:t>)</a:t>
            </a:r>
          </a:p>
          <a:p>
            <a:pPr lvl="1" eaLnBrk="1" hangingPunct="1"/>
            <a:r>
              <a:rPr lang="en-US" altLang="en-US" sz="2400" dirty="0"/>
              <a:t>Copies 20-bit constant to bits [31:12] of </a:t>
            </a:r>
            <a:r>
              <a:rPr lang="en-US" altLang="en-US" sz="2400" dirty="0" err="1"/>
              <a:t>rd</a:t>
            </a:r>
            <a:endParaRPr lang="en-US" altLang="en-US" sz="2400" dirty="0"/>
          </a:p>
          <a:p>
            <a:pPr lvl="1" eaLnBrk="1" hangingPunct="1"/>
            <a:r>
              <a:rPr lang="en-US" altLang="en-US" sz="2400" dirty="0"/>
              <a:t>Extends bit 31 to bits [63:32]</a:t>
            </a:r>
          </a:p>
          <a:p>
            <a:pPr lvl="1" eaLnBrk="1" hangingPunct="1"/>
            <a:r>
              <a:rPr lang="en-US" altLang="en-US" sz="2400" dirty="0"/>
              <a:t>Clears bits [11:0] of </a:t>
            </a:r>
            <a:r>
              <a:rPr lang="en-US" altLang="en-US" sz="2400" dirty="0" err="1"/>
              <a:t>rd</a:t>
            </a:r>
            <a:r>
              <a:rPr lang="en-US" altLang="en-US" sz="2400" dirty="0"/>
              <a:t> to 0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696953C-2822-7349-8588-2D5F55BB3F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116739" name="Rectangle 11">
            <a:extLst>
              <a:ext uri="{FF2B5EF4-FFF2-40B4-BE49-F238E27FC236}">
                <a16:creationId xmlns:a16="http://schemas.microsoft.com/office/drawing/2014/main" id="{139C2AE8-92D2-6D49-80BF-C3120A3290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00550" y="5378363"/>
            <a:ext cx="2611438" cy="339725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/>
              <a:t>0000 0000 0011 1101 0000</a:t>
            </a:r>
          </a:p>
        </p:txBody>
      </p:sp>
      <p:sp>
        <p:nvSpPr>
          <p:cNvPr id="116740" name="Text Box 4">
            <a:extLst>
              <a:ext uri="{FF2B5EF4-FFF2-40B4-BE49-F238E27FC236}">
                <a16:creationId xmlns:a16="http://schemas.microsoft.com/office/drawing/2014/main" id="{14B7DE96-1A40-094B-B3AF-0C16AC8E94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8" y="5378363"/>
            <a:ext cx="2178050" cy="3381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/>
              <a:t>0000 0000 0000 0000</a:t>
            </a:r>
            <a:endParaRPr lang="en-AU" altLang="en-US" sz="1600"/>
          </a:p>
        </p:txBody>
      </p:sp>
      <p:sp>
        <p:nvSpPr>
          <p:cNvPr id="116742" name="Text Box 5">
            <a:extLst>
              <a:ext uri="{FF2B5EF4-FFF2-40B4-BE49-F238E27FC236}">
                <a16:creationId xmlns:a16="http://schemas.microsoft.com/office/drawing/2014/main" id="{ADDE9A4D-CC36-C94A-853B-5498ED3862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7313" y="4987838"/>
            <a:ext cx="4262437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200">
                <a:latin typeface="Lucida Console" panose="020B0609040504020204" pitchFamily="49" charset="0"/>
              </a:rPr>
              <a:t>lui x19, 976  // 0x003D0</a:t>
            </a:r>
            <a:endParaRPr lang="en-AU" altLang="en-US" sz="2200">
              <a:latin typeface="Lucida Console" panose="020B0609040504020204" pitchFamily="49" charset="0"/>
            </a:endParaRPr>
          </a:p>
        </p:txBody>
      </p:sp>
      <p:sp>
        <p:nvSpPr>
          <p:cNvPr id="116743" name="Text Box 8">
            <a:extLst>
              <a:ext uri="{FF2B5EF4-FFF2-40B4-BE49-F238E27FC236}">
                <a16:creationId xmlns:a16="http://schemas.microsoft.com/office/drawing/2014/main" id="{51771C66-138B-5741-A087-D2C3B45BEB3A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6040438" y="2768600"/>
            <a:ext cx="5875338" cy="338137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chemeClr val="folHlink"/>
                </a:solidFill>
              </a:rPr>
              <a:t>§2.10 RISC-V Addressing for Wide Immediates and Addresses</a:t>
            </a:r>
          </a:p>
        </p:txBody>
      </p:sp>
      <p:sp>
        <p:nvSpPr>
          <p:cNvPr id="116744" name="Text Box 5">
            <a:extLst>
              <a:ext uri="{FF2B5EF4-FFF2-40B4-BE49-F238E27FC236}">
                <a16:creationId xmlns:a16="http://schemas.microsoft.com/office/drawing/2014/main" id="{66C4A5C2-EF24-0443-9DD1-F4A7089F0A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7313" y="5808575"/>
            <a:ext cx="4602162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200">
                <a:latin typeface="Lucida Console" panose="020B0609040504020204" pitchFamily="49" charset="0"/>
              </a:rPr>
              <a:t>addi x19,x19,128  // 0x500</a:t>
            </a:r>
            <a:endParaRPr lang="en-AU" altLang="en-US" sz="2200">
              <a:latin typeface="Lucida Console" panose="020B0609040504020204" pitchFamily="49" charset="0"/>
            </a:endParaRPr>
          </a:p>
        </p:txBody>
      </p:sp>
      <p:sp>
        <p:nvSpPr>
          <p:cNvPr id="116745" name="Text Box 4">
            <a:extLst>
              <a:ext uri="{FF2B5EF4-FFF2-40B4-BE49-F238E27FC236}">
                <a16:creationId xmlns:a16="http://schemas.microsoft.com/office/drawing/2014/main" id="{02ABDAA9-FE4D-4341-9C19-482DD7B0BA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2500" y="5378363"/>
            <a:ext cx="2179638" cy="3381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/>
              <a:t>0000 0000 0000 0000</a:t>
            </a:r>
            <a:endParaRPr lang="en-AU" altLang="en-US" sz="1600"/>
          </a:p>
        </p:txBody>
      </p:sp>
      <p:sp>
        <p:nvSpPr>
          <p:cNvPr id="116746" name="Text Box 4">
            <a:extLst>
              <a:ext uri="{FF2B5EF4-FFF2-40B4-BE49-F238E27FC236}">
                <a16:creationId xmlns:a16="http://schemas.microsoft.com/office/drawing/2014/main" id="{4F79C877-D966-7145-87DF-B05B669EF9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5378363"/>
            <a:ext cx="1665288" cy="3381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/>
              <a:t>0000 0000 0000</a:t>
            </a:r>
            <a:endParaRPr lang="en-AU" altLang="en-US" sz="1600"/>
          </a:p>
        </p:txBody>
      </p:sp>
      <p:sp>
        <p:nvSpPr>
          <p:cNvPr id="116747" name="Rectangle 11">
            <a:extLst>
              <a:ext uri="{FF2B5EF4-FFF2-40B4-BE49-F238E27FC236}">
                <a16:creationId xmlns:a16="http://schemas.microsoft.com/office/drawing/2014/main" id="{40DBB3D3-39FD-1544-AA56-882B926A11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00550" y="6227675"/>
            <a:ext cx="2611438" cy="339725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/>
              <a:t>0000 0000 0011 1101 0000</a:t>
            </a:r>
          </a:p>
        </p:txBody>
      </p:sp>
      <p:sp>
        <p:nvSpPr>
          <p:cNvPr id="116748" name="Text Box 4">
            <a:extLst>
              <a:ext uri="{FF2B5EF4-FFF2-40B4-BE49-F238E27FC236}">
                <a16:creationId xmlns:a16="http://schemas.microsoft.com/office/drawing/2014/main" id="{AE4CF0C1-4A78-254D-BD60-62E7284E48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8" y="6227675"/>
            <a:ext cx="2178050" cy="3381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/>
              <a:t>0000 0000 0000 0000</a:t>
            </a:r>
            <a:endParaRPr lang="en-AU" altLang="en-US" sz="1600"/>
          </a:p>
        </p:txBody>
      </p:sp>
      <p:sp>
        <p:nvSpPr>
          <p:cNvPr id="116749" name="Text Box 4">
            <a:extLst>
              <a:ext uri="{FF2B5EF4-FFF2-40B4-BE49-F238E27FC236}">
                <a16:creationId xmlns:a16="http://schemas.microsoft.com/office/drawing/2014/main" id="{1241AABB-7CFF-E049-BD83-61197AD6D8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2500" y="6227675"/>
            <a:ext cx="2179638" cy="3381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/>
              <a:t>0000 0000 0000 0000</a:t>
            </a:r>
            <a:endParaRPr lang="en-AU" altLang="en-US" sz="1600"/>
          </a:p>
        </p:txBody>
      </p:sp>
      <p:sp>
        <p:nvSpPr>
          <p:cNvPr id="116750" name="Text Box 4">
            <a:extLst>
              <a:ext uri="{FF2B5EF4-FFF2-40B4-BE49-F238E27FC236}">
                <a16:creationId xmlns:a16="http://schemas.microsoft.com/office/drawing/2014/main" id="{E6DE0171-5361-D640-9EEF-356FE961C1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6227675"/>
            <a:ext cx="1665288" cy="338138"/>
          </a:xfrm>
          <a:prstGeom prst="rect">
            <a:avLst/>
          </a:prstGeom>
          <a:solidFill>
            <a:srgbClr val="ECEAA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/>
              <a:t>0101 0000 0000</a:t>
            </a:r>
            <a:endParaRPr lang="en-AU" altLang="en-US" sz="160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B291A2A-C1F7-CD45-BF61-3A399B415E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0190" y="986631"/>
            <a:ext cx="4714662" cy="60166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E81EC42-42A6-1F4F-9AF2-98D3AF9B37A6}"/>
              </a:ext>
            </a:extLst>
          </p:cNvPr>
          <p:cNvSpPr/>
          <p:nvPr/>
        </p:nvSpPr>
        <p:spPr>
          <a:xfrm>
            <a:off x="2893158" y="6490642"/>
            <a:ext cx="36000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altLang="en-US" sz="2400" b="1" dirty="0"/>
              <a:t>Now x19 has 976*2</a:t>
            </a:r>
            <a:r>
              <a:rPr lang="en-AU" altLang="en-US" sz="2400" b="1" baseline="30000" dirty="0"/>
              <a:t>12 </a:t>
            </a:r>
            <a:r>
              <a:rPr lang="en-AU" altLang="en-US" sz="2400" b="1" dirty="0"/>
              <a:t>+ 128</a:t>
            </a:r>
          </a:p>
        </p:txBody>
      </p:sp>
    </p:spTree>
    <p:extLst>
      <p:ext uri="{BB962C8B-B14F-4D97-AF65-F5344CB8AC3E}">
        <p14:creationId xmlns:p14="http://schemas.microsoft.com/office/powerpoint/2010/main" val="35908744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>
            <a:extLst>
              <a:ext uri="{FF2B5EF4-FFF2-40B4-BE49-F238E27FC236}">
                <a16:creationId xmlns:a16="http://schemas.microsoft.com/office/drawing/2014/main" id="{1FB56FF2-CBFC-C942-852A-3E20DBD44A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dirty="0"/>
              <a:t>SB-Format Encoding for Branch </a:t>
            </a:r>
            <a:r>
              <a:rPr lang="en-US" altLang="en-US" dirty="0" err="1"/>
              <a:t>Instr</a:t>
            </a:r>
            <a:r>
              <a:rPr lang="en-US" altLang="en-US" dirty="0"/>
              <a:t> (e.g. </a:t>
            </a:r>
            <a:r>
              <a:rPr lang="en-US" altLang="en-US" dirty="0" err="1"/>
              <a:t>beq</a:t>
            </a:r>
            <a:r>
              <a:rPr lang="en-US" altLang="en-US" dirty="0"/>
              <a:t>)</a:t>
            </a:r>
            <a:br>
              <a:rPr lang="en-US" altLang="en-US" dirty="0"/>
            </a:br>
            <a:r>
              <a:rPr lang="en-US" sz="2000" dirty="0">
                <a:solidFill>
                  <a:prstClr val="black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http://content.riscv.org/wp-content/uploads/2017/05/riscv-spec-v2.2.pdf#page=116</a:t>
            </a:r>
            <a:r>
              <a:rPr lang="en-US" sz="2000" dirty="0">
                <a:solidFill>
                  <a:prstClr val="black"/>
                </a:solidFill>
              </a:rPr>
              <a:t> </a:t>
            </a:r>
            <a:endParaRPr lang="en-AU" altLang="en-US" dirty="0"/>
          </a:p>
        </p:txBody>
      </p:sp>
      <p:sp>
        <p:nvSpPr>
          <p:cNvPr id="118787" name="Rectangle 3">
            <a:extLst>
              <a:ext uri="{FF2B5EF4-FFF2-40B4-BE49-F238E27FC236}">
                <a16:creationId xmlns:a16="http://schemas.microsoft.com/office/drawing/2014/main" id="{C4EA0073-F671-844E-B671-8597A83B12D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1142999"/>
            <a:ext cx="8763000" cy="5578475"/>
          </a:xfrm>
        </p:spPr>
        <p:txBody>
          <a:bodyPr>
            <a:normAutofit fontScale="92500" lnSpcReduction="10000"/>
          </a:bodyPr>
          <a:lstStyle/>
          <a:p>
            <a:pPr eaLnBrk="1" hangingPunct="1"/>
            <a:r>
              <a:rPr lang="en-US" altLang="en-US" dirty="0"/>
              <a:t>Branch instructions, e.g. ”</a:t>
            </a:r>
            <a:r>
              <a:rPr lang="en-US" altLang="en-US" dirty="0" err="1"/>
              <a:t>beq</a:t>
            </a:r>
            <a:r>
              <a:rPr lang="en-US" altLang="en-US" dirty="0"/>
              <a:t> x3, x4, EXIT”, specify</a:t>
            </a:r>
          </a:p>
          <a:p>
            <a:pPr lvl="1" eaLnBrk="1" hangingPunct="1"/>
            <a:r>
              <a:rPr lang="en-US" altLang="en-US" dirty="0"/>
              <a:t>Opcode, two source registers (rs1 and rs2), target address as </a:t>
            </a:r>
            <a:r>
              <a:rPr lang="en-US" altLang="en-US" dirty="0" err="1"/>
              <a:t>imm</a:t>
            </a:r>
            <a:endParaRPr lang="en-US" altLang="en-US" dirty="0"/>
          </a:p>
          <a:p>
            <a:pPr lvl="1"/>
            <a:r>
              <a:rPr lang="en-US" altLang="en-US" b="1" dirty="0"/>
              <a:t>Most branch targets are near branch, Forward or backward</a:t>
            </a:r>
          </a:p>
          <a:p>
            <a:pPr eaLnBrk="1" hangingPunct="1"/>
            <a:r>
              <a:rPr lang="en-US" altLang="en-US" dirty="0"/>
              <a:t>SB-Format instructions: </a:t>
            </a:r>
            <a:r>
              <a:rPr lang="en-US" altLang="en-US" dirty="0" err="1"/>
              <a:t>beq</a:t>
            </a:r>
            <a:r>
              <a:rPr lang="en-US" altLang="en-US" dirty="0"/>
              <a:t> x8, x9, </a:t>
            </a:r>
            <a:r>
              <a:rPr lang="en-US" altLang="en-US" b="1" dirty="0"/>
              <a:t>4</a:t>
            </a:r>
          </a:p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/>
          </a:p>
          <a:p>
            <a:endParaRPr lang="en-US" altLang="en-US" dirty="0"/>
          </a:p>
          <a:p>
            <a:endParaRPr lang="en-US" altLang="en-US" dirty="0"/>
          </a:p>
          <a:p>
            <a:endParaRPr lang="en-US" altLang="en-US" dirty="0"/>
          </a:p>
          <a:p>
            <a:r>
              <a:rPr lang="en-US" altLang="en-US" b="1" dirty="0"/>
              <a:t>PC-relative addressing</a:t>
            </a:r>
          </a:p>
          <a:p>
            <a:pPr lvl="1"/>
            <a:r>
              <a:rPr lang="en-US" altLang="en-US" b="1" dirty="0"/>
              <a:t>Branch target address is encoded as the offset off the the address of the branch instruction itself</a:t>
            </a:r>
          </a:p>
          <a:p>
            <a:pPr lvl="1"/>
            <a:r>
              <a:rPr lang="en-US" altLang="en-US" b="1" dirty="0"/>
              <a:t>Target address = PC (Branch address) + immediate × 2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2DBF606-CF23-144A-BAD4-49F4581D74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118789" name="Text Box 5">
            <a:extLst>
              <a:ext uri="{FF2B5EF4-FFF2-40B4-BE49-F238E27FC236}">
                <a16:creationId xmlns:a16="http://schemas.microsoft.com/office/drawing/2014/main" id="{DB190735-01CB-E64B-B5E5-8EEC0E8667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2880" y="2838450"/>
            <a:ext cx="1296987" cy="4159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/>
              <a:t> </a:t>
            </a:r>
            <a:endParaRPr lang="en-AU" altLang="en-US" sz="2000"/>
          </a:p>
        </p:txBody>
      </p:sp>
      <p:sp>
        <p:nvSpPr>
          <p:cNvPr id="118790" name="Text Box 6">
            <a:extLst>
              <a:ext uri="{FF2B5EF4-FFF2-40B4-BE49-F238E27FC236}">
                <a16:creationId xmlns:a16="http://schemas.microsoft.com/office/drawing/2014/main" id="{C39159AB-9FA3-E542-9D9B-B700453838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99867" y="2838450"/>
            <a:ext cx="1079500" cy="4159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rs2</a:t>
            </a:r>
            <a:endParaRPr lang="en-AU" altLang="en-US" sz="2000"/>
          </a:p>
        </p:txBody>
      </p:sp>
      <p:sp>
        <p:nvSpPr>
          <p:cNvPr id="118791" name="Text Box 7">
            <a:extLst>
              <a:ext uri="{FF2B5EF4-FFF2-40B4-BE49-F238E27FC236}">
                <a16:creationId xmlns:a16="http://schemas.microsoft.com/office/drawing/2014/main" id="{E4AFAEC8-2434-E64B-B616-D2600495DB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9367" y="2838450"/>
            <a:ext cx="1079500" cy="4159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rs1</a:t>
            </a:r>
            <a:endParaRPr lang="en-AU" altLang="en-US" sz="2000"/>
          </a:p>
        </p:txBody>
      </p:sp>
      <p:sp>
        <p:nvSpPr>
          <p:cNvPr id="118792" name="Text Box 8">
            <a:extLst>
              <a:ext uri="{FF2B5EF4-FFF2-40B4-BE49-F238E27FC236}">
                <a16:creationId xmlns:a16="http://schemas.microsoft.com/office/drawing/2014/main" id="{55553B97-E0FD-AB49-B31A-5B622E5F35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98667" y="2838450"/>
            <a:ext cx="788988" cy="4159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 </a:t>
            </a:r>
            <a:endParaRPr lang="en-AU" altLang="en-US" sz="2000"/>
          </a:p>
        </p:txBody>
      </p:sp>
      <p:sp>
        <p:nvSpPr>
          <p:cNvPr id="118793" name="Text Box 9">
            <a:extLst>
              <a:ext uri="{FF2B5EF4-FFF2-40B4-BE49-F238E27FC236}">
                <a16:creationId xmlns:a16="http://schemas.microsoft.com/office/drawing/2014/main" id="{D8FA799E-3ECF-624B-A864-717F7F0C83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0455" y="2838450"/>
            <a:ext cx="936625" cy="4159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funct3</a:t>
            </a:r>
            <a:endParaRPr lang="en-AU" altLang="en-US" sz="2000"/>
          </a:p>
        </p:txBody>
      </p:sp>
      <p:sp>
        <p:nvSpPr>
          <p:cNvPr id="118794" name="Text Box 10">
            <a:extLst>
              <a:ext uri="{FF2B5EF4-FFF2-40B4-BE49-F238E27FC236}">
                <a16:creationId xmlns:a16="http://schemas.microsoft.com/office/drawing/2014/main" id="{1C3FC330-9FBE-4046-83A7-51EEAAABAC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8167" y="2838450"/>
            <a:ext cx="1296988" cy="4159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opcode</a:t>
            </a:r>
            <a:endParaRPr lang="en-AU" altLang="en-US" sz="2000"/>
          </a:p>
        </p:txBody>
      </p:sp>
      <p:sp>
        <p:nvSpPr>
          <p:cNvPr id="118795" name="Text Box 11">
            <a:extLst>
              <a:ext uri="{FF2B5EF4-FFF2-40B4-BE49-F238E27FC236}">
                <a16:creationId xmlns:a16="http://schemas.microsoft.com/office/drawing/2014/main" id="{58811F41-30B2-0C4B-BD75-8E70D2CE07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3555" y="2774950"/>
            <a:ext cx="633412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6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 dirty="0" err="1"/>
              <a:t>imm</a:t>
            </a:r>
            <a:br>
              <a:rPr lang="en-US" altLang="en-US" sz="1400" dirty="0"/>
            </a:br>
            <a:r>
              <a:rPr lang="en-US" altLang="en-US" sz="1400" dirty="0"/>
              <a:t>[10:5]</a:t>
            </a:r>
            <a:endParaRPr lang="en-AU" altLang="en-US" sz="1400" dirty="0"/>
          </a:p>
        </p:txBody>
      </p:sp>
      <p:sp>
        <p:nvSpPr>
          <p:cNvPr id="118796" name="Text Box 15">
            <a:extLst>
              <a:ext uri="{FF2B5EF4-FFF2-40B4-BE49-F238E27FC236}">
                <a16:creationId xmlns:a16="http://schemas.microsoft.com/office/drawing/2014/main" id="{4716E8E5-3DBD-CB46-B776-E32E362410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8367" y="2774950"/>
            <a:ext cx="531813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6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/>
              <a:t>imm</a:t>
            </a:r>
            <a:br>
              <a:rPr lang="en-US" altLang="en-US" sz="1400"/>
            </a:br>
            <a:r>
              <a:rPr lang="en-US" altLang="en-US" sz="1400"/>
              <a:t>[4:1]</a:t>
            </a:r>
            <a:endParaRPr lang="en-AU" altLang="en-US" sz="1400"/>
          </a:p>
        </p:txBody>
      </p:sp>
      <p:sp>
        <p:nvSpPr>
          <p:cNvPr id="118797" name="Text Box 8">
            <a:extLst>
              <a:ext uri="{FF2B5EF4-FFF2-40B4-BE49-F238E27FC236}">
                <a16:creationId xmlns:a16="http://schemas.microsoft.com/office/drawing/2014/main" id="{28EAE055-AB3C-4049-AD79-D2BE104C1C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7655" y="2838450"/>
            <a:ext cx="290512" cy="4159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 </a:t>
            </a:r>
            <a:endParaRPr lang="en-AU" altLang="en-US" sz="2000"/>
          </a:p>
        </p:txBody>
      </p:sp>
      <p:sp>
        <p:nvSpPr>
          <p:cNvPr id="118798" name="Text Box 8">
            <a:extLst>
              <a:ext uri="{FF2B5EF4-FFF2-40B4-BE49-F238E27FC236}">
                <a16:creationId xmlns:a16="http://schemas.microsoft.com/office/drawing/2014/main" id="{8B2FAFD7-ACF6-B94E-A26B-91CAE29DEB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2367" y="2838450"/>
            <a:ext cx="290513" cy="4159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 </a:t>
            </a:r>
            <a:endParaRPr lang="en-AU" altLang="en-US" sz="2000"/>
          </a:p>
        </p:txBody>
      </p:sp>
      <p:sp>
        <p:nvSpPr>
          <p:cNvPr id="118799" name="Text Box 11">
            <a:extLst>
              <a:ext uri="{FF2B5EF4-FFF2-40B4-BE49-F238E27FC236}">
                <a16:creationId xmlns:a16="http://schemas.microsoft.com/office/drawing/2014/main" id="{D0151433-B06C-A84F-AA40-33149B5155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492" y="3452812"/>
            <a:ext cx="822325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6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/>
              <a:t>imm[12]</a:t>
            </a:r>
            <a:endParaRPr lang="en-AU" altLang="en-US" sz="1400"/>
          </a:p>
        </p:txBody>
      </p:sp>
      <p:cxnSp>
        <p:nvCxnSpPr>
          <p:cNvPr id="118800" name="Straight Arrow Connector 2">
            <a:extLst>
              <a:ext uri="{FF2B5EF4-FFF2-40B4-BE49-F238E27FC236}">
                <a16:creationId xmlns:a16="http://schemas.microsoft.com/office/drawing/2014/main" id="{948395FB-C70D-1E47-9B58-B306A63341ED}"/>
              </a:ext>
            </a:extLst>
          </p:cNvPr>
          <p:cNvCxnSpPr>
            <a:cxnSpLocks noChangeShapeType="1"/>
            <a:stCxn id="118799" idx="0"/>
          </p:cNvCxnSpPr>
          <p:nvPr/>
        </p:nvCxnSpPr>
        <p:spPr bwMode="auto">
          <a:xfrm flipH="1" flipV="1">
            <a:off x="953655" y="3111500"/>
            <a:ext cx="0" cy="34131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8801" name="Text Box 11">
            <a:extLst>
              <a:ext uri="{FF2B5EF4-FFF2-40B4-BE49-F238E27FC236}">
                <a16:creationId xmlns:a16="http://schemas.microsoft.com/office/drawing/2014/main" id="{36645C92-BD12-234D-9F3B-A1C0C6EDB3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28892" y="3452812"/>
            <a:ext cx="808038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6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/>
              <a:t>imm[11]</a:t>
            </a:r>
            <a:endParaRPr lang="en-AU" altLang="en-US" sz="1400"/>
          </a:p>
        </p:txBody>
      </p:sp>
      <p:cxnSp>
        <p:nvCxnSpPr>
          <p:cNvPr id="118802" name="Straight Arrow Connector 33">
            <a:extLst>
              <a:ext uri="{FF2B5EF4-FFF2-40B4-BE49-F238E27FC236}">
                <a16:creationId xmlns:a16="http://schemas.microsoft.com/office/drawing/2014/main" id="{E976DCB8-AF69-BA43-8D88-DE65C1B9793A}"/>
              </a:ext>
            </a:extLst>
          </p:cNvPr>
          <p:cNvCxnSpPr>
            <a:cxnSpLocks noChangeShapeType="1"/>
            <a:stCxn id="118801" idx="0"/>
          </p:cNvCxnSpPr>
          <p:nvPr/>
        </p:nvCxnSpPr>
        <p:spPr bwMode="auto">
          <a:xfrm flipV="1">
            <a:off x="6432117" y="3111500"/>
            <a:ext cx="0" cy="34131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4B17E5D2-41CB-6843-98AB-AB5FA9717A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2367" y="3725862"/>
            <a:ext cx="6985000" cy="1282700"/>
          </a:xfrm>
          <a:prstGeom prst="rect">
            <a:avLst/>
          </a:prstGeom>
        </p:spPr>
      </p:pic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2C1E880B-6907-224D-894C-1F540521EF10}"/>
              </a:ext>
            </a:extLst>
          </p:cNvPr>
          <p:cNvSpPr/>
          <p:nvPr/>
        </p:nvSpPr>
        <p:spPr>
          <a:xfrm>
            <a:off x="457200" y="2670102"/>
            <a:ext cx="7696200" cy="1079573"/>
          </a:xfrm>
          <a:prstGeom prst="roundRect">
            <a:avLst>
              <a:gd name="adj" fmla="val 6324"/>
            </a:avLst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761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0D6B90-10BD-104D-BEE9-E0EBD6C82B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 err="1"/>
              <a:t>imm</a:t>
            </a:r>
            <a:r>
              <a:rPr lang="en-US" sz="2400" dirty="0"/>
              <a:t> of </a:t>
            </a:r>
            <a:r>
              <a:rPr lang="en-US" sz="2400" dirty="0" err="1"/>
              <a:t>beq</a:t>
            </a:r>
            <a:r>
              <a:rPr lang="en-US" sz="2400" dirty="0"/>
              <a:t> instruction is the offset between the address of </a:t>
            </a:r>
            <a:r>
              <a:rPr lang="en-US" sz="2400" dirty="0" err="1"/>
              <a:t>beq</a:t>
            </a:r>
            <a:r>
              <a:rPr lang="en-US" sz="2400" dirty="0"/>
              <a:t> instruction and the target </a:t>
            </a:r>
            <a:r>
              <a:rPr lang="en-US" sz="2400"/>
              <a:t>address (page </a:t>
            </a:r>
            <a:r>
              <a:rPr lang="en-US" sz="2400" dirty="0"/>
              <a:t>115 of the text book)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64F490-425C-D64E-803F-67A8513F6D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066799"/>
            <a:ext cx="8763000" cy="5943601"/>
          </a:xfrm>
        </p:spPr>
        <p:txBody>
          <a:bodyPr>
            <a:normAutofit fontScale="92500" lnSpcReduction="10000"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The Exit offset of the </a:t>
            </a:r>
            <a:r>
              <a:rPr lang="en-US" dirty="0" err="1"/>
              <a:t>bne</a:t>
            </a:r>
            <a:r>
              <a:rPr lang="en-US" dirty="0"/>
              <a:t> is encoded as 6 (..0110)</a:t>
            </a:r>
          </a:p>
          <a:p>
            <a:pPr lvl="1"/>
            <a:r>
              <a:rPr lang="en-US" dirty="0"/>
              <a:t>Offset is 6*2 = 12 bytes, i.e. 3 </a:t>
            </a:r>
            <a:r>
              <a:rPr lang="en-US" dirty="0" err="1"/>
              <a:t>instr</a:t>
            </a:r>
            <a:r>
              <a:rPr lang="en-US" dirty="0"/>
              <a:t> forward</a:t>
            </a:r>
          </a:p>
          <a:p>
            <a:pPr lvl="1"/>
            <a:r>
              <a:rPr lang="en-US" dirty="0"/>
              <a:t>Exit’s address = </a:t>
            </a:r>
            <a:r>
              <a:rPr lang="en-US" dirty="0" err="1"/>
              <a:t>bne’s</a:t>
            </a:r>
            <a:r>
              <a:rPr lang="en-US" dirty="0"/>
              <a:t> address </a:t>
            </a:r>
            <a:r>
              <a:rPr lang="en-US"/>
              <a:t>(80012</a:t>
            </a:r>
            <a:r>
              <a:rPr lang="en-US" dirty="0"/>
              <a:t>) + 12 = 80024 (Exit)</a:t>
            </a:r>
          </a:p>
          <a:p>
            <a:r>
              <a:rPr lang="en-US" dirty="0"/>
              <a:t>The Loop offset of the </a:t>
            </a:r>
            <a:r>
              <a:rPr lang="en-US" dirty="0" err="1"/>
              <a:t>beq</a:t>
            </a:r>
            <a:r>
              <a:rPr lang="en-US" dirty="0"/>
              <a:t> is encoded as -10 (..110110)</a:t>
            </a:r>
          </a:p>
          <a:p>
            <a:pPr lvl="1"/>
            <a:r>
              <a:rPr lang="en-US" dirty="0"/>
              <a:t>Offset is -10*2 = -20 bytes, i.e. 5 </a:t>
            </a:r>
            <a:r>
              <a:rPr lang="en-US" dirty="0" err="1"/>
              <a:t>instr</a:t>
            </a:r>
            <a:r>
              <a:rPr lang="en-US" dirty="0"/>
              <a:t> backward</a:t>
            </a:r>
          </a:p>
          <a:p>
            <a:pPr lvl="1"/>
            <a:r>
              <a:rPr lang="en-US" dirty="0"/>
              <a:t>Loop’s address = </a:t>
            </a:r>
            <a:r>
              <a:rPr lang="en-US" dirty="0" err="1"/>
              <a:t>beq’s</a:t>
            </a:r>
            <a:r>
              <a:rPr lang="en-US" dirty="0"/>
              <a:t> address (80020) + -20 = 80000 (Loop)</a:t>
            </a:r>
          </a:p>
          <a:p>
            <a:r>
              <a:rPr lang="en-US" dirty="0" err="1"/>
              <a:t>imm</a:t>
            </a:r>
            <a:r>
              <a:rPr lang="en-US" dirty="0"/>
              <a:t>[11] is the sign bit of the </a:t>
            </a:r>
            <a:r>
              <a:rPr lang="en-US" dirty="0" err="1"/>
              <a:t>imm</a:t>
            </a:r>
            <a:r>
              <a:rPr lang="en-US" dirty="0"/>
              <a:t> </a:t>
            </a:r>
            <a:r>
              <a:rPr lang="en-US" dirty="0">
                <a:sym typeface="Wingdings" pitchFamily="2" charset="2"/>
              </a:rPr>
              <a:t> help decoding</a:t>
            </a:r>
          </a:p>
          <a:p>
            <a:r>
              <a:rPr lang="en-US" dirty="0">
                <a:sym typeface="Wingdings" pitchFamily="2" charset="2"/>
              </a:rPr>
              <a:t>To calculate the </a:t>
            </a:r>
            <a:r>
              <a:rPr lang="en-US" dirty="0" err="1">
                <a:sym typeface="Wingdings" pitchFamily="2" charset="2"/>
              </a:rPr>
              <a:t>imm</a:t>
            </a:r>
            <a:r>
              <a:rPr lang="en-US" dirty="0">
                <a:sym typeface="Wingdings" pitchFamily="2" charset="2"/>
              </a:rPr>
              <a:t> for </a:t>
            </a:r>
            <a:r>
              <a:rPr lang="en-US" dirty="0" err="1">
                <a:sym typeface="Wingdings" pitchFamily="2" charset="2"/>
              </a:rPr>
              <a:t>beq</a:t>
            </a:r>
            <a:r>
              <a:rPr lang="en-US" dirty="0">
                <a:sym typeface="Wingdings" pitchFamily="2" charset="2"/>
              </a:rPr>
              <a:t>: (target-PC)/2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66ABF0-A188-474F-A6C1-88F23CCB87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26</a:t>
            </a:fld>
            <a:endParaRPr lang="en-US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E7CAE448-F0AE-6B40-9EAA-F2B9609002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721" y="1066799"/>
            <a:ext cx="5167862" cy="283072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27BA3F23-9252-8D4D-AE4F-B90B8DCFAC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1583" y="2121173"/>
            <a:ext cx="3034330" cy="1636589"/>
          </a:xfrm>
          <a:prstGeom prst="rect">
            <a:avLst/>
          </a:prstGeom>
        </p:spPr>
      </p:pic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AFA03347-D398-1E48-B071-3967BA81CC51}"/>
              </a:ext>
            </a:extLst>
          </p:cNvPr>
          <p:cNvSpPr/>
          <p:nvPr/>
        </p:nvSpPr>
        <p:spPr>
          <a:xfrm>
            <a:off x="1115494" y="3048000"/>
            <a:ext cx="7340419" cy="228600"/>
          </a:xfrm>
          <a:prstGeom prst="roundRect">
            <a:avLst/>
          </a:prstGeom>
          <a:solidFill>
            <a:srgbClr val="FFFF00">
              <a:alpha val="35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0525AEB3-6623-B340-AA71-9C736742BD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29200" y="1646442"/>
            <a:ext cx="3445324" cy="474731"/>
          </a:xfrm>
          <a:prstGeom prst="rect">
            <a:avLst/>
          </a:prstGeom>
        </p:spPr>
      </p:pic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115AD5EC-DB39-0546-9BB4-309517710AD3}"/>
              </a:ext>
            </a:extLst>
          </p:cNvPr>
          <p:cNvSpPr/>
          <p:nvPr/>
        </p:nvSpPr>
        <p:spPr>
          <a:xfrm>
            <a:off x="1135780" y="3491766"/>
            <a:ext cx="7340419" cy="265995"/>
          </a:xfrm>
          <a:prstGeom prst="roundRect">
            <a:avLst/>
          </a:prstGeom>
          <a:solidFill>
            <a:srgbClr val="FFFF00">
              <a:alpha val="35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F70382BA-C6B6-7043-9540-88C8AE5EE4C6}"/>
              </a:ext>
            </a:extLst>
          </p:cNvPr>
          <p:cNvSpPr/>
          <p:nvPr/>
        </p:nvSpPr>
        <p:spPr>
          <a:xfrm>
            <a:off x="7543800" y="3048001"/>
            <a:ext cx="381000" cy="228600"/>
          </a:xfrm>
          <a:prstGeom prst="roundRect">
            <a:avLst/>
          </a:prstGeom>
          <a:solidFill>
            <a:srgbClr val="FF0000">
              <a:alpha val="35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6C6F7E05-F83A-D247-BF32-80A85950E2E1}"/>
              </a:ext>
            </a:extLst>
          </p:cNvPr>
          <p:cNvSpPr/>
          <p:nvPr/>
        </p:nvSpPr>
        <p:spPr>
          <a:xfrm>
            <a:off x="7315200" y="1646441"/>
            <a:ext cx="533399" cy="259566"/>
          </a:xfrm>
          <a:prstGeom prst="roundRect">
            <a:avLst/>
          </a:prstGeom>
          <a:solidFill>
            <a:srgbClr val="FF0000">
              <a:alpha val="35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ADCDE3B8-08FF-E942-A5DE-CB13C59D07A5}"/>
              </a:ext>
            </a:extLst>
          </p:cNvPr>
          <p:cNvSpPr/>
          <p:nvPr/>
        </p:nvSpPr>
        <p:spPr>
          <a:xfrm>
            <a:off x="5930065" y="3074120"/>
            <a:ext cx="470735" cy="228600"/>
          </a:xfrm>
          <a:prstGeom prst="roundRect">
            <a:avLst/>
          </a:prstGeom>
          <a:solidFill>
            <a:srgbClr val="FF0000">
              <a:alpha val="35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E3F22119-CA3C-F148-B399-C49FB4A3D5EC}"/>
              </a:ext>
            </a:extLst>
          </p:cNvPr>
          <p:cNvSpPr/>
          <p:nvPr/>
        </p:nvSpPr>
        <p:spPr>
          <a:xfrm>
            <a:off x="5142425" y="1665406"/>
            <a:ext cx="787640" cy="259566"/>
          </a:xfrm>
          <a:prstGeom prst="roundRect">
            <a:avLst/>
          </a:prstGeom>
          <a:solidFill>
            <a:srgbClr val="FF0000">
              <a:alpha val="35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67F7E430-68F5-8641-B1CE-678FC33F72DF}"/>
              </a:ext>
            </a:extLst>
          </p:cNvPr>
          <p:cNvSpPr/>
          <p:nvPr/>
        </p:nvSpPr>
        <p:spPr>
          <a:xfrm>
            <a:off x="7543800" y="3510463"/>
            <a:ext cx="381000" cy="228600"/>
          </a:xfrm>
          <a:prstGeom prst="roundRect">
            <a:avLst/>
          </a:prstGeom>
          <a:solidFill>
            <a:srgbClr val="FF0000">
              <a:alpha val="35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A76F8673-49F3-9049-8CCA-84C59279DC47}"/>
              </a:ext>
            </a:extLst>
          </p:cNvPr>
          <p:cNvSpPr/>
          <p:nvPr/>
        </p:nvSpPr>
        <p:spPr>
          <a:xfrm>
            <a:off x="5930065" y="3517885"/>
            <a:ext cx="470735" cy="228600"/>
          </a:xfrm>
          <a:prstGeom prst="roundRect">
            <a:avLst/>
          </a:prstGeom>
          <a:solidFill>
            <a:srgbClr val="FF0000">
              <a:alpha val="35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365416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>
            <a:extLst>
              <a:ext uri="{FF2B5EF4-FFF2-40B4-BE49-F238E27FC236}">
                <a16:creationId xmlns:a16="http://schemas.microsoft.com/office/drawing/2014/main" id="{AE797F63-7E0C-2044-B19F-26DBCE1443A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Jump Addressing</a:t>
            </a:r>
            <a:endParaRPr lang="en-AU" altLang="en-US"/>
          </a:p>
        </p:txBody>
      </p:sp>
      <p:sp>
        <p:nvSpPr>
          <p:cNvPr id="120835" name="Rectangle 3">
            <a:extLst>
              <a:ext uri="{FF2B5EF4-FFF2-40B4-BE49-F238E27FC236}">
                <a16:creationId xmlns:a16="http://schemas.microsoft.com/office/drawing/2014/main" id="{0E2CDCE2-4C48-4440-9716-7362F40CD6E3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Jump and link (</a:t>
            </a:r>
            <a:r>
              <a:rPr lang="en-US" altLang="en-US">
                <a:latin typeface="Lucida Console" panose="020B0609040504020204" pitchFamily="49" charset="0"/>
              </a:rPr>
              <a:t>jal</a:t>
            </a:r>
            <a:r>
              <a:rPr lang="en-US" altLang="en-US"/>
              <a:t>) target uses 20-bit immediate for larger range</a:t>
            </a:r>
          </a:p>
          <a:p>
            <a:pPr eaLnBrk="1" hangingPunct="1"/>
            <a:r>
              <a:rPr lang="en-US" altLang="en-US"/>
              <a:t>UJ format:</a:t>
            </a:r>
            <a:endParaRPr lang="en-AU" alt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79D32F6-496B-6340-8B49-0249B1D97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120836" name="Rectangle 9">
            <a:extLst>
              <a:ext uri="{FF2B5EF4-FFF2-40B4-BE49-F238E27FC236}">
                <a16:creationId xmlns:a16="http://schemas.microsoft.com/office/drawing/2014/main" id="{103A0216-21A1-2B40-9C37-497C41819B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3933825"/>
            <a:ext cx="7772400" cy="168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/>
              <a:t>For long jumps, eg, to 32-bit absolute address</a:t>
            </a:r>
          </a:p>
          <a:p>
            <a:pPr lvl="1" eaLnBrk="1" hangingPunct="1">
              <a:buClr>
                <a:schemeClr val="folHlink"/>
              </a:buClr>
              <a:buSzPct val="60000"/>
            </a:pPr>
            <a:r>
              <a:rPr lang="en-US" altLang="en-US"/>
              <a:t>lui: load address[31:12] to temp register</a:t>
            </a:r>
          </a:p>
          <a:p>
            <a:pPr lvl="1" eaLnBrk="1" hangingPunct="1">
              <a:buClr>
                <a:schemeClr val="folHlink"/>
              </a:buClr>
              <a:buSzPct val="60000"/>
            </a:pPr>
            <a:r>
              <a:rPr lang="en-US" altLang="en-US"/>
              <a:t>jalr: add address[11:0] and jump to target</a:t>
            </a:r>
          </a:p>
        </p:txBody>
      </p:sp>
      <p:sp>
        <p:nvSpPr>
          <p:cNvPr id="120837" name="Text Box 8">
            <a:extLst>
              <a:ext uri="{FF2B5EF4-FFF2-40B4-BE49-F238E27FC236}">
                <a16:creationId xmlns:a16="http://schemas.microsoft.com/office/drawing/2014/main" id="{2643682A-1F5E-B143-B426-81D88C66E9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7700" y="2863850"/>
            <a:ext cx="1079500" cy="4159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rd</a:t>
            </a:r>
            <a:endParaRPr lang="en-AU" altLang="en-US" sz="2000"/>
          </a:p>
        </p:txBody>
      </p:sp>
      <p:sp>
        <p:nvSpPr>
          <p:cNvPr id="120838" name="Text Box 10">
            <a:extLst>
              <a:ext uri="{FF2B5EF4-FFF2-40B4-BE49-F238E27FC236}">
                <a16:creationId xmlns:a16="http://schemas.microsoft.com/office/drawing/2014/main" id="{009AE5BA-C5A5-C24F-9034-2747DC601B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7200" y="2863850"/>
            <a:ext cx="1296988" cy="4159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opcode</a:t>
            </a:r>
            <a:endParaRPr lang="en-AU" altLang="en-US" sz="2000"/>
          </a:p>
        </p:txBody>
      </p:sp>
      <p:sp>
        <p:nvSpPr>
          <p:cNvPr id="120839" name="Text Box 12">
            <a:extLst>
              <a:ext uri="{FF2B5EF4-FFF2-40B4-BE49-F238E27FC236}">
                <a16:creationId xmlns:a16="http://schemas.microsoft.com/office/drawing/2014/main" id="{1577DFE2-B492-7242-867E-232FCEF4A4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4538" y="3306763"/>
            <a:ext cx="67468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/>
              <a:t>7 bits</a:t>
            </a:r>
            <a:endParaRPr lang="en-AU" altLang="en-US" sz="1600"/>
          </a:p>
        </p:txBody>
      </p:sp>
      <p:sp>
        <p:nvSpPr>
          <p:cNvPr id="120840" name="Text Box 15">
            <a:extLst>
              <a:ext uri="{FF2B5EF4-FFF2-40B4-BE49-F238E27FC236}">
                <a16:creationId xmlns:a16="http://schemas.microsoft.com/office/drawing/2014/main" id="{847ADBDF-3D5F-134F-B766-8F107AF877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6775" y="3306763"/>
            <a:ext cx="6699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/>
              <a:t>5 bits</a:t>
            </a:r>
            <a:endParaRPr lang="en-AU" altLang="en-US" sz="1600"/>
          </a:p>
        </p:txBody>
      </p:sp>
      <p:sp>
        <p:nvSpPr>
          <p:cNvPr id="120841" name="Text Box 8">
            <a:extLst>
              <a:ext uri="{FF2B5EF4-FFF2-40B4-BE49-F238E27FC236}">
                <a16:creationId xmlns:a16="http://schemas.microsoft.com/office/drawing/2014/main" id="{5F55441B-6CBD-5948-ADFF-28B9987C84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4938" y="2863850"/>
            <a:ext cx="290512" cy="4159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 </a:t>
            </a:r>
            <a:endParaRPr lang="en-AU" altLang="en-US" sz="2000"/>
          </a:p>
        </p:txBody>
      </p:sp>
      <p:sp>
        <p:nvSpPr>
          <p:cNvPr id="120842" name="Text Box 11">
            <a:extLst>
              <a:ext uri="{FF2B5EF4-FFF2-40B4-BE49-F238E27FC236}">
                <a16:creationId xmlns:a16="http://schemas.microsoft.com/office/drawing/2014/main" id="{634D01D8-A979-3A4F-88C7-74ABB02170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86175" y="3478213"/>
            <a:ext cx="808038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6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/>
              <a:t>imm[11]</a:t>
            </a:r>
            <a:endParaRPr lang="en-AU" altLang="en-US" sz="1400"/>
          </a:p>
        </p:txBody>
      </p:sp>
      <p:cxnSp>
        <p:nvCxnSpPr>
          <p:cNvPr id="120843" name="Straight Arrow Connector 38">
            <a:extLst>
              <a:ext uri="{FF2B5EF4-FFF2-40B4-BE49-F238E27FC236}">
                <a16:creationId xmlns:a16="http://schemas.microsoft.com/office/drawing/2014/main" id="{4276D400-1BD7-BD4D-9260-C66C939B6A25}"/>
              </a:ext>
            </a:extLst>
          </p:cNvPr>
          <p:cNvCxnSpPr>
            <a:cxnSpLocks noChangeShapeType="1"/>
            <a:stCxn id="120842" idx="0"/>
          </p:cNvCxnSpPr>
          <p:nvPr/>
        </p:nvCxnSpPr>
        <p:spPr bwMode="auto">
          <a:xfrm flipV="1">
            <a:off x="4090988" y="3138488"/>
            <a:ext cx="0" cy="3397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0844" name="Text Box 8">
            <a:extLst>
              <a:ext uri="{FF2B5EF4-FFF2-40B4-BE49-F238E27FC236}">
                <a16:creationId xmlns:a16="http://schemas.microsoft.com/office/drawing/2014/main" id="{A5F1E077-E4FE-E942-BD14-879CFA3E03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8075" y="2863850"/>
            <a:ext cx="290513" cy="4159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 </a:t>
            </a:r>
            <a:endParaRPr lang="en-AU" altLang="en-US" sz="2000"/>
          </a:p>
        </p:txBody>
      </p:sp>
      <p:sp>
        <p:nvSpPr>
          <p:cNvPr id="120845" name="Text Box 11">
            <a:extLst>
              <a:ext uri="{FF2B5EF4-FFF2-40B4-BE49-F238E27FC236}">
                <a16:creationId xmlns:a16="http://schemas.microsoft.com/office/drawing/2014/main" id="{792DD7A4-3468-DA47-BEA4-3D1F47E0EE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3478213"/>
            <a:ext cx="822325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6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400"/>
              <a:t>imm[20]</a:t>
            </a:r>
            <a:endParaRPr lang="en-AU" altLang="en-US" sz="1400"/>
          </a:p>
        </p:txBody>
      </p:sp>
      <p:cxnSp>
        <p:nvCxnSpPr>
          <p:cNvPr id="120846" name="Straight Arrow Connector 41">
            <a:extLst>
              <a:ext uri="{FF2B5EF4-FFF2-40B4-BE49-F238E27FC236}">
                <a16:creationId xmlns:a16="http://schemas.microsoft.com/office/drawing/2014/main" id="{5CA818C8-DCDD-FE43-B7D8-F07D603B6B5B}"/>
              </a:ext>
            </a:extLst>
          </p:cNvPr>
          <p:cNvCxnSpPr>
            <a:cxnSpLocks noChangeShapeType="1"/>
            <a:stCxn id="120845" idx="0"/>
          </p:cNvCxnSpPr>
          <p:nvPr/>
        </p:nvCxnSpPr>
        <p:spPr bwMode="auto">
          <a:xfrm flipV="1">
            <a:off x="1249363" y="3138488"/>
            <a:ext cx="0" cy="3397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0847" name="Text Box 8">
            <a:extLst>
              <a:ext uri="{FF2B5EF4-FFF2-40B4-BE49-F238E27FC236}">
                <a16:creationId xmlns:a16="http://schemas.microsoft.com/office/drawing/2014/main" id="{A6899EEA-5974-2649-9B9E-4D1F36F6C3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5450" y="2863850"/>
            <a:ext cx="1492250" cy="4159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AU" altLang="en-US" sz="2000"/>
          </a:p>
        </p:txBody>
      </p:sp>
      <p:sp>
        <p:nvSpPr>
          <p:cNvPr id="120848" name="Text Box 8">
            <a:extLst>
              <a:ext uri="{FF2B5EF4-FFF2-40B4-BE49-F238E27FC236}">
                <a16:creationId xmlns:a16="http://schemas.microsoft.com/office/drawing/2014/main" id="{BCA1FD2A-31C2-2F44-B539-44D1FB7CC6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98588" y="2863850"/>
            <a:ext cx="2543175" cy="4159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AU" altLang="en-US" sz="2000"/>
          </a:p>
        </p:txBody>
      </p:sp>
      <p:sp>
        <p:nvSpPr>
          <p:cNvPr id="120849" name="Text Box 11">
            <a:extLst>
              <a:ext uri="{FF2B5EF4-FFF2-40B4-BE49-F238E27FC236}">
                <a16:creationId xmlns:a16="http://schemas.microsoft.com/office/drawing/2014/main" id="{71401158-AB6E-F947-995B-0B998C7EFD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8188" y="2968625"/>
            <a:ext cx="1198562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6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/>
              <a:t>imm[10:1]</a:t>
            </a:r>
            <a:endParaRPr lang="en-AU" altLang="en-US" sz="1800"/>
          </a:p>
        </p:txBody>
      </p:sp>
      <p:sp>
        <p:nvSpPr>
          <p:cNvPr id="120850" name="Text Box 11">
            <a:extLst>
              <a:ext uri="{FF2B5EF4-FFF2-40B4-BE49-F238E27FC236}">
                <a16:creationId xmlns:a16="http://schemas.microsoft.com/office/drawing/2014/main" id="{BAD72073-3D38-3D48-897A-50F39E2F9B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4663" y="2968625"/>
            <a:ext cx="132715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ts val="16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/>
              <a:t>imm[19:12]</a:t>
            </a:r>
            <a:endParaRPr lang="en-AU" altLang="en-US" sz="1800"/>
          </a:p>
        </p:txBody>
      </p:sp>
    </p:spTree>
    <p:extLst>
      <p:ext uri="{BB962C8B-B14F-4D97-AF65-F5344CB8AC3E}">
        <p14:creationId xmlns:p14="http://schemas.microsoft.com/office/powerpoint/2010/main" val="18064536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1" name="Title 1">
            <a:extLst>
              <a:ext uri="{FF2B5EF4-FFF2-40B4-BE49-F238E27FC236}">
                <a16:creationId xmlns:a16="http://schemas.microsoft.com/office/drawing/2014/main" id="{90FDBFDE-5803-E744-9A52-C4A85886A3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en-US" sz="2400" dirty="0"/>
              <a:t>Summary of RISC-V Addressing (How Operands are Specified or Provided)</a:t>
            </a:r>
          </a:p>
        </p:txBody>
      </p:sp>
      <p:pic>
        <p:nvPicPr>
          <p:cNvPr id="122883" name="Picture 1">
            <a:extLst>
              <a:ext uri="{FF2B5EF4-FFF2-40B4-BE49-F238E27FC236}">
                <a16:creationId xmlns:a16="http://schemas.microsoft.com/office/drawing/2014/main" id="{C01E8773-45FD-AA44-ABDB-F5BBA58421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1268413"/>
            <a:ext cx="7559675" cy="488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5970FCC-DA90-914F-9E43-E22FC7584E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382931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6199A0-328C-9C45-AA9B-9D0FBBE24E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RISC-V Encoding and Decoding: Encoding Format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970787-5F3D-0B4B-842C-BF81019AD0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75626C-64C7-E747-BDE5-030EE5392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29</a:t>
            </a:fld>
            <a:endParaRPr lang="en-US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07A6C61-6F54-F54C-8525-2B7580B95B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5" y="1295400"/>
            <a:ext cx="9258691" cy="188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7096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Three Classes of Instructions We Will Focus On: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altLang="en-US" b="1" dirty="0"/>
              <a:t>Arithmetic-logic instructions</a:t>
            </a:r>
          </a:p>
          <a:p>
            <a:pPr lvl="1"/>
            <a:r>
              <a:rPr lang="en-US" altLang="en-US" b="1" dirty="0"/>
              <a:t>add, sub, </a:t>
            </a:r>
            <a:r>
              <a:rPr lang="en-US" altLang="en-US" b="1" dirty="0" err="1"/>
              <a:t>addi</a:t>
            </a:r>
            <a:r>
              <a:rPr lang="en-US" altLang="en-US" b="1" dirty="0"/>
              <a:t>, and, or, shift </a:t>
            </a:r>
            <a:r>
              <a:rPr lang="en-US" altLang="en-US" b="1" dirty="0" err="1"/>
              <a:t>left|right</a:t>
            </a:r>
            <a:r>
              <a:rPr lang="en-US" altLang="en-US" b="1" dirty="0"/>
              <a:t>, </a:t>
            </a:r>
            <a:r>
              <a:rPr lang="en-US" altLang="en-US" b="1" dirty="0" err="1"/>
              <a:t>etc</a:t>
            </a:r>
            <a:endParaRPr lang="en-US" altLang="en-US" b="1" dirty="0"/>
          </a:p>
          <a:p>
            <a:pPr lvl="1"/>
            <a:endParaRPr lang="en-US" altLang="en-US" b="1" dirty="0"/>
          </a:p>
          <a:p>
            <a:pPr marL="514350" indent="-514350">
              <a:buFont typeface="+mj-lt"/>
              <a:buAutoNum type="arabicPeriod"/>
            </a:pPr>
            <a:r>
              <a:rPr lang="en-US" altLang="en-US" b="1" dirty="0"/>
              <a:t>Memory load and store instructions</a:t>
            </a:r>
          </a:p>
          <a:p>
            <a:pPr lvl="1"/>
            <a:r>
              <a:rPr lang="en-US" altLang="en-US" b="1" dirty="0" err="1"/>
              <a:t>lw</a:t>
            </a:r>
            <a:r>
              <a:rPr lang="en-US" altLang="en-US" b="1" dirty="0"/>
              <a:t> and </a:t>
            </a:r>
            <a:r>
              <a:rPr lang="en-US" altLang="en-US" b="1" dirty="0" err="1"/>
              <a:t>sw</a:t>
            </a:r>
            <a:r>
              <a:rPr lang="en-US" altLang="en-US" b="1" dirty="0"/>
              <a:t>: Load/store word</a:t>
            </a:r>
          </a:p>
          <a:p>
            <a:pPr lvl="1"/>
            <a:r>
              <a:rPr lang="en-US" altLang="en-US" b="1" dirty="0" err="1"/>
              <a:t>ld</a:t>
            </a:r>
            <a:r>
              <a:rPr lang="en-US" altLang="en-US" b="1" dirty="0"/>
              <a:t> and </a:t>
            </a:r>
            <a:r>
              <a:rPr lang="en-US" altLang="en-US" b="1" dirty="0" err="1"/>
              <a:t>sd</a:t>
            </a:r>
            <a:r>
              <a:rPr lang="en-US" altLang="en-US" b="1" dirty="0"/>
              <a:t>: Load/store doubleword</a:t>
            </a:r>
          </a:p>
          <a:p>
            <a:pPr lvl="1"/>
            <a:endParaRPr lang="en-US" altLang="en-US" b="1" dirty="0"/>
          </a:p>
          <a:p>
            <a:pPr marL="514350" indent="-514350">
              <a:buFont typeface="+mj-lt"/>
              <a:buAutoNum type="arabicPeriod"/>
            </a:pPr>
            <a:r>
              <a:rPr lang="en-US" altLang="en-US" b="1" dirty="0"/>
              <a:t>Control transfer instructions </a:t>
            </a:r>
            <a:r>
              <a:rPr lang="en-US" altLang="en-US" b="1" dirty="0">
                <a:highlight>
                  <a:srgbClr val="FFFF00"/>
                </a:highlight>
              </a:rPr>
              <a:t>(changing sequence of instruction execution)</a:t>
            </a:r>
          </a:p>
          <a:p>
            <a:pPr lvl="1"/>
            <a:r>
              <a:rPr lang="en-US" altLang="en-US" b="1" dirty="0"/>
              <a:t>Conditional branch: </a:t>
            </a:r>
            <a:r>
              <a:rPr lang="en-US" altLang="en-US" b="1" dirty="0" err="1"/>
              <a:t>bne</a:t>
            </a:r>
            <a:r>
              <a:rPr lang="en-US" altLang="en-US" b="1" dirty="0"/>
              <a:t>, </a:t>
            </a:r>
            <a:r>
              <a:rPr lang="en-US" altLang="en-US" b="1" dirty="0" err="1"/>
              <a:t>beq</a:t>
            </a:r>
            <a:endParaRPr lang="en-US" altLang="en-US" b="1" dirty="0"/>
          </a:p>
          <a:p>
            <a:pPr lvl="1"/>
            <a:r>
              <a:rPr lang="en-US" altLang="en-US" b="1" dirty="0"/>
              <a:t>Unconditional jump: j</a:t>
            </a:r>
          </a:p>
          <a:p>
            <a:pPr lvl="1"/>
            <a:r>
              <a:rPr lang="en-US" altLang="en-US" sz="3200" b="1" dirty="0">
                <a:solidFill>
                  <a:srgbClr val="FF0000"/>
                </a:solidFill>
              </a:rPr>
              <a:t>Procedure call and return: </a:t>
            </a:r>
            <a:r>
              <a:rPr lang="en-US" altLang="en-US" sz="3200" b="1" dirty="0" err="1">
                <a:solidFill>
                  <a:srgbClr val="FF0000"/>
                </a:solidFill>
              </a:rPr>
              <a:t>jal</a:t>
            </a:r>
            <a:r>
              <a:rPr lang="en-US" altLang="en-US" sz="3200" b="1" dirty="0">
                <a:solidFill>
                  <a:srgbClr val="FF0000"/>
                </a:solidFill>
              </a:rPr>
              <a:t> and </a:t>
            </a:r>
            <a:r>
              <a:rPr lang="en-US" altLang="en-US" sz="3200" b="1" dirty="0" err="1">
                <a:solidFill>
                  <a:srgbClr val="FF0000"/>
                </a:solidFill>
              </a:rPr>
              <a:t>jr</a:t>
            </a:r>
            <a:endParaRPr lang="en-US" altLang="en-US" sz="3200" b="1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6162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6199A0-328C-9C45-AA9B-9D0FBBE24E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RISC-V Encoding and Decoding: Opcode/</a:t>
            </a:r>
            <a:r>
              <a:rPr lang="en-US" dirty="0" err="1"/>
              <a:t>Funct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970787-5F3D-0B4B-842C-BF81019AD0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75626C-64C7-E747-BDE5-030EE5392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30</a:t>
            </a:fld>
            <a:endParaRPr lang="en-US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9F07B9D1-CB2B-A14E-B90A-8E5769398A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56" y="1076734"/>
            <a:ext cx="6300507" cy="128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092F658-EF59-E448-8B12-A296206E3A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7318" y="762000"/>
            <a:ext cx="3981915" cy="6224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64379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Title 1">
            <a:extLst>
              <a:ext uri="{FF2B5EF4-FFF2-40B4-BE49-F238E27FC236}">
                <a16:creationId xmlns:a16="http://schemas.microsoft.com/office/drawing/2014/main" id="{45C6EE31-53BE-2443-B595-1A1C9CF397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To Decode an Instruction Word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5C78A6-B043-4645-9CB3-7D153ECAD4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To decode an instruction word: 00578833</a:t>
            </a:r>
            <a:r>
              <a:rPr lang="en-US" baseline="-25000" dirty="0"/>
              <a:t>hex</a:t>
            </a:r>
          </a:p>
          <a:p>
            <a:pPr marL="708660" lvl="1" indent="-457200">
              <a:buFont typeface="+mj-lt"/>
              <a:buAutoNum type="arabicPeriod"/>
            </a:pPr>
            <a:r>
              <a:rPr lang="en-US" dirty="0"/>
              <a:t>Convert to binary: 0000 0000 0101 0111 1000 1000 0011 0011</a:t>
            </a:r>
          </a:p>
          <a:p>
            <a:pPr marL="708660" lvl="1" indent="-457200">
              <a:buFont typeface="+mj-lt"/>
              <a:buAutoNum type="arabicPeriod"/>
            </a:pPr>
            <a:r>
              <a:rPr lang="en-US" dirty="0"/>
              <a:t>Determine the opcode, the rightmost 7 bits: 011 0011</a:t>
            </a:r>
          </a:p>
          <a:p>
            <a:pPr marL="708660" lvl="1" indent="-457200">
              <a:buFont typeface="+mj-lt"/>
              <a:buAutoNum type="arabicPeriod"/>
            </a:pPr>
            <a:r>
              <a:rPr lang="en-US" dirty="0"/>
              <a:t>It is R-type arithmetic instruction</a:t>
            </a:r>
          </a:p>
          <a:p>
            <a:pPr marL="708660" lvl="1" indent="-457200">
              <a:buFont typeface="+mj-lt"/>
              <a:buAutoNum type="arabicPeriod"/>
            </a:pPr>
            <a:r>
              <a:rPr lang="en-US" dirty="0"/>
              <a:t>Decode the rest, func3 and funct7 and then rs1, rs2, </a:t>
            </a:r>
            <a:r>
              <a:rPr lang="en-US" dirty="0" err="1"/>
              <a:t>rd</a:t>
            </a:r>
            <a:endParaRPr lang="en-US" dirty="0"/>
          </a:p>
          <a:p>
            <a:pPr marL="708660" lvl="1" indent="-457200">
              <a:buFont typeface="+mj-lt"/>
              <a:buAutoNum type="arabicPeriod"/>
            </a:pPr>
            <a:endParaRPr lang="en-US" dirty="0"/>
          </a:p>
          <a:p>
            <a:pPr marL="708660" lvl="1" indent="-457200">
              <a:buFont typeface="+mj-lt"/>
              <a:buAutoNum type="arabicPeriod"/>
            </a:pPr>
            <a:endParaRPr lang="en-US" dirty="0"/>
          </a:p>
          <a:p>
            <a:pPr marL="708660" lvl="1" indent="-457200">
              <a:buFont typeface="+mj-lt"/>
              <a:buAutoNum type="arabicPeriod"/>
            </a:pPr>
            <a:r>
              <a:rPr lang="en-US" dirty="0"/>
              <a:t>Add x16, x15, x5</a:t>
            </a:r>
          </a:p>
          <a:p>
            <a:pPr marL="708660" lvl="1" indent="-457200">
              <a:buFont typeface="+mj-lt"/>
              <a:buAutoNum type="arabicPeriod"/>
            </a:pP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DED8A72-1B56-7D4D-944C-8D50D38456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31</a:t>
            </a:fld>
            <a:endParaRPr lang="en-US" dirty="0"/>
          </a:p>
        </p:txBody>
      </p:sp>
      <p:pic>
        <p:nvPicPr>
          <p:cNvPr id="123907" name="Picture 1">
            <a:extLst>
              <a:ext uri="{FF2B5EF4-FFF2-40B4-BE49-F238E27FC236}">
                <a16:creationId xmlns:a16="http://schemas.microsoft.com/office/drawing/2014/main" id="{F08E7930-1D68-264C-B3A2-DB138D500B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126331"/>
            <a:ext cx="8123237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2D3CB60-6807-6245-AC29-473400A127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4021" y="5105400"/>
            <a:ext cx="4115957" cy="793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6665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Procedure Call</a:t>
            </a:r>
            <a:r>
              <a:rPr lang="en-US" dirty="0"/>
              <a:t>: </a:t>
            </a:r>
            <a:r>
              <a:rPr lang="en-US" dirty="0" err="1"/>
              <a:t>sum_full.c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676400" y="6307822"/>
            <a:ext cx="6400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https://passlab.github.io/ITSC3181/exercises/sum</a:t>
            </a:r>
            <a:r>
              <a:rPr lang="en-US" dirty="0"/>
              <a:t>  </a:t>
            </a:r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3520298"/>
            <a:ext cx="7345188" cy="274320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9338" y="1143000"/>
            <a:ext cx="7235181" cy="233297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267200" y="5573365"/>
            <a:ext cx="2133600" cy="369332"/>
          </a:xfrm>
          <a:prstGeom prst="rect">
            <a:avLst/>
          </a:prstGeom>
          <a:solidFill>
            <a:srgbClr val="FF0000">
              <a:alpha val="45000"/>
            </a:srgbClr>
          </a:solidFill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600200" y="1447800"/>
            <a:ext cx="5271052" cy="369332"/>
          </a:xfrm>
          <a:prstGeom prst="rect">
            <a:avLst/>
          </a:prstGeom>
          <a:solidFill>
            <a:srgbClr val="FF0000">
              <a:alpha val="45000"/>
            </a:srgbClr>
          </a:solidFill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2133600" y="2882920"/>
            <a:ext cx="2133600" cy="369332"/>
          </a:xfrm>
          <a:prstGeom prst="rect">
            <a:avLst/>
          </a:prstGeom>
          <a:solidFill>
            <a:srgbClr val="FF0000">
              <a:alpha val="45000"/>
            </a:srgbClr>
          </a:solidFill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13" name="Text Box 4">
            <a:extLst>
              <a:ext uri="{FF2B5EF4-FFF2-40B4-BE49-F238E27FC236}">
                <a16:creationId xmlns:a16="http://schemas.microsoft.com/office/drawing/2014/main" id="{33262EA7-66D3-2848-9C7B-8DC79F079188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6265069" y="2512219"/>
            <a:ext cx="5391150" cy="36671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solidFill>
                  <a:schemeClr val="folHlink"/>
                </a:solidFill>
              </a:rPr>
              <a:t>§2.8 Supporting Procedures in Computer Hardware</a:t>
            </a:r>
          </a:p>
        </p:txBody>
      </p:sp>
    </p:spTree>
    <p:extLst>
      <p:ext uri="{BB962C8B-B14F-4D97-AF65-F5344CB8AC3E}">
        <p14:creationId xmlns:p14="http://schemas.microsoft.com/office/powerpoint/2010/main" val="18540314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Procedure Call</a:t>
            </a:r>
            <a:endParaRPr lang="en-AU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Control is transferred when there is procedure call and return</a:t>
            </a:r>
          </a:p>
          <a:p>
            <a:r>
              <a:rPr lang="en-US" dirty="0"/>
              <a:t>Steps required</a:t>
            </a:r>
          </a:p>
          <a:p>
            <a:pPr marL="708660" lvl="1" indent="-457200">
              <a:buFont typeface="+mj-lt"/>
              <a:buAutoNum type="arabicPeriod"/>
            </a:pPr>
            <a:r>
              <a:rPr lang="en-US" sz="2000" dirty="0"/>
              <a:t>Place parameters in registers</a:t>
            </a:r>
          </a:p>
          <a:p>
            <a:pPr marL="708660" lvl="1" indent="-457200">
              <a:buFont typeface="+mj-lt"/>
              <a:buAutoNum type="arabicPeriod"/>
            </a:pPr>
            <a:r>
              <a:rPr lang="en-US" sz="2000" dirty="0"/>
              <a:t>Transfer control to procedure</a:t>
            </a:r>
          </a:p>
          <a:p>
            <a:pPr marL="708660" lvl="1" indent="-457200">
              <a:buFont typeface="+mj-lt"/>
              <a:buAutoNum type="arabicPeriod"/>
            </a:pPr>
            <a:r>
              <a:rPr lang="en-US" sz="2000" dirty="0"/>
              <a:t>Acquire storage for procedure</a:t>
            </a:r>
          </a:p>
          <a:p>
            <a:pPr marL="708660" lvl="1" indent="-457200">
              <a:buFont typeface="+mj-lt"/>
              <a:buAutoNum type="arabicPeriod"/>
            </a:pPr>
            <a:r>
              <a:rPr lang="en-US" sz="2000" dirty="0"/>
              <a:t>Perform procedure’s operations</a:t>
            </a:r>
          </a:p>
          <a:p>
            <a:pPr marL="708660" lvl="1" indent="-457200">
              <a:buFont typeface="+mj-lt"/>
              <a:buAutoNum type="arabicPeriod"/>
            </a:pPr>
            <a:r>
              <a:rPr lang="en-US" sz="2000" dirty="0"/>
              <a:t>Place result in register for caller</a:t>
            </a:r>
          </a:p>
          <a:p>
            <a:pPr marL="708660" lvl="1" indent="-457200">
              <a:buFont typeface="+mj-lt"/>
              <a:buAutoNum type="arabicPeriod"/>
            </a:pPr>
            <a:r>
              <a:rPr lang="en-US" sz="2000" dirty="0"/>
              <a:t>Return to place of call</a:t>
            </a:r>
          </a:p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553200" y="6416675"/>
            <a:ext cx="2133600" cy="365125"/>
          </a:xfrm>
        </p:spPr>
        <p:txBody>
          <a:bodyPr/>
          <a:lstStyle/>
          <a:p>
            <a:fld id="{7B14E791-165F-344E-BF0E-59CD826800BF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C02765-9E74-7C4B-8B7B-4595F31014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0067" y="2481262"/>
            <a:ext cx="5738333" cy="4057650"/>
          </a:xfrm>
          <a:prstGeom prst="rect">
            <a:avLst/>
          </a:prstGeom>
        </p:spPr>
      </p:pic>
      <p:sp>
        <p:nvSpPr>
          <p:cNvPr id="12" name="Freeform 11">
            <a:extLst>
              <a:ext uri="{FF2B5EF4-FFF2-40B4-BE49-F238E27FC236}">
                <a16:creationId xmlns:a16="http://schemas.microsoft.com/office/drawing/2014/main" id="{5E3A9B6C-5BDC-5E45-AE29-27B42C46B446}"/>
              </a:ext>
            </a:extLst>
          </p:cNvPr>
          <p:cNvSpPr/>
          <p:nvPr/>
        </p:nvSpPr>
        <p:spPr>
          <a:xfrm>
            <a:off x="7924800" y="3010328"/>
            <a:ext cx="871744" cy="3113070"/>
          </a:xfrm>
          <a:custGeom>
            <a:avLst/>
            <a:gdLst>
              <a:gd name="connsiteX0" fmla="*/ 0 w 871744"/>
              <a:gd name="connsiteY0" fmla="*/ 3113070 h 3113070"/>
              <a:gd name="connsiteX1" fmla="*/ 636998 w 871744"/>
              <a:gd name="connsiteY1" fmla="*/ 2537717 h 3113070"/>
              <a:gd name="connsiteX2" fmla="*/ 852755 w 871744"/>
              <a:gd name="connsiteY2" fmla="*/ 1047964 h 3113070"/>
              <a:gd name="connsiteX3" fmla="*/ 205483 w 871744"/>
              <a:gd name="connsiteY3" fmla="*/ 0 h 3113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1744" h="3113070">
                <a:moveTo>
                  <a:pt x="0" y="3113070"/>
                </a:moveTo>
                <a:cubicBezTo>
                  <a:pt x="247436" y="2997485"/>
                  <a:pt x="494872" y="2881901"/>
                  <a:pt x="636998" y="2537717"/>
                </a:cubicBezTo>
                <a:cubicBezTo>
                  <a:pt x="779124" y="2193533"/>
                  <a:pt x="924674" y="1470917"/>
                  <a:pt x="852755" y="1047964"/>
                </a:cubicBezTo>
                <a:cubicBezTo>
                  <a:pt x="780836" y="625011"/>
                  <a:pt x="493159" y="312505"/>
                  <a:pt x="205483" y="0"/>
                </a:cubicBezTo>
              </a:path>
            </a:pathLst>
          </a:custGeom>
          <a:noFill/>
          <a:ln w="31750">
            <a:tailEnd type="triangle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25CF1AE1-2553-A74D-9358-91D9149CBAB8}"/>
              </a:ext>
            </a:extLst>
          </p:cNvPr>
          <p:cNvSpPr/>
          <p:nvPr/>
        </p:nvSpPr>
        <p:spPr>
          <a:xfrm rot="10148965">
            <a:off x="4448850" y="4035203"/>
            <a:ext cx="740903" cy="2412450"/>
          </a:xfrm>
          <a:custGeom>
            <a:avLst/>
            <a:gdLst>
              <a:gd name="connsiteX0" fmla="*/ 0 w 871744"/>
              <a:gd name="connsiteY0" fmla="*/ 3113070 h 3113070"/>
              <a:gd name="connsiteX1" fmla="*/ 636998 w 871744"/>
              <a:gd name="connsiteY1" fmla="*/ 2537717 h 3113070"/>
              <a:gd name="connsiteX2" fmla="*/ 852755 w 871744"/>
              <a:gd name="connsiteY2" fmla="*/ 1047964 h 3113070"/>
              <a:gd name="connsiteX3" fmla="*/ 205483 w 871744"/>
              <a:gd name="connsiteY3" fmla="*/ 0 h 3113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1744" h="3113070">
                <a:moveTo>
                  <a:pt x="0" y="3113070"/>
                </a:moveTo>
                <a:cubicBezTo>
                  <a:pt x="247436" y="2997485"/>
                  <a:pt x="494872" y="2881901"/>
                  <a:pt x="636998" y="2537717"/>
                </a:cubicBezTo>
                <a:cubicBezTo>
                  <a:pt x="779124" y="2193533"/>
                  <a:pt x="924674" y="1470917"/>
                  <a:pt x="852755" y="1047964"/>
                </a:cubicBezTo>
                <a:cubicBezTo>
                  <a:pt x="780836" y="625011"/>
                  <a:pt x="493159" y="312505"/>
                  <a:pt x="205483" y="0"/>
                </a:cubicBezTo>
              </a:path>
            </a:pathLst>
          </a:custGeom>
          <a:noFill/>
          <a:ln w="31750">
            <a:tailEnd type="triangle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715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F8CCAAC0-2DD3-4A48-96C9-92FCD80608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7200" y="3987038"/>
            <a:ext cx="4191000" cy="24765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18102048-42FA-4241-8751-12B166819C3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1257"/>
          <a:stretch/>
        </p:blipFill>
        <p:spPr>
          <a:xfrm>
            <a:off x="-25400" y="4207308"/>
            <a:ext cx="4216400" cy="202543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 Example, </a:t>
            </a:r>
            <a:r>
              <a:rPr lang="en-US" dirty="0" err="1"/>
              <a:t>sum_full_riscv.s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/>
          <a:srcRect l="15561" t="74664" r="26690" b="12485"/>
          <a:stretch/>
        </p:blipFill>
        <p:spPr>
          <a:xfrm>
            <a:off x="4343400" y="1091809"/>
            <a:ext cx="4241753" cy="35251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0671" y="1122422"/>
            <a:ext cx="1943100" cy="355600"/>
          </a:xfrm>
          <a:prstGeom prst="rect">
            <a:avLst/>
          </a:prstGeom>
        </p:spPr>
      </p:pic>
      <p:grpSp>
        <p:nvGrpSpPr>
          <p:cNvPr id="18" name="Group 17"/>
          <p:cNvGrpSpPr/>
          <p:nvPr/>
        </p:nvGrpSpPr>
        <p:grpSpPr>
          <a:xfrm>
            <a:off x="5638800" y="4669734"/>
            <a:ext cx="3505200" cy="1040284"/>
            <a:chOff x="4402292" y="4170160"/>
            <a:chExt cx="3505200" cy="1040284"/>
          </a:xfrm>
        </p:grpSpPr>
        <p:sp>
          <p:nvSpPr>
            <p:cNvPr id="8" name="Rectangle 7"/>
            <p:cNvSpPr/>
            <p:nvPr/>
          </p:nvSpPr>
          <p:spPr>
            <a:xfrm>
              <a:off x="4402292" y="4224826"/>
              <a:ext cx="2836708" cy="985618"/>
            </a:xfrm>
            <a:prstGeom prst="rect">
              <a:avLst/>
            </a:prstGeom>
            <a:solidFill>
              <a:srgbClr val="FF0000">
                <a:alpha val="45000"/>
              </a:srgbClr>
            </a:solidFill>
          </p:spPr>
          <p:txBody>
            <a:bodyPr wrap="square">
              <a:noAutofit/>
            </a:bodyPr>
            <a:lstStyle/>
            <a:p>
              <a:endParaRPr lang="en-US" dirty="0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6935413" y="4170160"/>
              <a:ext cx="97207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 err="1"/>
                <a:t>Args</a:t>
              </a:r>
              <a:r>
                <a:rPr lang="en-US" dirty="0"/>
                <a:t> for sum call</a:t>
              </a:r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4CB42D16-DF47-7A4E-A6AA-3CB4C6369786}"/>
              </a:ext>
            </a:extLst>
          </p:cNvPr>
          <p:cNvSpPr/>
          <p:nvPr/>
        </p:nvSpPr>
        <p:spPr>
          <a:xfrm>
            <a:off x="1771121" y="6570662"/>
            <a:ext cx="6400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7"/>
              </a:rPr>
              <a:t>https://passlab.github.io/ITSC3181/exercises/sum</a:t>
            </a:r>
            <a:r>
              <a:rPr lang="en-US" dirty="0"/>
              <a:t>  </a:t>
            </a:r>
          </a:p>
          <a:p>
            <a:endParaRPr lang="en-US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8F43952B-23CE-054D-A8C0-C2AEBE0B8BCD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b="36742"/>
          <a:stretch/>
        </p:blipFill>
        <p:spPr>
          <a:xfrm>
            <a:off x="-38100" y="1529481"/>
            <a:ext cx="4762500" cy="243422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C6198A0-E5CA-1248-85EA-BACCD074AE8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19600" y="1521591"/>
            <a:ext cx="4572000" cy="1955800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CDEFD644-888E-6549-AB44-3DE04C13024E}"/>
              </a:ext>
            </a:extLst>
          </p:cNvPr>
          <p:cNvGrpSpPr/>
          <p:nvPr/>
        </p:nvGrpSpPr>
        <p:grpSpPr>
          <a:xfrm>
            <a:off x="3797332" y="2362200"/>
            <a:ext cx="5664200" cy="3789624"/>
            <a:chOff x="3797332" y="2362200"/>
            <a:chExt cx="5664200" cy="3789624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628DFD51-E315-4D4A-9096-3FC1CB119DE8}"/>
                </a:ext>
              </a:extLst>
            </p:cNvPr>
            <p:cNvGrpSpPr/>
            <p:nvPr/>
          </p:nvGrpSpPr>
          <p:grpSpPr>
            <a:xfrm>
              <a:off x="5638800" y="5413160"/>
              <a:ext cx="3822732" cy="738664"/>
              <a:chOff x="5638800" y="5413160"/>
              <a:chExt cx="3822732" cy="738664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7620063" y="5413160"/>
                <a:ext cx="1841469" cy="73866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r>
                  <a:rPr lang="en-US" sz="1400" dirty="0"/>
                  <a:t>Store return address in reg and call transfer to sum</a:t>
                </a:r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96947A53-F0C8-A547-8FAE-E3447A94E09E}"/>
                  </a:ext>
                </a:extLst>
              </p:cNvPr>
              <p:cNvSpPr/>
              <p:nvPr/>
            </p:nvSpPr>
            <p:spPr>
              <a:xfrm>
                <a:off x="5638800" y="5717652"/>
                <a:ext cx="2823659" cy="159880"/>
              </a:xfrm>
              <a:prstGeom prst="rect">
                <a:avLst/>
              </a:prstGeom>
              <a:solidFill>
                <a:srgbClr val="FF0000">
                  <a:alpha val="45000"/>
                </a:srgbClr>
              </a:solidFill>
            </p:spPr>
            <p:txBody>
              <a:bodyPr wrap="square">
                <a:noAutofit/>
              </a:bodyPr>
              <a:lstStyle/>
              <a:p>
                <a:endParaRPr lang="en-US" dirty="0"/>
              </a:p>
            </p:txBody>
          </p:sp>
        </p:grpSp>
        <p:cxnSp>
          <p:nvCxnSpPr>
            <p:cNvPr id="6" name="Curved Connector 5">
              <a:extLst>
                <a:ext uri="{FF2B5EF4-FFF2-40B4-BE49-F238E27FC236}">
                  <a16:creationId xmlns:a16="http://schemas.microsoft.com/office/drawing/2014/main" id="{600C9377-78FC-954D-8EE6-87449D1E7B88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2960400" y="3199132"/>
              <a:ext cx="3515332" cy="1841468"/>
            </a:xfrm>
            <a:prstGeom prst="curvedConnector3">
              <a:avLst>
                <a:gd name="adj1" fmla="val 103219"/>
              </a:avLst>
            </a:prstGeom>
            <a:ln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1DE7C6F-9577-204D-8EBE-8DEF4CA58E26}"/>
              </a:ext>
            </a:extLst>
          </p:cNvPr>
          <p:cNvGrpSpPr/>
          <p:nvPr/>
        </p:nvGrpSpPr>
        <p:grpSpPr>
          <a:xfrm>
            <a:off x="850671" y="5746249"/>
            <a:ext cx="7579199" cy="867240"/>
            <a:chOff x="850671" y="5746249"/>
            <a:chExt cx="7579199" cy="867240"/>
          </a:xfrm>
        </p:grpSpPr>
        <p:sp>
          <p:nvSpPr>
            <p:cNvPr id="10" name="Rectangle 9"/>
            <p:cNvSpPr/>
            <p:nvPr/>
          </p:nvSpPr>
          <p:spPr>
            <a:xfrm>
              <a:off x="5638800" y="5927917"/>
              <a:ext cx="2791070" cy="256080"/>
            </a:xfrm>
            <a:prstGeom prst="rect">
              <a:avLst/>
            </a:prstGeom>
            <a:solidFill>
              <a:srgbClr val="FF0000">
                <a:alpha val="45000"/>
              </a:srgbClr>
            </a:solidFill>
          </p:spPr>
          <p:txBody>
            <a:bodyPr wrap="square">
              <a:noAutofit/>
            </a:bodyPr>
            <a:lstStyle/>
            <a:p>
              <a:endParaRPr lang="en-US" dirty="0"/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850671" y="5746249"/>
              <a:ext cx="2946661" cy="867240"/>
              <a:chOff x="1098601" y="4561504"/>
              <a:chExt cx="2946661" cy="867240"/>
            </a:xfrm>
          </p:grpSpPr>
          <p:sp>
            <p:nvSpPr>
              <p:cNvPr id="11" name="Rectangle 10"/>
              <p:cNvSpPr/>
              <p:nvPr/>
            </p:nvSpPr>
            <p:spPr>
              <a:xfrm>
                <a:off x="1219200" y="4561504"/>
                <a:ext cx="2133600" cy="245464"/>
              </a:xfrm>
              <a:prstGeom prst="rect">
                <a:avLst/>
              </a:prstGeom>
              <a:solidFill>
                <a:srgbClr val="FF0000">
                  <a:alpha val="45000"/>
                </a:srgbClr>
              </a:solidFill>
            </p:spPr>
            <p:txBody>
              <a:bodyPr wrap="square">
                <a:noAutofit/>
              </a:bodyPr>
              <a:lstStyle/>
              <a:p>
                <a:endParaRPr lang="en-US" dirty="0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1098601" y="4782413"/>
                <a:ext cx="2946661" cy="646331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r>
                  <a:rPr lang="en-US" dirty="0"/>
                  <a:t>Return to caller with return value stored in register</a:t>
                </a:r>
              </a:p>
            </p:txBody>
          </p:sp>
        </p:grpSp>
        <p:cxnSp>
          <p:nvCxnSpPr>
            <p:cNvPr id="29" name="Curved Connector 28">
              <a:extLst>
                <a:ext uri="{FF2B5EF4-FFF2-40B4-BE49-F238E27FC236}">
                  <a16:creationId xmlns:a16="http://schemas.microsoft.com/office/drawing/2014/main" id="{85155790-9D82-164D-A4B6-676A0A51D061}"/>
                </a:ext>
              </a:extLst>
            </p:cNvPr>
            <p:cNvCxnSpPr>
              <a:stCxn id="11" idx="3"/>
            </p:cNvCxnSpPr>
            <p:nvPr/>
          </p:nvCxnSpPr>
          <p:spPr>
            <a:xfrm>
              <a:off x="3104870" y="5868981"/>
              <a:ext cx="2533930" cy="227019"/>
            </a:xfrm>
            <a:prstGeom prst="curvedConnector3">
              <a:avLst/>
            </a:prstGeom>
            <a:ln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9758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>
            <a:extLst>
              <a:ext uri="{FF2B5EF4-FFF2-40B4-BE49-F238E27FC236}">
                <a16:creationId xmlns:a16="http://schemas.microsoft.com/office/drawing/2014/main" id="{493AB1FB-F05B-F940-BD42-19E16313AD0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Procedure Call Instructions</a:t>
            </a:r>
            <a:endParaRPr lang="en-AU" altLang="en-US"/>
          </a:p>
        </p:txBody>
      </p:sp>
      <p:sp>
        <p:nvSpPr>
          <p:cNvPr id="90115" name="Rectangle 3">
            <a:extLst>
              <a:ext uri="{FF2B5EF4-FFF2-40B4-BE49-F238E27FC236}">
                <a16:creationId xmlns:a16="http://schemas.microsoft.com/office/drawing/2014/main" id="{C730E5C6-FD49-7242-B538-83969F0E5F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Procedure call: jump and link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en-US" sz="2800">
                <a:latin typeface="Lucida Console" panose="020B0609040504020204" pitchFamily="49" charset="0"/>
              </a:rPr>
              <a:t>	jal x1, ProcedureLabel</a:t>
            </a:r>
          </a:p>
          <a:p>
            <a:pPr lvl="1" eaLnBrk="1" hangingPunct="1"/>
            <a:r>
              <a:rPr lang="en-US" altLang="en-US"/>
              <a:t>Address of following instruction put in x1</a:t>
            </a:r>
          </a:p>
          <a:p>
            <a:pPr lvl="1" eaLnBrk="1" hangingPunct="1"/>
            <a:r>
              <a:rPr lang="en-US" altLang="en-US"/>
              <a:t>Jumps to target address</a:t>
            </a:r>
          </a:p>
          <a:p>
            <a:pPr eaLnBrk="1" hangingPunct="1"/>
            <a:r>
              <a:rPr lang="en-US" altLang="en-US"/>
              <a:t>Procedure return: jump and link register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en-US" sz="2800">
                <a:latin typeface="Lucida Console" panose="020B0609040504020204" pitchFamily="49" charset="0"/>
              </a:rPr>
              <a:t>	jalr x0, 0(x1)</a:t>
            </a:r>
          </a:p>
          <a:p>
            <a:pPr lvl="1" eaLnBrk="1" hangingPunct="1"/>
            <a:r>
              <a:rPr lang="en-US" altLang="en-US"/>
              <a:t>Like jal, but jumps to 0 + address in x1</a:t>
            </a:r>
          </a:p>
          <a:p>
            <a:pPr lvl="1" eaLnBrk="1" hangingPunct="1"/>
            <a:r>
              <a:rPr lang="en-US" altLang="en-US"/>
              <a:t>Use x0 as rd (x0 cannot be changed)</a:t>
            </a:r>
          </a:p>
          <a:p>
            <a:pPr lvl="1" eaLnBrk="1" hangingPunct="1"/>
            <a:r>
              <a:rPr lang="en-US" altLang="en-US"/>
              <a:t>Can also be used for computed jumps</a:t>
            </a:r>
          </a:p>
          <a:p>
            <a:pPr lvl="2" eaLnBrk="1" hangingPunct="1"/>
            <a:r>
              <a:rPr lang="en-US" altLang="en-US"/>
              <a:t>e.g., for case/switch statements</a:t>
            </a:r>
            <a:endParaRPr lang="en-AU" alt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A0D2E4F-D3C9-F044-9548-726B00633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11294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6">
            <a:extLst>
              <a:ext uri="{FF2B5EF4-FFF2-40B4-BE49-F238E27FC236}">
                <a16:creationId xmlns:a16="http://schemas.microsoft.com/office/drawing/2014/main" id="{85CFBDD1-2A2F-AD4D-8A95-DDEB5653C0A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Memory Layout of a Process</a:t>
            </a:r>
            <a:endParaRPr lang="en-AU" altLang="en-US" dirty="0"/>
          </a:p>
        </p:txBody>
      </p:sp>
      <p:sp>
        <p:nvSpPr>
          <p:cNvPr id="104451" name="Rectangle 7">
            <a:extLst>
              <a:ext uri="{FF2B5EF4-FFF2-40B4-BE49-F238E27FC236}">
                <a16:creationId xmlns:a16="http://schemas.microsoft.com/office/drawing/2014/main" id="{BD7551D7-AB8B-374D-892D-C48243CBB463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/>
              <a:t>Text: program code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/>
              <a:t>Static data: global variables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/>
              <a:t>e.g., static variables in C, constant arrays and strings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/>
              <a:t>x3 (global pointer) initialized to address allowing ±offsets into this segment</a:t>
            </a:r>
            <a:endParaRPr lang="en-US" altLang="en-US"/>
          </a:p>
          <a:p>
            <a:pPr eaLnBrk="1" hangingPunct="1">
              <a:lnSpc>
                <a:spcPct val="90000"/>
              </a:lnSpc>
            </a:pPr>
            <a:r>
              <a:rPr lang="en-US" altLang="en-US" sz="2800"/>
              <a:t>Dynamic data: heap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/>
              <a:t>E.g., malloc in C, new in Java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/>
              <a:t>Stack: automatic storage</a:t>
            </a:r>
            <a:endParaRPr lang="en-AU" altLang="en-US" sz="280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C867356-5702-C34A-9638-F312EAEB9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104452" name="Picture 1">
            <a:extLst>
              <a:ext uri="{FF2B5EF4-FFF2-40B4-BE49-F238E27FC236}">
                <a16:creationId xmlns:a16="http://schemas.microsoft.com/office/drawing/2014/main" id="{835390E5-4C6B-9441-AE88-8546401518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429000"/>
            <a:ext cx="3663950" cy="223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90686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6">
            <a:extLst>
              <a:ext uri="{FF2B5EF4-FFF2-40B4-BE49-F238E27FC236}">
                <a16:creationId xmlns:a16="http://schemas.microsoft.com/office/drawing/2014/main" id="{2A0051F6-473F-8D41-9B53-7C77EE7BAF5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Local Data on the Stack</a:t>
            </a:r>
            <a:endParaRPr lang="en-AU" altLang="en-US"/>
          </a:p>
        </p:txBody>
      </p:sp>
      <p:sp>
        <p:nvSpPr>
          <p:cNvPr id="106499" name="Rectangle 7">
            <a:extLst>
              <a:ext uri="{FF2B5EF4-FFF2-40B4-BE49-F238E27FC236}">
                <a16:creationId xmlns:a16="http://schemas.microsoft.com/office/drawing/2014/main" id="{E4FDF7F6-E3DB-8048-8A73-8B8AF0F07CA8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/>
              <a:t>Local data allocated by callee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400"/>
              <a:t>e.g., C automatic variables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800"/>
              <a:t>Procedure frame (activation record)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400"/>
              <a:t>Used by some compilers to manage stack storage</a:t>
            </a:r>
            <a:endParaRPr lang="en-AU" altLang="en-US" sz="240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9A3D914-5B2C-D642-A05F-2DDC9139EF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106500" name="Picture 1">
            <a:extLst>
              <a:ext uri="{FF2B5EF4-FFF2-40B4-BE49-F238E27FC236}">
                <a16:creationId xmlns:a16="http://schemas.microsoft.com/office/drawing/2014/main" id="{08EE8271-E254-5244-A76D-1751E8FCBA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3124200"/>
            <a:ext cx="6332537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47194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tailEnd type="arrow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124047</TotalTime>
  <Words>2856</Words>
  <Application>Microsoft Macintosh PowerPoint</Application>
  <PresentationFormat>On-screen Show (4:3)</PresentationFormat>
  <Paragraphs>450</Paragraphs>
  <Slides>31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8" baseType="lpstr">
      <vt:lpstr>Arial</vt:lpstr>
      <vt:lpstr>Calibri</vt:lpstr>
      <vt:lpstr>Lucida Console</vt:lpstr>
      <vt:lpstr>Tahoma</vt:lpstr>
      <vt:lpstr>Times New Roman</vt:lpstr>
      <vt:lpstr>Wingdings</vt:lpstr>
      <vt:lpstr>Office Theme</vt:lpstr>
      <vt:lpstr>Chapter 2: Instructions: Language of the Computer  2.8 – 2.10 Procedure, String and Addressing for Wide  ITSC 3181 Introduction to Computer Architecture Fall 2021  https://passlab.github.io/ITSC3181/</vt:lpstr>
      <vt:lpstr>Chapter 2: Instructions: Language of the Computer</vt:lpstr>
      <vt:lpstr>Three Classes of Instructions We Will Focus On:</vt:lpstr>
      <vt:lpstr>Procedure Call: sum_full.c</vt:lpstr>
      <vt:lpstr>Procedure Call</vt:lpstr>
      <vt:lpstr>Sum Example, sum_full_riscv.s</vt:lpstr>
      <vt:lpstr>Procedure Call Instructions</vt:lpstr>
      <vt:lpstr>Memory Layout of a Process</vt:lpstr>
      <vt:lpstr>Local Data on the Stack</vt:lpstr>
      <vt:lpstr>Stack Memory Used for Function Calls</vt:lpstr>
      <vt:lpstr>Stack Frame (Activation Record) of a Function Call</vt:lpstr>
      <vt:lpstr>Leaf Procedure Example</vt:lpstr>
      <vt:lpstr>Local Data on the Stack</vt:lpstr>
      <vt:lpstr>Leaf Procedure Example</vt:lpstr>
      <vt:lpstr>Register Usage</vt:lpstr>
      <vt:lpstr>Non-Leaf Procedures</vt:lpstr>
      <vt:lpstr>Non-Leaf Procedure Example</vt:lpstr>
      <vt:lpstr>Leaf Procedure Example</vt:lpstr>
      <vt:lpstr>Character Data</vt:lpstr>
      <vt:lpstr>ASCII Characters</vt:lpstr>
      <vt:lpstr>Byte/Halfword/Word Operations</vt:lpstr>
      <vt:lpstr>String Copy Example</vt:lpstr>
      <vt:lpstr>String Copy Example</vt:lpstr>
      <vt:lpstr>32-bit Constants</vt:lpstr>
      <vt:lpstr>SB-Format Encoding for Branch Instr (e.g. beq) http://content.riscv.org/wp-content/uploads/2017/05/riscv-spec-v2.2.pdf#page=116 </vt:lpstr>
      <vt:lpstr>imm of beq instruction is the offset between the address of beq instruction and the target address (page 115 of the text book)</vt:lpstr>
      <vt:lpstr>Jump Addressing</vt:lpstr>
      <vt:lpstr>Summary of RISC-V Addressing (How Operands are Specified or Provided)</vt:lpstr>
      <vt:lpstr>RISC-V Encoding and Decoding: Encoding Format</vt:lpstr>
      <vt:lpstr>RISC-V Encoding and Decoding: Opcode/Funct</vt:lpstr>
      <vt:lpstr>To Decode an Instruction Word</vt:lpstr>
    </vt:vector>
  </TitlesOfParts>
  <Company>Rice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Keith Cooper</dc:creator>
  <cp:lastModifiedBy>Yonghong Yan</cp:lastModifiedBy>
  <cp:revision>3394</cp:revision>
  <cp:lastPrinted>2020-02-13T16:11:06Z</cp:lastPrinted>
  <dcterms:created xsi:type="dcterms:W3CDTF">2009-05-06T11:59:01Z</dcterms:created>
  <dcterms:modified xsi:type="dcterms:W3CDTF">2022-02-15T16:18:11Z</dcterms:modified>
</cp:coreProperties>
</file>