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50" r:id="rId2"/>
    <p:sldId id="517" r:id="rId3"/>
    <p:sldId id="258" r:id="rId4"/>
    <p:sldId id="363" r:id="rId5"/>
    <p:sldId id="440" r:id="rId6"/>
    <p:sldId id="523" r:id="rId7"/>
    <p:sldId id="508" r:id="rId8"/>
    <p:sldId id="260" r:id="rId9"/>
    <p:sldId id="261" r:id="rId10"/>
    <p:sldId id="365" r:id="rId11"/>
    <p:sldId id="262" r:id="rId12"/>
    <p:sldId id="391" r:id="rId13"/>
    <p:sldId id="441" r:id="rId14"/>
    <p:sldId id="264" r:id="rId15"/>
    <p:sldId id="266" r:id="rId16"/>
    <p:sldId id="442" r:id="rId17"/>
    <p:sldId id="515" r:id="rId18"/>
    <p:sldId id="522" r:id="rId19"/>
    <p:sldId id="516" r:id="rId20"/>
    <p:sldId id="267" r:id="rId21"/>
    <p:sldId id="268" r:id="rId22"/>
    <p:sldId id="269" r:id="rId23"/>
    <p:sldId id="443" r:id="rId24"/>
    <p:sldId id="519" r:id="rId25"/>
    <p:sldId id="524" r:id="rId26"/>
    <p:sldId id="518" r:id="rId27"/>
    <p:sldId id="270" r:id="rId28"/>
    <p:sldId id="444" r:id="rId29"/>
    <p:sldId id="445" r:id="rId30"/>
    <p:sldId id="446" r:id="rId31"/>
    <p:sldId id="447" r:id="rId32"/>
    <p:sldId id="297" r:id="rId33"/>
    <p:sldId id="271" r:id="rId34"/>
    <p:sldId id="272" r:id="rId35"/>
    <p:sldId id="273" r:id="rId36"/>
    <p:sldId id="448" r:id="rId37"/>
    <p:sldId id="449" r:id="rId38"/>
    <p:sldId id="411" r:id="rId39"/>
    <p:sldId id="416" r:id="rId40"/>
    <p:sldId id="275" r:id="rId41"/>
    <p:sldId id="368" r:id="rId42"/>
    <p:sldId id="283" r:id="rId43"/>
    <p:sldId id="284" r:id="rId44"/>
    <p:sldId id="511" r:id="rId45"/>
    <p:sldId id="512" r:id="rId46"/>
    <p:sldId id="383" r:id="rId47"/>
    <p:sldId id="513" r:id="rId48"/>
    <p:sldId id="484" r:id="rId49"/>
    <p:sldId id="400" r:id="rId50"/>
    <p:sldId id="514" r:id="rId51"/>
    <p:sldId id="520" r:id="rId52"/>
    <p:sldId id="521" r:id="rId53"/>
    <p:sldId id="280" r:id="rId54"/>
    <p:sldId id="370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0432FF"/>
    <a:srgbClr val="66FFFF"/>
    <a:srgbClr val="FF7E79"/>
    <a:srgbClr val="FF2600"/>
    <a:srgbClr val="4373A9"/>
    <a:srgbClr val="151F37"/>
    <a:srgbClr val="999999"/>
    <a:srgbClr val="B3B3B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3772" autoAdjust="0"/>
  </p:normalViewPr>
  <p:slideViewPr>
    <p:cSldViewPr snapToObjects="1">
      <p:cViewPr varScale="1">
        <p:scale>
          <a:sx n="143" d="100"/>
          <a:sy n="143" d="100"/>
        </p:scale>
        <p:origin x="16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notesViewPr>
    <p:cSldViewPr snapToObjects="1">
      <p:cViewPr varScale="1">
        <p:scale>
          <a:sx n="80" d="100"/>
          <a:sy n="80" d="100"/>
        </p:scale>
        <p:origin x="404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448E8-F839-074E-A1D0-D2FB87DD67C2}" type="datetimeFigureOut">
              <a:rPr lang="en-US" smtClean="0"/>
              <a:pPr/>
              <a:t>1/26/23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2CCB9-CDEA-A44A-BB8F-F4EE7CF017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4554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16D5-7367-0B47-9125-E5A43145A8C9}" type="datetimeFigureOut">
              <a:rPr lang="en-US" smtClean="0"/>
              <a:pPr/>
              <a:t>1/26/23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66752-9E73-7842-9287-04A4EDD5DE5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634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F142D12-5E79-E64C-B67A-6E2182465934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035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03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26BC24A-C4C9-AF46-8D1D-824D64D71050}" type="slidenum">
              <a:rPr lang="en-US" altLang="en-US">
                <a:latin typeface="Times New Roman" charset="0"/>
              </a:rPr>
              <a:pPr/>
              <a:t>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03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152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252156D7-EE5B-3B40-91F1-EB571E37F9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FCDDDB37-C2A7-D14F-AE08-B1A6B48AE9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CD0759-0531-BF4B-84B2-421B11E5EC40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EB66685-BFBE-D442-901D-AD878C35B3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29700" name="Rectangle 7">
            <a:extLst>
              <a:ext uri="{FF2B5EF4-FFF2-40B4-BE49-F238E27FC236}">
                <a16:creationId xmlns:a16="http://schemas.microsoft.com/office/drawing/2014/main" id="{26CDB5CD-227E-ED45-9C02-2EC0648F1E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906647-EDC0-AE42-B551-2C9FB59253B0}" type="slidenum">
              <a:rPr lang="en-US" altLang="en-US" smtClean="0"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9701" name="Rectangle 2">
            <a:extLst>
              <a:ext uri="{FF2B5EF4-FFF2-40B4-BE49-F238E27FC236}">
                <a16:creationId xmlns:a16="http://schemas.microsoft.com/office/drawing/2014/main" id="{A87FB823-83FF-D143-938D-412AD00E36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2" name="Rectangle 3">
            <a:extLst>
              <a:ext uri="{FF2B5EF4-FFF2-40B4-BE49-F238E27FC236}">
                <a16:creationId xmlns:a16="http://schemas.microsoft.com/office/drawing/2014/main" id="{D035B42B-5487-274A-8055-C49E7B3D7B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9013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ED3A91C-A4DD-E648-AA69-5CFDC5829826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65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65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02D5547-0881-AE47-A488-72AD4B2FF9C3}" type="slidenum">
              <a:rPr lang="en-US" altLang="en-US">
                <a:latin typeface="Times New Roman" charset="0"/>
              </a:rPr>
              <a:pPr/>
              <a:t>14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65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AU" altLang="en-US" dirty="0">
                <a:latin typeface="Times New Roman" charset="0"/>
              </a:rPr>
              <a:t>To store number 12345678</a:t>
            </a:r>
          </a:p>
        </p:txBody>
      </p:sp>
    </p:spTree>
    <p:extLst>
      <p:ext uri="{BB962C8B-B14F-4D97-AF65-F5344CB8AC3E}">
        <p14:creationId xmlns:p14="http://schemas.microsoft.com/office/powerpoint/2010/main" val="246775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1F5980C-FE3D-564A-BAD8-527D84CC4AF2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854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85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BE13660-0549-1747-B1D9-17C3100BA17F}" type="slidenum">
              <a:rPr lang="en-US" altLang="en-US">
                <a:latin typeface="Times New Roman" charset="0"/>
              </a:rPr>
              <a:pPr/>
              <a:t>15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85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0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75CEA98-BFCE-6D46-9F38-ECFD031EC8C7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957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95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4BD90F2-A63A-474E-AC90-60AE2745BB8B}" type="slidenum">
              <a:rPr lang="en-US" altLang="en-US">
                <a:latin typeface="Times New Roman" charset="0"/>
              </a:rPr>
              <a:pPr/>
              <a:t>20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95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421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CC09AA0-237D-2749-820E-120C3C5E6D6E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05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05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4047747-2CE5-4342-8C01-995ECFFACB65}" type="slidenum">
              <a:rPr lang="en-US" altLang="en-US">
                <a:latin typeface="Times New Roman" charset="0"/>
              </a:rPr>
              <a:pPr/>
              <a:t>21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05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770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12629CD-C9FC-C14F-913B-6A5848F9430D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162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16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BFB1970-961E-4B47-9D16-BF55DCC762B7}" type="slidenum">
              <a:rPr lang="en-US" altLang="en-US">
                <a:latin typeface="Times New Roman" charset="0"/>
              </a:rPr>
              <a:pPr/>
              <a:t>22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16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46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0A2E517-2FDA-D842-886E-EBA5114B8352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26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26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C9DED55-36E4-C648-9979-CD4A89D4001F}" type="slidenum">
              <a:rPr lang="en-US" altLang="en-US">
                <a:latin typeface="Times New Roman" charset="0"/>
              </a:rPr>
              <a:pPr/>
              <a:t>27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26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1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8393523-AE5F-4CC2-8C01-8DB325F3D588}" type="slidenum">
              <a:rPr lang="en-US" sz="1200">
                <a:latin typeface="Times New Roman" pitchFamily="18" charset="0"/>
              </a:rPr>
              <a:pPr eaLnBrk="1" hangingPunct="1"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441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4E06FF-C554-4B41-BA7D-66095FF1D435}" type="slidenum">
              <a:rPr lang="en-US" sz="1200">
                <a:latin typeface="Times New Roman" pitchFamily="18" charset="0"/>
              </a:rPr>
              <a:pPr eaLnBrk="1" hangingPunct="1"/>
              <a:t>32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63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9DE22DB-6A99-7B43-8C68-6D6A0159A6D7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366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36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9C85605-6632-2140-A9F5-28D103EAC4A2}" type="slidenum">
              <a:rPr lang="en-US" altLang="en-US">
                <a:latin typeface="Times New Roman" charset="0"/>
              </a:rPr>
              <a:pPr/>
              <a:t>33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36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976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Morgan Kaufmann Publishers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D1E1C6B-F44F-2740-A0E9-F103F1181B3A}" type="datetime4">
              <a:rPr lang="en-US" altLang="en-US">
                <a:latin typeface="Times New Roman" charset="0"/>
              </a:rPr>
              <a:pPr/>
              <a:t>January 26,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1 — Computer Abstractions and Technology</a:t>
            </a:r>
          </a:p>
        </p:txBody>
      </p:sp>
      <p:sp>
        <p:nvSpPr>
          <p:cNvPr id="614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5F74096-1FE7-4B43-A5E1-79692579C7F0}" type="slidenum">
              <a:rPr lang="en-US" altLang="en-US">
                <a:latin typeface="Times New Roman" charset="0"/>
              </a:rPr>
              <a:pPr/>
              <a:t>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614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777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0EC6991-1A57-B644-BF56-256A5D6A689F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469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46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2F4EBE9-4A41-EE4A-A292-1AAF2A78F214}" type="slidenum">
              <a:rPr lang="en-US" altLang="en-US">
                <a:latin typeface="Times New Roman" charset="0"/>
              </a:rPr>
              <a:pPr/>
              <a:t>34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46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dirty="0"/>
              <a:t>to + </a:t>
            </a:r>
            <a:r>
              <a:rPr lang="en-US" altLang="en-US" sz="2800" b="1" dirty="0"/>
              <a:t>2,147,483,64</a:t>
            </a:r>
            <a:r>
              <a:rPr lang="en-US" altLang="en-US" sz="2800" b="1" dirty="0">
                <a:solidFill>
                  <a:srgbClr val="C00000"/>
                </a:solidFill>
              </a:rPr>
              <a:t>7</a:t>
            </a:r>
          </a:p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42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62A31A3-91BB-AA41-94D7-076C284FB39B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571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57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376B39B-980C-344D-AC53-BF79C8DEB397}" type="slidenum">
              <a:rPr lang="en-US" altLang="en-US">
                <a:latin typeface="Times New Roman" charset="0"/>
              </a:rPr>
              <a:pPr/>
              <a:t>35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57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027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3C6A63A-F07C-C44B-A6FB-A2494874B431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674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67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A92A7B8-4D73-544C-B1F1-E84F0D2B1C09}" type="slidenum">
              <a:rPr lang="en-US" altLang="en-US">
                <a:latin typeface="Times New Roman" charset="0"/>
              </a:rPr>
              <a:pPr/>
              <a:t>38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67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652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8A1BB4F-5F7E-3B41-8E36-29554FD2367A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776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177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C5FF563-73DA-BF44-B686-E15D2D5C06B4}" type="slidenum">
              <a:rPr lang="en-US" altLang="en-US">
                <a:latin typeface="Times New Roman" charset="0"/>
              </a:rPr>
              <a:pPr/>
              <a:t>40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177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03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>
            <a:extLst>
              <a:ext uri="{FF2B5EF4-FFF2-40B4-BE49-F238E27FC236}">
                <a16:creationId xmlns:a16="http://schemas.microsoft.com/office/drawing/2014/main" id="{D0DF2A60-CF66-FD47-B2B9-D51CC1B307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52226" name="Rectangle 3">
            <a:extLst>
              <a:ext uri="{FF2B5EF4-FFF2-40B4-BE49-F238E27FC236}">
                <a16:creationId xmlns:a16="http://schemas.microsoft.com/office/drawing/2014/main" id="{BD512F1F-F41E-0F44-B625-68923EBC6B4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972E37-1811-9346-88B8-7771BF59D3CF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2227" name="Rectangle 6">
            <a:extLst>
              <a:ext uri="{FF2B5EF4-FFF2-40B4-BE49-F238E27FC236}">
                <a16:creationId xmlns:a16="http://schemas.microsoft.com/office/drawing/2014/main" id="{17A66D68-AAC0-0442-A48E-5E576D3C44A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52228" name="Rectangle 7">
            <a:extLst>
              <a:ext uri="{FF2B5EF4-FFF2-40B4-BE49-F238E27FC236}">
                <a16:creationId xmlns:a16="http://schemas.microsoft.com/office/drawing/2014/main" id="{8F117BFB-3922-F343-A2DD-C5A1004D20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943D75-9BEF-9B4E-B7B5-B8827620FD42}" type="slidenum">
              <a:rPr lang="en-US" altLang="en-US" smtClean="0">
                <a:latin typeface="Times New Roman" panose="02020603050405020304" pitchFamily="18" charset="0"/>
              </a:rPr>
              <a:pPr/>
              <a:t>41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2229" name="Rectangle 2">
            <a:extLst>
              <a:ext uri="{FF2B5EF4-FFF2-40B4-BE49-F238E27FC236}">
                <a16:creationId xmlns:a16="http://schemas.microsoft.com/office/drawing/2014/main" id="{E506D1C2-1FC4-0645-AF84-699948D61A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30" name="Rectangle 3">
            <a:extLst>
              <a:ext uri="{FF2B5EF4-FFF2-40B4-BE49-F238E27FC236}">
                <a16:creationId xmlns:a16="http://schemas.microsoft.com/office/drawing/2014/main" id="{D08A8EFA-619E-D34D-A01F-637922CC57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24554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>
            <a:extLst>
              <a:ext uri="{FF2B5EF4-FFF2-40B4-BE49-F238E27FC236}">
                <a16:creationId xmlns:a16="http://schemas.microsoft.com/office/drawing/2014/main" id="{E0289366-5C11-A24C-9258-F6415A5F69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54274" name="Rectangle 3">
            <a:extLst>
              <a:ext uri="{FF2B5EF4-FFF2-40B4-BE49-F238E27FC236}">
                <a16:creationId xmlns:a16="http://schemas.microsoft.com/office/drawing/2014/main" id="{58A6C7B3-28C8-194E-A2C4-CE70F98AD91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21CCF9-6665-A745-A2AB-9B76E14F6A47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4275" name="Rectangle 6">
            <a:extLst>
              <a:ext uri="{FF2B5EF4-FFF2-40B4-BE49-F238E27FC236}">
                <a16:creationId xmlns:a16="http://schemas.microsoft.com/office/drawing/2014/main" id="{A869813E-C31E-9044-8230-EDE00922923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54276" name="Rectangle 7">
            <a:extLst>
              <a:ext uri="{FF2B5EF4-FFF2-40B4-BE49-F238E27FC236}">
                <a16:creationId xmlns:a16="http://schemas.microsoft.com/office/drawing/2014/main" id="{685D1A93-F9CE-894D-B70B-B3AC9B27A8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4D877D-19B7-D24D-9700-50705FF719E4}" type="slidenum">
              <a:rPr lang="en-US" altLang="en-US" smtClean="0">
                <a:latin typeface="Times New Roman" panose="02020603050405020304" pitchFamily="18" charset="0"/>
              </a:rPr>
              <a:pPr/>
              <a:t>42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4277" name="Rectangle 2">
            <a:extLst>
              <a:ext uri="{FF2B5EF4-FFF2-40B4-BE49-F238E27FC236}">
                <a16:creationId xmlns:a16="http://schemas.microsoft.com/office/drawing/2014/main" id="{1C974C1A-639E-3642-8C72-94CDC00178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8" name="Rectangle 3">
            <a:extLst>
              <a:ext uri="{FF2B5EF4-FFF2-40B4-BE49-F238E27FC236}">
                <a16:creationId xmlns:a16="http://schemas.microsoft.com/office/drawing/2014/main" id="{945E3C0F-E1AB-A145-A26E-47183997F5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 altLang="en-US" dirty="0"/>
              <a:t>								</a:t>
            </a:r>
          </a:p>
        </p:txBody>
      </p:sp>
    </p:spTree>
    <p:extLst>
      <p:ext uri="{BB962C8B-B14F-4D97-AF65-F5344CB8AC3E}">
        <p14:creationId xmlns:p14="http://schemas.microsoft.com/office/powerpoint/2010/main" val="78936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>
            <a:extLst>
              <a:ext uri="{FF2B5EF4-FFF2-40B4-BE49-F238E27FC236}">
                <a16:creationId xmlns:a16="http://schemas.microsoft.com/office/drawing/2014/main" id="{FE0929A6-EC1E-6849-8F32-B2591E8BC4A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56322" name="Rectangle 3">
            <a:extLst>
              <a:ext uri="{FF2B5EF4-FFF2-40B4-BE49-F238E27FC236}">
                <a16:creationId xmlns:a16="http://schemas.microsoft.com/office/drawing/2014/main" id="{39B5CF27-CA2E-A943-8AF6-BB3A805F2AD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758C0E-9217-ED4F-95DB-A82B9A9725AF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6323" name="Rectangle 6">
            <a:extLst>
              <a:ext uri="{FF2B5EF4-FFF2-40B4-BE49-F238E27FC236}">
                <a16:creationId xmlns:a16="http://schemas.microsoft.com/office/drawing/2014/main" id="{DADDEA5E-0E0C-304D-BA70-102E34C8D8D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56324" name="Rectangle 7">
            <a:extLst>
              <a:ext uri="{FF2B5EF4-FFF2-40B4-BE49-F238E27FC236}">
                <a16:creationId xmlns:a16="http://schemas.microsoft.com/office/drawing/2014/main" id="{44602CA0-9E20-4446-B6C3-0F9F223A53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F09858-8286-9B41-A642-8C4B37ED7961}" type="slidenum">
              <a:rPr lang="en-US" altLang="en-US" smtClean="0">
                <a:latin typeface="Times New Roman" panose="02020603050405020304" pitchFamily="18" charset="0"/>
              </a:rPr>
              <a:pPr/>
              <a:t>43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6325" name="Rectangle 2">
            <a:extLst>
              <a:ext uri="{FF2B5EF4-FFF2-40B4-BE49-F238E27FC236}">
                <a16:creationId xmlns:a16="http://schemas.microsoft.com/office/drawing/2014/main" id="{3E62F125-4222-724B-A93B-60FE26AF45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6" name="Rectangle 3">
            <a:extLst>
              <a:ext uri="{FF2B5EF4-FFF2-40B4-BE49-F238E27FC236}">
                <a16:creationId xmlns:a16="http://schemas.microsoft.com/office/drawing/2014/main" id="{946B745F-977E-7F47-82B1-6A6F34DFA3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 altLang="en-US" dirty="0"/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42486713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9C0F69C-BD37-4C4A-9A46-952BCEC7F837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583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583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AA2C4AF-2C79-9844-9F06-D65F5A5B9A50}" type="slidenum">
              <a:rPr lang="en-US" altLang="en-US">
                <a:latin typeface="Times New Roman" charset="0"/>
              </a:rPr>
              <a:pPr/>
              <a:t>44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583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4245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9079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>
            <a:extLst>
              <a:ext uri="{FF2B5EF4-FFF2-40B4-BE49-F238E27FC236}">
                <a16:creationId xmlns:a16="http://schemas.microsoft.com/office/drawing/2014/main" id="{1DF4D801-E34C-D544-B883-9C26CEFA42A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60418" name="Rectangle 3">
            <a:extLst>
              <a:ext uri="{FF2B5EF4-FFF2-40B4-BE49-F238E27FC236}">
                <a16:creationId xmlns:a16="http://schemas.microsoft.com/office/drawing/2014/main" id="{13AE2C72-D386-0447-8D56-940638C5497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5EFC77-71BF-C04C-AABC-D726409DDE65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0419" name="Rectangle 6">
            <a:extLst>
              <a:ext uri="{FF2B5EF4-FFF2-40B4-BE49-F238E27FC236}">
                <a16:creationId xmlns:a16="http://schemas.microsoft.com/office/drawing/2014/main" id="{1FDF38BE-B5EF-CD42-A235-27710F69BC4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60420" name="Rectangle 7">
            <a:extLst>
              <a:ext uri="{FF2B5EF4-FFF2-40B4-BE49-F238E27FC236}">
                <a16:creationId xmlns:a16="http://schemas.microsoft.com/office/drawing/2014/main" id="{C489A8B2-BC20-1E47-9FE7-4ECBE8F25A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0C342C-2C7C-1840-9FAB-8F0353577401}" type="slidenum">
              <a:rPr lang="en-US" altLang="en-US" smtClean="0">
                <a:latin typeface="Times New Roman" panose="02020603050405020304" pitchFamily="18" charset="0"/>
              </a:rPr>
              <a:pPr/>
              <a:t>46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0421" name="Rectangle 2">
            <a:extLst>
              <a:ext uri="{FF2B5EF4-FFF2-40B4-BE49-F238E27FC236}">
                <a16:creationId xmlns:a16="http://schemas.microsoft.com/office/drawing/2014/main" id="{F1CE1BA9-9BF4-234D-89D7-02A4EE5B86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2" name="Rectangle 3">
            <a:extLst>
              <a:ext uri="{FF2B5EF4-FFF2-40B4-BE49-F238E27FC236}">
                <a16:creationId xmlns:a16="http://schemas.microsoft.com/office/drawing/2014/main" id="{104F9235-4F2D-8D49-9B8B-E0D6BB0AFC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4524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E6DEFEAA-EC4C-ED45-8CC5-64986107ABA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B21AA7EC-2F7D-D045-B830-F8CCC73BB6F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DFEB57-576C-CC45-B3F2-4B138CD04D57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7AB7555F-F2FA-CE47-ABD2-C67EA04001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20484" name="Rectangle 7">
            <a:extLst>
              <a:ext uri="{FF2B5EF4-FFF2-40B4-BE49-F238E27FC236}">
                <a16:creationId xmlns:a16="http://schemas.microsoft.com/office/drawing/2014/main" id="{858AA834-6C65-D643-AB44-FCA2B32FDE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B61F67-09D8-DC4F-9EC0-7ECCACF38934}" type="slidenum">
              <a:rPr lang="en-US" altLang="en-US" smtClean="0">
                <a:latin typeface="Times New Roman" panose="02020603050405020304" pitchFamily="18" charset="0"/>
              </a:rPr>
              <a:pPr/>
              <a:t>5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0485" name="Rectangle 2">
            <a:extLst>
              <a:ext uri="{FF2B5EF4-FFF2-40B4-BE49-F238E27FC236}">
                <a16:creationId xmlns:a16="http://schemas.microsoft.com/office/drawing/2014/main" id="{CEF511CD-9064-F94A-8661-4859282234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6" name="Rectangle 3">
            <a:extLst>
              <a:ext uri="{FF2B5EF4-FFF2-40B4-BE49-F238E27FC236}">
                <a16:creationId xmlns:a16="http://schemas.microsoft.com/office/drawing/2014/main" id="{B852B631-6538-994D-BF14-97083868B6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327512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>
            <a:extLst>
              <a:ext uri="{FF2B5EF4-FFF2-40B4-BE49-F238E27FC236}">
                <a16:creationId xmlns:a16="http://schemas.microsoft.com/office/drawing/2014/main" id="{33111B24-75DC-9A4C-8B5D-53336B4E360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The University of Adelaide, School of Computer Science</a:t>
            </a:r>
          </a:p>
        </p:txBody>
      </p:sp>
      <p:sp>
        <p:nvSpPr>
          <p:cNvPr id="62466" name="Rectangle 3">
            <a:extLst>
              <a:ext uri="{FF2B5EF4-FFF2-40B4-BE49-F238E27FC236}">
                <a16:creationId xmlns:a16="http://schemas.microsoft.com/office/drawing/2014/main" id="{09347A29-ADF8-6D49-A872-A0FB1EDD38F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F6D3E8-BC70-6844-AB16-19351CE91B94}" type="datetime3">
              <a:rPr lang="en-US" altLang="en-US" smtClean="0">
                <a:latin typeface="Times New Roman" panose="02020603050405020304" pitchFamily="18" charset="0"/>
              </a:rPr>
              <a:pPr/>
              <a:t>26 January 2023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2467" name="Rectangle 6">
            <a:extLst>
              <a:ext uri="{FF2B5EF4-FFF2-40B4-BE49-F238E27FC236}">
                <a16:creationId xmlns:a16="http://schemas.microsoft.com/office/drawing/2014/main" id="{26E624B2-93AF-124C-845A-B0A622765F3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imes New Roman" panose="02020603050405020304" pitchFamily="18" charset="0"/>
              </a:rPr>
              <a:t>Chapter 2 — Instructions: Language of the Computer</a:t>
            </a:r>
          </a:p>
        </p:txBody>
      </p:sp>
      <p:sp>
        <p:nvSpPr>
          <p:cNvPr id="62468" name="Rectangle 7">
            <a:extLst>
              <a:ext uri="{FF2B5EF4-FFF2-40B4-BE49-F238E27FC236}">
                <a16:creationId xmlns:a16="http://schemas.microsoft.com/office/drawing/2014/main" id="{6A80DF4A-0A00-F642-A569-CA41224D48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DC3AD9-2521-ED48-94F7-F1CD71D23DAC}" type="slidenum">
              <a:rPr lang="en-US" altLang="en-US" smtClean="0">
                <a:latin typeface="Times New Roman" panose="02020603050405020304" pitchFamily="18" charset="0"/>
              </a:rPr>
              <a:pPr/>
              <a:t>49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2469" name="Rectangle 2">
            <a:extLst>
              <a:ext uri="{FF2B5EF4-FFF2-40B4-BE49-F238E27FC236}">
                <a16:creationId xmlns:a16="http://schemas.microsoft.com/office/drawing/2014/main" id="{80732FBE-4DB5-384B-9FCF-5F4B56A3AB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70" name="Rectangle 3">
            <a:extLst>
              <a:ext uri="{FF2B5EF4-FFF2-40B4-BE49-F238E27FC236}">
                <a16:creationId xmlns:a16="http://schemas.microsoft.com/office/drawing/2014/main" id="{96E5814F-078C-204A-BC35-0547140D94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319106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411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4F52127-FC91-DA4E-800F-3712339A9973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288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228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0754A-9D10-1748-BEC0-1478AD38ADE9}" type="slidenum">
              <a:rPr lang="en-US" altLang="en-US">
                <a:latin typeface="Times New Roman" charset="0"/>
              </a:rPr>
              <a:pPr/>
              <a:t>53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228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54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CPU or Processor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8646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FCADA0F-EC9E-254A-BFCE-E13BA999248D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240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24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9816E2A-8319-F646-B78C-D6CAA2A12B14}" type="slidenum">
              <a:rPr lang="en-US" altLang="en-US">
                <a:latin typeface="Times New Roman" charset="0"/>
              </a:rPr>
              <a:pPr/>
              <a:t>8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24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97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D5AC1AF-C6FD-1E4A-81CC-7DAD105DD039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342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34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D90D4C3-3890-5945-802B-27D0E211636D}" type="slidenum">
              <a:rPr lang="en-US" altLang="en-US">
                <a:latin typeface="Times New Roman" charset="0"/>
              </a:rPr>
              <a:pPr/>
              <a:t>9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34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704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7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The University of Adelaide, School of Computer Science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8E5149D-96E2-9749-AC89-107319C062AC}" type="datetime3">
              <a:rPr lang="en-US" altLang="en-US">
                <a:latin typeface="Times New Roman" charset="0"/>
              </a:rPr>
              <a:pPr/>
              <a:t>26 January 2023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445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latin typeface="Times New Roman" charset="0"/>
              </a:rPr>
              <a:t>Chapter 2 — Instructions: Language of the Computer</a:t>
            </a:r>
          </a:p>
        </p:txBody>
      </p:sp>
      <p:sp>
        <p:nvSpPr>
          <p:cNvPr id="1044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3DAF747-B291-B249-A6BD-6D155B0D466D}" type="slidenum">
              <a:rPr lang="en-US" altLang="en-US">
                <a:latin typeface="Times New Roman" charset="0"/>
              </a:rPr>
              <a:pPr/>
              <a:t>11</a:t>
            </a:fld>
            <a:endParaRPr lang="en-US" altLang="en-US">
              <a:latin typeface="Times New Roman" charset="0"/>
            </a:endParaRPr>
          </a:p>
        </p:txBody>
      </p:sp>
      <p:sp>
        <p:nvSpPr>
          <p:cNvPr id="1044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724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b="1" dirty="0"/>
              <a:t>32 64-bit registers are numbered x0 to x31</a:t>
            </a:r>
          </a:p>
          <a:p>
            <a:pPr lvl="1">
              <a:lnSpc>
                <a:spcPct val="90000"/>
              </a:lnSpc>
            </a:pPr>
            <a:r>
              <a:rPr lang="en-US" altLang="en-US" sz="2600" dirty="0"/>
              <a:t>Assembler names (alias) of some registers</a:t>
            </a:r>
          </a:p>
          <a:p>
            <a:pPr lvl="2">
              <a:lnSpc>
                <a:spcPct val="90000"/>
              </a:lnSpc>
            </a:pPr>
            <a:r>
              <a:rPr lang="en-US" altLang="en-US" b="1" dirty="0"/>
              <a:t>$t0, $t1, …, $t9 for temporary values</a:t>
            </a:r>
          </a:p>
          <a:p>
            <a:pPr lvl="2">
              <a:lnSpc>
                <a:spcPct val="90000"/>
              </a:lnSpc>
            </a:pPr>
            <a:r>
              <a:rPr lang="en-US" altLang="en-US" b="1" dirty="0"/>
              <a:t>$s0, $s1, …, $s7 for saved variables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566752-9E73-7842-9287-04A4EDD5DE57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568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74787"/>
            <a:ext cx="7772400" cy="1470025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6417" y="3657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228600" y="6019800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1252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495800" cy="521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1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1362075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14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343400" cy="5213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38122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61596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7B14E791-165F-344E-BF0E-59CD826800B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16200000">
            <a:off x="-2703052" y="2935748"/>
            <a:ext cx="6006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From ZERO To ONE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914400" y="0"/>
            <a:ext cx="82296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>
                    <a:lumMod val="50000"/>
                  </a:schemeClr>
                </a:solidFill>
              </a:rPr>
              <a:t>Chapter 1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&gt; </a:t>
            </a:r>
          </a:p>
        </p:txBody>
      </p:sp>
    </p:spTree>
    <p:extLst>
      <p:ext uri="{BB962C8B-B14F-4D97-AF65-F5344CB8AC3E}">
        <p14:creationId xmlns:p14="http://schemas.microsoft.com/office/powerpoint/2010/main" val="205643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8763000" cy="5213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28600" y="992188"/>
            <a:ext cx="8763000" cy="0"/>
          </a:xfrm>
          <a:prstGeom prst="line">
            <a:avLst/>
          </a:prstGeom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34290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4" r:id="rId6"/>
    <p:sldLayoutId id="2147483655" r:id="rId7"/>
    <p:sldLayoutId id="2147483658" r:id="rId8"/>
    <p:sldLayoutId id="2147483660" r:id="rId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n-lt"/>
          <a:ea typeface="+mj-ea"/>
          <a:cs typeface="Arial Rounded MT Bold"/>
        </a:defRPr>
      </a:lvl1pPr>
    </p:titleStyle>
    <p:bodyStyle>
      <a:lvl1pPr marL="320040" indent="-320040" algn="l" defTabSz="457200" rtl="0" eaLnBrk="1" latinLnBrk="0" hangingPunct="1">
        <a:spcBef>
          <a:spcPts val="600"/>
        </a:spcBef>
        <a:buClr>
          <a:srgbClr val="151F37"/>
        </a:buClr>
        <a:buSzPct val="120000"/>
        <a:buFont typeface="Arial"/>
        <a:buChar char="•"/>
        <a:tabLst/>
        <a:defRPr sz="2600" b="0" kern="1200">
          <a:solidFill>
            <a:schemeClr val="tx1"/>
          </a:solidFill>
          <a:latin typeface="+mn-lt"/>
          <a:ea typeface="+mn-ea"/>
          <a:cs typeface="Arial Rounded MT Bold"/>
        </a:defRPr>
      </a:lvl1pPr>
      <a:lvl2pPr marL="571500" indent="-32004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400" b="0" kern="1200">
          <a:solidFill>
            <a:srgbClr val="0000FF"/>
          </a:solidFill>
          <a:latin typeface="+mn-lt"/>
          <a:ea typeface="+mn-ea"/>
          <a:cs typeface="Arial Rounded MT Bold"/>
        </a:defRPr>
      </a:lvl2pPr>
      <a:lvl3pPr marL="801688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•"/>
        <a:defRPr sz="2400" b="0" kern="1200">
          <a:solidFill>
            <a:srgbClr val="FF0000"/>
          </a:solidFill>
          <a:latin typeface="+mn-lt"/>
          <a:ea typeface="+mn-ea"/>
          <a:cs typeface="Arial Rounded MT Bold"/>
        </a:defRPr>
      </a:lvl3pPr>
      <a:lvl4pPr marL="1022350" indent="-228600" algn="l" defTabSz="457200" rtl="0" eaLnBrk="1" latinLnBrk="0" hangingPunct="1">
        <a:spcBef>
          <a:spcPts val="300"/>
        </a:spcBef>
        <a:buClr>
          <a:srgbClr val="151F37"/>
        </a:buClr>
        <a:buFont typeface="Arial"/>
        <a:buChar char="–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4pPr>
      <a:lvl5pPr marL="1252538" indent="-228600" algn="l" defTabSz="339725" rtl="0" eaLnBrk="1" latinLnBrk="0" hangingPunct="1">
        <a:spcBef>
          <a:spcPts val="300"/>
        </a:spcBef>
        <a:buClr>
          <a:srgbClr val="151F37"/>
        </a:buClr>
        <a:buFont typeface="Arial"/>
        <a:buChar char="»"/>
        <a:defRPr sz="2000" b="0" kern="1200">
          <a:solidFill>
            <a:schemeClr val="tx1"/>
          </a:solidFill>
          <a:latin typeface="+mn-lt"/>
          <a:ea typeface="+mn-ea"/>
          <a:cs typeface="Arial Rounded MT Bold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yan7@uncc.edu" TargetMode="External"/><Relationship Id="rId2" Type="http://schemas.openxmlformats.org/officeDocument/2006/relationships/hyperlink" Target="https://passlab.github.io/ITSC3181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asslab.github.io/yanyh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4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w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5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w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7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content.riscv.org/wp-content/uploads/2017/05/riscv-spec-v2.2.pdf#page=116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content.riscv.org/wp-content/uploads/2017/05/riscv-spec-v2.2.pdf#page=116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ontent.riscv.org/wp-content/uploads/2017/05/riscv-spec-v2.2.pdf#page=116" TargetMode="External"/><Relationship Id="rId4" Type="http://schemas.openxmlformats.org/officeDocument/2006/relationships/image" Target="../media/image3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286000"/>
          </a:xfrm>
        </p:spPr>
        <p:txBody>
          <a:bodyPr>
            <a:noAutofit/>
          </a:bodyPr>
          <a:lstStyle/>
          <a:p>
            <a:r>
              <a:rPr lang="en-US" sz="3200" dirty="0"/>
              <a:t>Chapter 2: Instructions: Language of the Computer </a:t>
            </a:r>
            <a:br>
              <a:rPr lang="en-US" sz="2800" dirty="0"/>
            </a:br>
            <a:r>
              <a:rPr lang="en-US" sz="2400" dirty="0"/>
              <a:t>2.1 </a:t>
            </a:r>
            <a:r>
              <a:rPr lang="mr-IN" sz="2400" dirty="0"/>
              <a:t>–</a:t>
            </a:r>
            <a:r>
              <a:rPr lang="en-US" sz="2400" dirty="0"/>
              <a:t> 2.3 Introduction, Operations and Operands, </a:t>
            </a:r>
            <a:br>
              <a:rPr lang="en-US" sz="2400" dirty="0"/>
            </a:br>
            <a:r>
              <a:rPr lang="en-US" sz="2400" dirty="0"/>
              <a:t>2.4 – 2.5 Signed and Unsigned Numbers, Representing Instructions in the Computer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ITSC 3181, Introduction to Computer Architecture </a:t>
            </a:r>
            <a:br>
              <a:rPr lang="en-US" sz="2400" dirty="0"/>
            </a:br>
            <a:r>
              <a:rPr lang="en-US" sz="2400" dirty="0">
                <a:hlinkClick r:id="rId2"/>
              </a:rPr>
              <a:t>https://passlab.github.io/ITSC3181/</a:t>
            </a:r>
            <a:endParaRPr lang="en-US" sz="24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447800" y="41910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Department of Computer Science</a:t>
            </a:r>
          </a:p>
          <a:p>
            <a:r>
              <a:rPr lang="en-US" dirty="0" err="1"/>
              <a:t>Yonghong</a:t>
            </a:r>
            <a:r>
              <a:rPr lang="en-US" dirty="0"/>
              <a:t> Yan</a:t>
            </a:r>
          </a:p>
          <a:p>
            <a:r>
              <a:rPr lang="en-US" dirty="0">
                <a:hlinkClick r:id="rId3"/>
              </a:rPr>
              <a:t>yyan7@uncc.edu</a:t>
            </a:r>
            <a:endParaRPr lang="en-US" dirty="0"/>
          </a:p>
          <a:p>
            <a:r>
              <a:rPr lang="en-US" dirty="0">
                <a:hlinkClick r:id="rId4"/>
              </a:rPr>
              <a:t>https://passlab.github.io/yanyh/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846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Registers in CPU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Registers are super-fast small memory/storage used in CPU.</a:t>
            </a:r>
          </a:p>
          <a:p>
            <a:pPr lvl="1"/>
            <a:r>
              <a:rPr lang="en-US" dirty="0"/>
              <a:t>General-purpose registers, program counter, instruction register, status register, floating-point register,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b="1" dirty="0"/>
              <a:t>32 GP Registers </a:t>
            </a:r>
            <a:r>
              <a:rPr lang="en-US" dirty="0"/>
              <a:t>in RISC-V CPU,  32-bit or 64-bit size for each</a:t>
            </a:r>
          </a:p>
          <a:p>
            <a:r>
              <a:rPr lang="en-US" b="1" dirty="0"/>
              <a:t>Data and instructions need to be loaded to memory </a:t>
            </a:r>
            <a:r>
              <a:rPr lang="en-US" b="1" i="1" dirty="0">
                <a:highlight>
                  <a:srgbClr val="FFFF00"/>
                </a:highlight>
              </a:rPr>
              <a:t>and then register </a:t>
            </a:r>
            <a:r>
              <a:rPr lang="en-US" b="1" dirty="0"/>
              <a:t>in order to be processed.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581703"/>
            <a:ext cx="5985765" cy="3139772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 rot="5400000">
            <a:off x="6734969" y="2042319"/>
            <a:ext cx="44513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§2.3 Operands of the Computer Hardware</a:t>
            </a:r>
          </a:p>
        </p:txBody>
      </p:sp>
    </p:spTree>
    <p:extLst>
      <p:ext uri="{BB962C8B-B14F-4D97-AF65-F5344CB8AC3E}">
        <p14:creationId xmlns:p14="http://schemas.microsoft.com/office/powerpoint/2010/main" val="2132470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Register Operands</a:t>
            </a:r>
            <a:endParaRPr lang="en-AU" altLang="en-US"/>
          </a:p>
        </p:txBody>
      </p:sp>
      <p:sp>
        <p:nvSpPr>
          <p:cNvPr id="1331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/>
              <a:t>Arithmetic instructions use register operands</a:t>
            </a:r>
          </a:p>
          <a:p>
            <a:pPr lvl="1">
              <a:lnSpc>
                <a:spcPct val="90000"/>
              </a:lnSpc>
            </a:pPr>
            <a:r>
              <a:rPr lang="en-US" altLang="en-US" sz="2600" b="1" dirty="0"/>
              <a:t>add &lt;</a:t>
            </a:r>
            <a:r>
              <a:rPr lang="en-US" altLang="en-US" sz="2600" b="1" dirty="0" err="1"/>
              <a:t>dest</a:t>
            </a:r>
            <a:r>
              <a:rPr lang="en-US" altLang="en-US" sz="2600" b="1" dirty="0"/>
              <a:t>&gt;, &lt;src1&gt;, &lt;src2&gt;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/>
              <a:t>64-bit RISC-V has 32 64-bit general purpose </a:t>
            </a:r>
            <a:r>
              <a:rPr lang="en-US" altLang="en-US" sz="2800" b="1" i="1" dirty="0"/>
              <a:t>registers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The storage for all GP registers is called a register file</a:t>
            </a:r>
          </a:p>
          <a:p>
            <a:pPr lvl="2">
              <a:lnSpc>
                <a:spcPct val="90000"/>
              </a:lnSpc>
            </a:pPr>
            <a:r>
              <a:rPr lang="en-US" altLang="en-US" dirty="0"/>
              <a:t>It is storage, i.e. to store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Use for frequently accessed data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/>
              <a:t>Numbered x0 to x31</a:t>
            </a:r>
          </a:p>
          <a:p>
            <a:pPr lvl="2">
              <a:lnSpc>
                <a:spcPct val="90000"/>
              </a:lnSpc>
            </a:pPr>
            <a:r>
              <a:rPr lang="en-US" altLang="en-US" b="1" dirty="0"/>
              <a:t>the “memory address” for register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240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64-bit data is called a ”doubleword”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32-bit data called a “word”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800" i="1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i="1" dirty="0"/>
              <a:t>Design Principle 2:</a:t>
            </a:r>
            <a:r>
              <a:rPr lang="en-US" altLang="en-US" sz="2800" b="1" dirty="0"/>
              <a:t> Smaller is faster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dirty="0"/>
              <a:t>c.f. main memory: millions of locations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FC6DE1-ECA1-1A4D-83C5-B03C979B4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2743200"/>
            <a:ext cx="1670464" cy="367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1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>
            <a:extLst>
              <a:ext uri="{FF2B5EF4-FFF2-40B4-BE49-F238E27FC236}">
                <a16:creationId xmlns:a16="http://schemas.microsoft.com/office/drawing/2014/main" id="{54F59CE5-912D-C044-8011-350BA1B76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RISC-V 32 64-Bit Registers, x0 to x31</a:t>
            </a:r>
          </a:p>
        </p:txBody>
      </p:sp>
      <p:sp>
        <p:nvSpPr>
          <p:cNvPr id="27650" name="Content Placeholder 2">
            <a:extLst>
              <a:ext uri="{FF2B5EF4-FFF2-40B4-BE49-F238E27FC236}">
                <a16:creationId xmlns:a16="http://schemas.microsoft.com/office/drawing/2014/main" id="{C33421AA-73AB-7B47-A44D-7778EB676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400" dirty="0"/>
              <a:t>Usage </a:t>
            </a:r>
            <a:r>
              <a:rPr lang="en-US" altLang="en-US" sz="2400" b="1" dirty="0"/>
              <a:t>convention</a:t>
            </a:r>
            <a:r>
              <a:rPr lang="en-US" altLang="en-US" sz="2400" dirty="0"/>
              <a:t> for most programs:</a:t>
            </a:r>
          </a:p>
          <a:p>
            <a:pPr lvl="1"/>
            <a:r>
              <a:rPr lang="en-US" altLang="en-US" sz="2200" b="1" dirty="0"/>
              <a:t>x0: the constant value 0</a:t>
            </a:r>
          </a:p>
          <a:p>
            <a:pPr lvl="1"/>
            <a:endParaRPr lang="en-US" altLang="en-US" sz="2200" dirty="0"/>
          </a:p>
          <a:p>
            <a:pPr lvl="1"/>
            <a:r>
              <a:rPr lang="en-US" altLang="en-US" sz="2200" dirty="0"/>
              <a:t>x1: return address of a function</a:t>
            </a:r>
          </a:p>
          <a:p>
            <a:pPr lvl="1"/>
            <a:r>
              <a:rPr lang="en-US" altLang="en-US" sz="2200" dirty="0"/>
              <a:t>x2: stack pointer of a </a:t>
            </a:r>
            <a:r>
              <a:rPr lang="en-US" altLang="en-US" sz="2200" dirty="0" err="1"/>
              <a:t>functon</a:t>
            </a:r>
            <a:endParaRPr lang="en-US" altLang="en-US" sz="2200" dirty="0"/>
          </a:p>
          <a:p>
            <a:pPr lvl="1"/>
            <a:r>
              <a:rPr lang="en-US" altLang="en-US" sz="2200" dirty="0"/>
              <a:t>x3: global pointer</a:t>
            </a:r>
          </a:p>
          <a:p>
            <a:pPr lvl="1"/>
            <a:r>
              <a:rPr lang="en-US" altLang="en-US" sz="2200" dirty="0"/>
              <a:t>x4: thread pointer</a:t>
            </a:r>
          </a:p>
          <a:p>
            <a:pPr lvl="1"/>
            <a:r>
              <a:rPr lang="en-US" altLang="en-US" sz="2200" dirty="0"/>
              <a:t>x5 – x7, x28 – x31: temporaries</a:t>
            </a:r>
          </a:p>
          <a:p>
            <a:pPr lvl="1"/>
            <a:r>
              <a:rPr lang="en-US" altLang="en-US" sz="2200" dirty="0"/>
              <a:t>x8: frame pointer</a:t>
            </a:r>
          </a:p>
          <a:p>
            <a:pPr lvl="1"/>
            <a:r>
              <a:rPr lang="en-US" altLang="en-US" sz="2200" dirty="0"/>
              <a:t>x9, x18 – x27: saved registers</a:t>
            </a:r>
          </a:p>
          <a:p>
            <a:pPr lvl="1"/>
            <a:r>
              <a:rPr lang="en-US" altLang="en-US" sz="2200" dirty="0"/>
              <a:t>x10 – x11: function arguments/results</a:t>
            </a:r>
          </a:p>
          <a:p>
            <a:pPr lvl="1"/>
            <a:r>
              <a:rPr lang="en-US" altLang="en-US" sz="2200" dirty="0"/>
              <a:t>x12 – x17: function arguments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0F1157-0BDD-594A-8BCD-8EA92056B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144042-58AD-5E4F-9F33-CCED53C46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143000"/>
            <a:ext cx="2514600" cy="552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57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>
            <a:extLst>
              <a:ext uri="{FF2B5EF4-FFF2-40B4-BE49-F238E27FC236}">
                <a16:creationId xmlns:a16="http://schemas.microsoft.com/office/drawing/2014/main" id="{AAA65D25-4CC9-0747-B9EE-FEE034CBEF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Register Operand Example</a:t>
            </a:r>
            <a:endParaRPr lang="en-AU" altLang="en-US"/>
          </a:p>
        </p:txBody>
      </p:sp>
      <p:sp>
        <p:nvSpPr>
          <p:cNvPr id="28675" name="Rectangle 5">
            <a:extLst>
              <a:ext uri="{FF2B5EF4-FFF2-40B4-BE49-F238E27FC236}">
                <a16:creationId xmlns:a16="http://schemas.microsoft.com/office/drawing/2014/main" id="{06E9241B-EDA9-A445-A75F-AFE072A19F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 code: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f = (g + h) - (</a:t>
            </a:r>
            <a:r>
              <a:rPr lang="en-US" altLang="en-US" sz="2800" dirty="0" err="1">
                <a:latin typeface="Lucida Console" panose="020B0609040504020204" pitchFamily="49" charset="0"/>
              </a:rPr>
              <a:t>i</a:t>
            </a:r>
            <a:r>
              <a:rPr lang="en-US" altLang="en-US" sz="2800" dirty="0">
                <a:latin typeface="Lucida Console" panose="020B0609040504020204" pitchFamily="49" charset="0"/>
              </a:rPr>
              <a:t> + j);</a:t>
            </a:r>
          </a:p>
          <a:p>
            <a:pPr lvl="1" eaLnBrk="1" hangingPunct="1"/>
            <a:r>
              <a:rPr lang="en-US" altLang="en-US" dirty="0"/>
              <a:t>f, …, j values are already loaded in x19, x20, …, x23</a:t>
            </a:r>
          </a:p>
          <a:p>
            <a:pPr lvl="1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Compiled RISC-V code, all are register operands</a:t>
            </a:r>
          </a:p>
          <a:p>
            <a:pPr lvl="1"/>
            <a:r>
              <a:rPr lang="en-US" altLang="en-US" b="1" dirty="0"/>
              <a:t>Three operands: the first operand is destination, last two are source operands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800" dirty="0">
                <a:latin typeface="Lucida Console" panose="020B0609040504020204" pitchFamily="49" charset="0"/>
              </a:rPr>
              <a:t>	add x5, x20, x21 // x5 = x20 + x21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add x6, x22, x23 // x6 = x22 + x23</a:t>
            </a:r>
            <a:br>
              <a:rPr lang="en-US" altLang="en-US" sz="2800" dirty="0">
                <a:latin typeface="Lucida Console" panose="020B0609040504020204" pitchFamily="49" charset="0"/>
              </a:rPr>
            </a:br>
            <a:r>
              <a:rPr lang="en-US" altLang="en-US" sz="2800" dirty="0">
                <a:latin typeface="Lucida Console" panose="020B0609040504020204" pitchFamily="49" charset="0"/>
              </a:rPr>
              <a:t>sub x19, x5, x6  // x19 = x5 – x6</a:t>
            </a:r>
            <a:endParaRPr lang="en-AU" altLang="en-US" sz="2800" dirty="0">
              <a:latin typeface="Lucida Console" panose="020B06090405040202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860AB4-60ED-0B47-A205-991D1BEAA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Second Class </a:t>
            </a:r>
            <a:r>
              <a:rPr lang="en-US" altLang="en-US" dirty="0" err="1"/>
              <a:t>Instr</a:t>
            </a:r>
            <a:r>
              <a:rPr lang="en-US" altLang="en-US" dirty="0"/>
              <a:t>: Memory Access</a:t>
            </a:r>
            <a:endParaRPr lang="en-AU" altLang="en-US" dirty="0"/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Main memory used for composite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Arrays, structures, dynamic data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/>
              <a:t>To apply arithmetic operations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dirty="0"/>
              <a:t>Load values from memory into registers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 dirty="0"/>
              <a:t>Store result from register to memory</a:t>
            </a:r>
          </a:p>
          <a:p>
            <a:pPr lvl="1" eaLnBrk="1" hangingPunct="1">
              <a:lnSpc>
                <a:spcPct val="80000"/>
              </a:lnSpc>
            </a:pPr>
            <a:endParaRPr lang="en-US" altLang="en-US" sz="2400" dirty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Memory is byte addressed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Each address identifies an 8-bit byte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RISC-V is Little Endian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/>
              <a:t>Least</a:t>
            </a:r>
            <a:r>
              <a:rPr lang="en-US" altLang="en-US" sz="2400" dirty="0"/>
              <a:t>-significant byte at least address of a word</a:t>
            </a:r>
          </a:p>
          <a:p>
            <a:pPr lvl="1" eaLnBrk="1" hangingPunct="1">
              <a:lnSpc>
                <a:spcPct val="80000"/>
              </a:lnSpc>
            </a:pPr>
            <a:r>
              <a:rPr lang="en-AU" altLang="en-US" sz="2400" i="1" dirty="0"/>
              <a:t>c.f.</a:t>
            </a:r>
            <a:r>
              <a:rPr lang="en-AU" altLang="en-US" sz="2400" dirty="0"/>
              <a:t> Big Endian: Most-significant byte at least address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524000"/>
            <a:ext cx="5014744" cy="26304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B2EE0D-4A6A-4C49-AB63-C97255EE8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572" y="5223228"/>
            <a:ext cx="4419600" cy="151412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F56F97-4B39-3647-99E3-0E87DB1E2F3A}"/>
              </a:ext>
            </a:extLst>
          </p:cNvPr>
          <p:cNvSpPr/>
          <p:nvPr/>
        </p:nvSpPr>
        <p:spPr>
          <a:xfrm>
            <a:off x="187754" y="5687570"/>
            <a:ext cx="2675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To store number 12345678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801AB4-F38C-D813-BD5F-78A86B4CD7FD}"/>
              </a:ext>
            </a:extLst>
          </p:cNvPr>
          <p:cNvSpPr/>
          <p:nvPr/>
        </p:nvSpPr>
        <p:spPr>
          <a:xfrm>
            <a:off x="6026629" y="1482772"/>
            <a:ext cx="1364771" cy="1489028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06A11F-2098-242D-D0DC-AB7D0D88BE16}"/>
              </a:ext>
            </a:extLst>
          </p:cNvPr>
          <p:cNvSpPr/>
          <p:nvPr/>
        </p:nvSpPr>
        <p:spPr>
          <a:xfrm>
            <a:off x="5990770" y="3069364"/>
            <a:ext cx="3381830" cy="1085069"/>
          </a:xfrm>
          <a:prstGeom prst="rect">
            <a:avLst/>
          </a:prstGeom>
          <a:noFill/>
          <a:ln w="50800">
            <a:solidFill>
              <a:srgbClr val="0432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97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Memory Access Example</a:t>
            </a:r>
            <a:endParaRPr lang="en-AU" altLang="en-US" dirty="0"/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/>
              <a:t>C code:</a:t>
            </a:r>
          </a:p>
          <a:p>
            <a:pPr>
              <a:buNone/>
            </a:pPr>
            <a:r>
              <a:rPr lang="en-US" altLang="en-US" sz="2800" dirty="0">
                <a:latin typeface="Lucida Console" charset="0"/>
              </a:rPr>
              <a:t> 		double A[N]; //double size is 8 bytes</a:t>
            </a:r>
          </a:p>
          <a:p>
            <a:pPr eaLnBrk="1" hangingPunct="1">
              <a:buFont typeface="Wingdings" charset="2"/>
              <a:buNone/>
            </a:pPr>
            <a:r>
              <a:rPr lang="en-US" altLang="en-US" sz="2800" dirty="0">
                <a:latin typeface="Lucida Console" charset="0"/>
              </a:rPr>
              <a:t>		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A[12]</a:t>
            </a:r>
            <a:r>
              <a:rPr lang="en-US" altLang="en-US" sz="2800" dirty="0">
                <a:latin typeface="Lucida Console" charset="0"/>
              </a:rPr>
              <a:t> = h + 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A[8]</a:t>
            </a:r>
            <a:r>
              <a:rPr lang="en-US" altLang="en-US" sz="2800" dirty="0">
                <a:latin typeface="Lucida Console" charset="0"/>
              </a:rPr>
              <a:t>;</a:t>
            </a:r>
          </a:p>
          <a:p>
            <a:pPr lvl="1" eaLnBrk="1" hangingPunct="1"/>
            <a:r>
              <a:rPr lang="en-US" altLang="en-US" b="1" dirty="0"/>
              <a:t>h in x21, base address of A in x22</a:t>
            </a:r>
          </a:p>
          <a:p>
            <a:pPr lvl="1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Compiled RISC-V code:</a:t>
            </a:r>
          </a:p>
          <a:p>
            <a:pPr lvl="1" eaLnBrk="1" hangingPunct="1"/>
            <a:r>
              <a:rPr lang="en-US" altLang="en-US" dirty="0"/>
              <a:t>Index 8 requires offset of 64</a:t>
            </a:r>
          </a:p>
          <a:p>
            <a:pPr lvl="1" eaLnBrk="1" hangingPunct="1"/>
            <a:r>
              <a:rPr lang="en-US" altLang="en-US" b="1" dirty="0">
                <a:solidFill>
                  <a:srgbClr val="0432FF"/>
                </a:solidFill>
              </a:rPr>
              <a:t>A[8] right-</a:t>
            </a:r>
            <a:r>
              <a:rPr lang="en-US" altLang="en-US" b="1" dirty="0" err="1">
                <a:solidFill>
                  <a:srgbClr val="0432FF"/>
                </a:solidFill>
              </a:rPr>
              <a:t>val</a:t>
            </a:r>
            <a:r>
              <a:rPr lang="en-US" altLang="en-US" dirty="0"/>
              <a:t>, </a:t>
            </a:r>
            <a:r>
              <a:rPr lang="en-US" altLang="en-US" b="1" dirty="0">
                <a:solidFill>
                  <a:srgbClr val="00B050"/>
                </a:solidFill>
              </a:rPr>
              <a:t>A[12]: left-</a:t>
            </a:r>
            <a:r>
              <a:rPr lang="en-US" altLang="en-US" b="1" dirty="0" err="1">
                <a:solidFill>
                  <a:srgbClr val="00B050"/>
                </a:solidFill>
              </a:rPr>
              <a:t>val</a:t>
            </a:r>
            <a:endParaRPr lang="en-US" altLang="en-US" b="1" dirty="0">
              <a:solidFill>
                <a:srgbClr val="00B050"/>
              </a:solidFill>
            </a:endParaRPr>
          </a:p>
          <a:p>
            <a:pPr lvl="1" eaLnBrk="1" hangingPunct="1"/>
            <a:endParaRPr lang="en-US" altLang="en-US" dirty="0"/>
          </a:p>
          <a:p>
            <a:pPr eaLnBrk="1" hangingPunct="1">
              <a:buFont typeface="Wingdings" charset="2"/>
              <a:buNone/>
            </a:pPr>
            <a:r>
              <a:rPr lang="en-US" altLang="en-US" sz="2800" b="1" dirty="0">
                <a:latin typeface="Lucida Console" charset="0"/>
              </a:rPr>
              <a:t>	</a:t>
            </a:r>
            <a:r>
              <a:rPr lang="en-US" altLang="en-US" sz="2800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  x9, </a:t>
            </a:r>
            <a:r>
              <a:rPr lang="en-US" altLang="en-US" sz="2800" b="1" dirty="0">
                <a:solidFill>
                  <a:srgbClr val="0432FF"/>
                </a:solidFill>
                <a:highlight>
                  <a:srgbClr val="00FFFF"/>
                </a:highlight>
                <a:latin typeface="Lucida Console" charset="0"/>
              </a:rPr>
              <a:t>64(x22)    </a:t>
            </a:r>
            <a:r>
              <a:rPr lang="en-US" altLang="en-US" sz="2800" b="1" dirty="0">
                <a:solidFill>
                  <a:srgbClr val="0432FF"/>
                </a:solidFill>
                <a:latin typeface="Lucida Console" charset="0"/>
              </a:rPr>
              <a:t>// load doubleword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>
                <a:latin typeface="Lucida Console" charset="0"/>
              </a:rPr>
              <a:t>add x9, x21, x9</a:t>
            </a:r>
            <a:br>
              <a:rPr lang="en-US" altLang="en-US" sz="2800" b="1" dirty="0">
                <a:latin typeface="Lucida Console" charset="0"/>
              </a:rPr>
            </a:br>
            <a:r>
              <a:rPr lang="en-US" altLang="en-US" sz="28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  x9, </a:t>
            </a:r>
            <a:r>
              <a:rPr lang="en-US" altLang="en-US" sz="2800" b="1" dirty="0">
                <a:solidFill>
                  <a:srgbClr val="00B050"/>
                </a:solidFill>
                <a:highlight>
                  <a:srgbClr val="008000"/>
                </a:highlight>
                <a:latin typeface="Lucida Console" charset="0"/>
              </a:rPr>
              <a:t>96(x22)    </a:t>
            </a:r>
            <a:r>
              <a:rPr lang="en-US" altLang="en-US" sz="2800" b="1" dirty="0">
                <a:solidFill>
                  <a:srgbClr val="00B050"/>
                </a:solidFill>
                <a:latin typeface="Lucida Console" charset="0"/>
              </a:rPr>
              <a:t>// store doubleword</a:t>
            </a:r>
            <a:endParaRPr lang="en-AU" altLang="en-US" sz="2800" b="1" dirty="0">
              <a:solidFill>
                <a:srgbClr val="00B050"/>
              </a:solidFill>
              <a:latin typeface="Lucida Consol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A59962-8633-7A4C-B4A9-C95EC478E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351" y="2667000"/>
            <a:ext cx="4044649" cy="16563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EAC8FF-86D8-AB4C-B6A8-239D230777E6}"/>
              </a:ext>
            </a:extLst>
          </p:cNvPr>
          <p:cNvSpPr/>
          <p:nvPr/>
        </p:nvSpPr>
        <p:spPr>
          <a:xfrm>
            <a:off x="0" y="6169580"/>
            <a:ext cx="7744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en-US" dirty="0">
                <a:latin typeface="Times New Roman" charset="0"/>
              </a:rPr>
              <a:t>64(x22) and 96(x22) are </a:t>
            </a:r>
            <a:r>
              <a:rPr lang="en-AU" altLang="en-US" b="1" dirty="0">
                <a:latin typeface="Times New Roman" charset="0"/>
              </a:rPr>
              <a:t>memory operands</a:t>
            </a:r>
            <a:r>
              <a:rPr lang="en-AU" altLang="en-US" dirty="0">
                <a:latin typeface="Times New Roman" charset="0"/>
              </a:rPr>
              <a:t>, in contrast to register operands (x9) </a:t>
            </a:r>
          </a:p>
        </p:txBody>
      </p:sp>
    </p:spTree>
    <p:extLst>
      <p:ext uri="{BB962C8B-B14F-4D97-AF65-F5344CB8AC3E}">
        <p14:creationId xmlns:p14="http://schemas.microsoft.com/office/powerpoint/2010/main" val="18080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EBD25-F542-2440-864B-8D8E3A842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 and Store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22FBB-6497-5C4F-A615-C3F6205A7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Format: 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rd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, offset(rs1)</a:t>
            </a:r>
          </a:p>
          <a:p>
            <a:pPr marL="0" indent="0">
              <a:buNone/>
            </a:pP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Example: </a:t>
            </a:r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x9, 64(x22)  // load doubleword to x9</a:t>
            </a:r>
            <a:endParaRPr lang="en-US" dirty="0"/>
          </a:p>
          <a:p>
            <a:r>
              <a:rPr lang="en-US" dirty="0" err="1"/>
              <a:t>ld</a:t>
            </a:r>
            <a:r>
              <a:rPr lang="en-US" dirty="0"/>
              <a:t>: load a doubleword from a memory location whose address is specified as rs1+offset (</a:t>
            </a:r>
            <a:r>
              <a:rPr lang="en-US" dirty="0" err="1"/>
              <a:t>base+offset</a:t>
            </a:r>
            <a:r>
              <a:rPr lang="en-US" dirty="0"/>
              <a:t>, x22+64) into register </a:t>
            </a:r>
            <a:r>
              <a:rPr lang="en-US" dirty="0" err="1"/>
              <a:t>rd</a:t>
            </a:r>
            <a:r>
              <a:rPr lang="en-US" dirty="0"/>
              <a:t> (x9)</a:t>
            </a:r>
          </a:p>
          <a:p>
            <a:pPr lvl="1"/>
            <a:r>
              <a:rPr lang="en-US" dirty="0"/>
              <a:t>Base should be stored in an register, </a:t>
            </a:r>
            <a:r>
              <a:rPr lang="en-US" b="1" dirty="0"/>
              <a:t>offset MUST be a constant number</a:t>
            </a:r>
          </a:p>
          <a:p>
            <a:pPr lvl="1"/>
            <a:r>
              <a:rPr lang="en-US" dirty="0"/>
              <a:t>Address is specified similar to array element, e.g. A[8], for </a:t>
            </a:r>
            <a:r>
              <a:rPr lang="en-US" dirty="0" err="1"/>
              <a:t>ld</a:t>
            </a:r>
            <a:r>
              <a:rPr lang="en-US" dirty="0"/>
              <a:t>, the address is offset(base), e.g. 64(x22)</a:t>
            </a:r>
          </a:p>
          <a:p>
            <a:pPr marL="0" indent="0">
              <a:buNone/>
            </a:pP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Format:  </a:t>
            </a:r>
            <a:r>
              <a:rPr lang="en-US" altLang="en-US" sz="24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  rs2, offset(rs1)</a:t>
            </a:r>
          </a:p>
          <a:p>
            <a:pPr marL="0" indent="0">
              <a:buNone/>
            </a:pP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Example: </a:t>
            </a:r>
            <a:r>
              <a:rPr lang="en-US" altLang="en-US" sz="2400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sz="2400" b="1" dirty="0">
                <a:solidFill>
                  <a:srgbClr val="00B050"/>
                </a:solidFill>
                <a:latin typeface="Lucida Console" charset="0"/>
              </a:rPr>
              <a:t>  x9, 96(x22)    // store a doubleword</a:t>
            </a:r>
          </a:p>
          <a:p>
            <a:r>
              <a:rPr lang="en-US" dirty="0" err="1"/>
              <a:t>sd</a:t>
            </a:r>
            <a:r>
              <a:rPr lang="en-US" dirty="0"/>
              <a:t>: store a doubleword from register rs2 (x9 in the example) to a memory location whose address is specified as rs1+offset(</a:t>
            </a:r>
            <a:r>
              <a:rPr lang="en-US" dirty="0" err="1"/>
              <a:t>base+offset</a:t>
            </a:r>
            <a:r>
              <a:rPr lang="en-US" dirty="0"/>
              <a:t>, x22+96). </a:t>
            </a:r>
            <a:r>
              <a:rPr lang="en-US" b="1" dirty="0"/>
              <a:t>Offset MUST be a constant number.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Load and store are the ONLY two instructions that access memory</a:t>
            </a:r>
          </a:p>
          <a:p>
            <a:r>
              <a:rPr lang="en-US" dirty="0" err="1"/>
              <a:t>lw</a:t>
            </a:r>
            <a:r>
              <a:rPr lang="en-US" dirty="0"/>
              <a:t>: load a word from memory location to a register</a:t>
            </a:r>
          </a:p>
          <a:p>
            <a:r>
              <a:rPr lang="en-US" dirty="0" err="1"/>
              <a:t>sw</a:t>
            </a:r>
            <a:r>
              <a:rPr lang="en-US" dirty="0"/>
              <a:t>: store a word from a register to a memory location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8345BE-65D3-6A4C-80FC-05CFE22B8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13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69B24-773C-394A-9FF0-15A53FC50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Load/Store Examples: Addressing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D2802-337F-964A-942E-70F6D32AE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dirty="0"/>
              <a:t>int A[100]; base address (A, or &amp;A[0]) is in x23, int is 4 bytes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Format: 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lw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rd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, offset(rs1)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Example: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lw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x6, 16(x23) // load word from A[4] to x6</a:t>
            </a:r>
            <a:endParaRPr lang="en-US" sz="2000" dirty="0"/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Format:  </a:t>
            </a:r>
            <a:r>
              <a:rPr lang="en-US" altLang="en-US" sz="2000" b="1" dirty="0" err="1">
                <a:solidFill>
                  <a:srgbClr val="00B050"/>
                </a:solidFill>
                <a:latin typeface="Lucida Console" charset="0"/>
              </a:rPr>
              <a:t>sw</a:t>
            </a: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 rs2, offset(rs1)</a:t>
            </a:r>
          </a:p>
          <a:p>
            <a:pPr marL="0" indent="0"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Example: </a:t>
            </a:r>
            <a:r>
              <a:rPr lang="en-US" altLang="en-US" sz="2000" b="1" dirty="0" err="1">
                <a:solidFill>
                  <a:srgbClr val="00B050"/>
                </a:solidFill>
                <a:latin typeface="Lucida Console" charset="0"/>
              </a:rPr>
              <a:t>sw</a:t>
            </a:r>
            <a:r>
              <a:rPr lang="en-US" altLang="en-US" sz="2000" b="1" dirty="0">
                <a:solidFill>
                  <a:srgbClr val="00B050"/>
                </a:solidFill>
                <a:latin typeface="Lucida Console" charset="0"/>
              </a:rPr>
              <a:t> x7, 32(x23) // store a word from x7 to A[8]</a:t>
            </a:r>
          </a:p>
          <a:p>
            <a:r>
              <a:rPr lang="en-US" altLang="en-US" dirty="0"/>
              <a:t>L/S A[0]: address can be specified as 0(x23). </a:t>
            </a:r>
          </a:p>
          <a:p>
            <a:endParaRPr lang="en-US" dirty="0"/>
          </a:p>
          <a:p>
            <a:r>
              <a:rPr lang="en-US" dirty="0"/>
              <a:t>A scalar variable (e.g. int f;) can be considered as one-element array (e.g. int f[1]) for load/store its value between mem and reg</a:t>
            </a:r>
          </a:p>
          <a:p>
            <a:pPr lvl="1"/>
            <a:r>
              <a:rPr lang="en-US" dirty="0"/>
              <a:t>L/S a variable’s (e.g. int f) 32-bit value stored in a specific memory address which is stored in register x6 to register x8</a:t>
            </a:r>
          </a:p>
          <a:p>
            <a:pPr lvl="2"/>
            <a:r>
              <a:rPr lang="en-US" dirty="0" err="1"/>
              <a:t>lw</a:t>
            </a:r>
            <a:r>
              <a:rPr lang="en-US" dirty="0"/>
              <a:t> x8, 0(x6)  //offset is 0 </a:t>
            </a:r>
          </a:p>
          <a:p>
            <a:pPr lvl="2"/>
            <a:r>
              <a:rPr lang="en-US" dirty="0" err="1"/>
              <a:t>sw</a:t>
            </a:r>
            <a:r>
              <a:rPr lang="en-US" dirty="0"/>
              <a:t> x8, 0(x6)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494B6-F805-1F49-B405-8854BC93A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980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A49E6-1FDD-9344-A274-C8186D276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A[8] = A[10], base is in x23, each element 4 bytes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68693-EE22-E24B-A256-75EF54714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Lw</a:t>
            </a:r>
            <a:r>
              <a:rPr lang="en-US" dirty="0"/>
              <a:t> x6, 40(x23)</a:t>
            </a:r>
          </a:p>
          <a:p>
            <a:r>
              <a:rPr lang="en-US" dirty="0" err="1"/>
              <a:t>Sw</a:t>
            </a:r>
            <a:r>
              <a:rPr lang="en-US" dirty="0"/>
              <a:t> x6, 32(x23)</a:t>
            </a:r>
          </a:p>
          <a:p>
            <a:endParaRPr lang="en-US" dirty="0"/>
          </a:p>
          <a:p>
            <a:r>
              <a:rPr lang="en-US" dirty="0"/>
              <a:t>The context of the terms we use: </a:t>
            </a:r>
            <a:r>
              <a:rPr lang="en-US" b="1" dirty="0"/>
              <a:t>base and offset</a:t>
            </a:r>
          </a:p>
          <a:p>
            <a:pPr lvl="1"/>
            <a:r>
              <a:rPr lang="en-US" dirty="0"/>
              <a:t>For array/variable: </a:t>
            </a:r>
            <a:r>
              <a:rPr lang="en-US" b="1" dirty="0"/>
              <a:t>base</a:t>
            </a:r>
            <a:r>
              <a:rPr lang="en-US" dirty="0"/>
              <a:t>: &amp;A[0], </a:t>
            </a:r>
            <a:r>
              <a:rPr lang="en-US" b="1" dirty="0"/>
              <a:t>offset</a:t>
            </a:r>
            <a:r>
              <a:rPr lang="en-US" dirty="0"/>
              <a:t>: bytes between A[0] and A[</a:t>
            </a:r>
            <a:r>
              <a:rPr lang="en-US" dirty="0" err="1"/>
              <a:t>i</a:t>
            </a:r>
            <a:r>
              <a:rPr lang="en-US" dirty="0"/>
              <a:t>];</a:t>
            </a:r>
          </a:p>
          <a:p>
            <a:pPr lvl="1"/>
            <a:r>
              <a:rPr lang="en-US" dirty="0"/>
              <a:t>For LW/SW: </a:t>
            </a:r>
            <a:r>
              <a:rPr lang="en-US" b="1" dirty="0"/>
              <a:t>base</a:t>
            </a:r>
            <a:r>
              <a:rPr lang="en-US" dirty="0"/>
              <a:t>: base register, </a:t>
            </a:r>
            <a:r>
              <a:rPr lang="en-US" b="1" dirty="0"/>
              <a:t>offset</a:t>
            </a:r>
            <a:r>
              <a:rPr lang="en-US" dirty="0"/>
              <a:t>: the constant in the </a:t>
            </a:r>
            <a:r>
              <a:rPr lang="en-US" dirty="0" err="1"/>
              <a:t>instr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If you have address of A[4] in x9</a:t>
            </a:r>
          </a:p>
          <a:p>
            <a:pPr lvl="2"/>
            <a:r>
              <a:rPr lang="en-US" dirty="0"/>
              <a:t>LW x5, 0(x9): load A[4]</a:t>
            </a:r>
          </a:p>
          <a:p>
            <a:pPr lvl="2"/>
            <a:r>
              <a:rPr lang="en-US" dirty="0"/>
              <a:t>SW x5, 8(x9): store to A[6]</a:t>
            </a:r>
          </a:p>
          <a:p>
            <a:pPr lvl="2"/>
            <a:r>
              <a:rPr lang="en-US" dirty="0"/>
              <a:t>SW x5, -8(x9): store to A[2]</a:t>
            </a:r>
          </a:p>
          <a:p>
            <a:pPr lvl="1"/>
            <a:endParaRPr lang="en-US" dirty="0"/>
          </a:p>
          <a:p>
            <a:r>
              <a:rPr lang="en-US"/>
              <a:t>Lab 02 </a:t>
            </a:r>
            <a:r>
              <a:rPr lang="en-US" dirty="0"/>
              <a:t>helps you step-by-step for address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E7D8A-D301-5148-89B7-7DB3E5D35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130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0134B-3970-CF49-8C99-669309A13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Load/Store Examples: Addressing Memory B[</a:t>
            </a:r>
            <a:r>
              <a:rPr lang="en-US" dirty="0" err="1"/>
              <a:t>i</a:t>
            </a:r>
            <a:r>
              <a:rPr lang="en-US" dirty="0"/>
              <a:t>], </a:t>
            </a:r>
            <a:r>
              <a:rPr lang="en-US" dirty="0" err="1"/>
              <a:t>i</a:t>
            </a:r>
            <a:r>
              <a:rPr lang="en-US" dirty="0"/>
              <a:t> is NOT constant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D3596-64F0-4142-8E58-C80F6B372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int B[N], B2[N];  // int type, 4 </a:t>
            </a:r>
            <a:r>
              <a:rPr lang="en-US" dirty="0" err="1"/>
              <a:t>byptes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B2[</a:t>
            </a:r>
            <a:r>
              <a:rPr lang="en-US" dirty="0" err="1"/>
              <a:t>i</a:t>
            </a:r>
            <a:r>
              <a:rPr lang="en-US" dirty="0"/>
              <a:t>] = B[</a:t>
            </a:r>
            <a:r>
              <a:rPr lang="en-US" dirty="0" err="1"/>
              <a:t>i</a:t>
            </a:r>
            <a:r>
              <a:rPr lang="en-US" dirty="0"/>
              <a:t>];</a:t>
            </a:r>
          </a:p>
          <a:p>
            <a:pPr marL="251460" lvl="1" indent="0">
              <a:buNone/>
            </a:pPr>
            <a:endParaRPr lang="en-US" dirty="0"/>
          </a:p>
          <a:p>
            <a:r>
              <a:rPr lang="en-US" dirty="0"/>
              <a:t>Base address for B and B2 are in register x22 and x23. </a:t>
            </a:r>
            <a:r>
              <a:rPr lang="en-US" dirty="0" err="1"/>
              <a:t>i</a:t>
            </a:r>
            <a:r>
              <a:rPr lang="en-US" dirty="0"/>
              <a:t> is stored in register x5</a:t>
            </a:r>
          </a:p>
          <a:p>
            <a:pPr lvl="1"/>
            <a:r>
              <a:rPr lang="en-US" dirty="0"/>
              <a:t>We need load B[</a:t>
            </a:r>
            <a:r>
              <a:rPr lang="en-US" dirty="0" err="1"/>
              <a:t>i</a:t>
            </a:r>
            <a:r>
              <a:rPr lang="en-US" dirty="0"/>
              <a:t>] to a register, e.g. x9, and then store x9 to B[2]</a:t>
            </a:r>
          </a:p>
          <a:p>
            <a:pPr lvl="1"/>
            <a:r>
              <a:rPr lang="en-US" dirty="0"/>
              <a:t>Need to use the address for B[</a:t>
            </a:r>
            <a:r>
              <a:rPr lang="en-US" dirty="0" err="1"/>
              <a:t>i</a:t>
            </a:r>
            <a:r>
              <a:rPr lang="en-US" dirty="0"/>
              <a:t>] and B2[</a:t>
            </a:r>
            <a:r>
              <a:rPr lang="en-US" dirty="0" err="1"/>
              <a:t>i</a:t>
            </a:r>
            <a:r>
              <a:rPr lang="en-US" dirty="0"/>
              <a:t>] in load and store</a:t>
            </a:r>
          </a:p>
          <a:p>
            <a:pPr lvl="2"/>
            <a:r>
              <a:rPr lang="en-US" dirty="0" err="1"/>
              <a:t>base+offset</a:t>
            </a:r>
            <a:r>
              <a:rPr lang="en-US" dirty="0"/>
              <a:t>: </a:t>
            </a:r>
            <a:r>
              <a:rPr lang="en-US" dirty="0" err="1"/>
              <a:t>B+i</a:t>
            </a:r>
            <a:r>
              <a:rPr lang="en-US" dirty="0"/>
              <a:t>*4, and B2+i*4</a:t>
            </a:r>
          </a:p>
          <a:p>
            <a:pPr lvl="1"/>
            <a:r>
              <a:rPr lang="en-US" dirty="0"/>
              <a:t>But </a:t>
            </a:r>
            <a:r>
              <a:rPr lang="en-US" dirty="0" err="1"/>
              <a:t>i</a:t>
            </a:r>
            <a:r>
              <a:rPr lang="en-US" dirty="0"/>
              <a:t>*4 is not constant, cannot be the offset of load and store</a:t>
            </a:r>
          </a:p>
          <a:p>
            <a:pPr lvl="1"/>
            <a:r>
              <a:rPr lang="en-US" b="1" dirty="0"/>
              <a:t>Solution: Calculate the address of B[</a:t>
            </a:r>
            <a:r>
              <a:rPr lang="en-US" b="1" dirty="0" err="1"/>
              <a:t>i</a:t>
            </a:r>
            <a:r>
              <a:rPr lang="en-US" b="1" dirty="0"/>
              <a:t>] and B2[</a:t>
            </a:r>
            <a:r>
              <a:rPr lang="en-US" b="1" dirty="0" err="1"/>
              <a:t>i</a:t>
            </a:r>
            <a:r>
              <a:rPr lang="en-US" b="1" dirty="0"/>
              <a:t>] and store in registers as base for LW/SW, and then use 0 as offset in L/S</a:t>
            </a:r>
          </a:p>
          <a:p>
            <a:pPr lvl="1"/>
            <a:endParaRPr lang="en-US" dirty="0"/>
          </a:p>
          <a:p>
            <a:pPr marL="251460" lvl="1" indent="0">
              <a:buNone/>
            </a:pPr>
            <a:r>
              <a:rPr lang="en-US" dirty="0" err="1"/>
              <a:t>slliw</a:t>
            </a:r>
            <a:r>
              <a:rPr lang="en-US" dirty="0"/>
              <a:t> x6, x5, 2      // x6 now store </a:t>
            </a:r>
            <a:r>
              <a:rPr lang="en-US" dirty="0" err="1"/>
              <a:t>i</a:t>
            </a:r>
            <a:r>
              <a:rPr lang="en-US" dirty="0"/>
              <a:t>*4, </a:t>
            </a:r>
            <a:r>
              <a:rPr lang="en-US" dirty="0" err="1"/>
              <a:t>slliw</a:t>
            </a:r>
            <a:r>
              <a:rPr lang="en-US" dirty="0"/>
              <a:t> is </a:t>
            </a:r>
            <a:r>
              <a:rPr lang="en-US" dirty="0" err="1"/>
              <a:t>i</a:t>
            </a:r>
            <a:r>
              <a:rPr lang="en-US" dirty="0"/>
              <a:t>&lt;&lt;2 (shift left logic)</a:t>
            </a:r>
          </a:p>
          <a:p>
            <a:pPr marL="251460" lvl="1" indent="0">
              <a:buNone/>
            </a:pPr>
            <a:r>
              <a:rPr lang="en-US" dirty="0"/>
              <a:t>add x7, x22, x6   // x7 now stores address of B[</a:t>
            </a:r>
            <a:r>
              <a:rPr lang="en-US" dirty="0" err="1"/>
              <a:t>i</a:t>
            </a:r>
            <a:r>
              <a:rPr lang="en-US" dirty="0"/>
              <a:t>]. </a:t>
            </a:r>
          </a:p>
          <a:p>
            <a:pPr marL="251460" lvl="1" indent="0">
              <a:buNone/>
            </a:pPr>
            <a:r>
              <a:rPr lang="en-US" dirty="0" err="1"/>
              <a:t>lw</a:t>
            </a:r>
            <a:r>
              <a:rPr lang="en-US" dirty="0"/>
              <a:t> x9, 0(x7)        // load a word from memory location (x7+0), which is B[</a:t>
            </a:r>
            <a:r>
              <a:rPr lang="en-US" dirty="0" err="1"/>
              <a:t>i</a:t>
            </a:r>
            <a:r>
              <a:rPr lang="en-US" dirty="0"/>
              <a:t>], into</a:t>
            </a:r>
          </a:p>
          <a:p>
            <a:pPr marL="251460" lvl="1" indent="0">
              <a:buNone/>
            </a:pPr>
            <a:r>
              <a:rPr lang="en-US" dirty="0"/>
              <a:t>                             // reg x9</a:t>
            </a:r>
          </a:p>
          <a:p>
            <a:pPr marL="251460" lvl="1" indent="0">
              <a:buNone/>
            </a:pPr>
            <a:r>
              <a:rPr lang="en-US" dirty="0"/>
              <a:t>add x8, x23, x6  // x8 now stores the address of B2[</a:t>
            </a:r>
            <a:r>
              <a:rPr lang="en-US" dirty="0" err="1"/>
              <a:t>i</a:t>
            </a:r>
            <a:r>
              <a:rPr lang="en-US" dirty="0"/>
              <a:t>]</a:t>
            </a:r>
          </a:p>
          <a:p>
            <a:pPr marL="251460" lvl="1" indent="0">
              <a:buNone/>
            </a:pPr>
            <a:r>
              <a:rPr lang="en-US" dirty="0" err="1"/>
              <a:t>sw</a:t>
            </a:r>
            <a:r>
              <a:rPr lang="en-US" dirty="0"/>
              <a:t> x9, 0(x8)       // store a word from register x9 to memory location (x8+0)</a:t>
            </a:r>
          </a:p>
          <a:p>
            <a:pPr marL="251460" lvl="1" indent="0">
              <a:buNone/>
            </a:pPr>
            <a:r>
              <a:rPr lang="en-US" dirty="0"/>
              <a:t>                             // which is B2[</a:t>
            </a:r>
            <a:r>
              <a:rPr lang="en-US" dirty="0" err="1"/>
              <a:t>i</a:t>
            </a:r>
            <a:r>
              <a:rPr lang="en-US" dirty="0"/>
              <a:t>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3D974-9738-9944-B423-2A5899C3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95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Instructions: Language of the Computer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2999"/>
            <a:ext cx="4572000" cy="5578475"/>
          </a:xfrm>
        </p:spPr>
        <p:txBody>
          <a:bodyPr>
            <a:normAutofit fontScale="92500" lnSpcReduction="10000"/>
          </a:bodyPr>
          <a:lstStyle/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2.1 Introduction</a:t>
            </a:r>
          </a:p>
          <a:p>
            <a:pPr lvl="1"/>
            <a:r>
              <a:rPr lang="en-US" b="1" dirty="0"/>
              <a:t>2.2 Operations of the Computer Hardware</a:t>
            </a:r>
          </a:p>
          <a:p>
            <a:pPr lvl="1"/>
            <a:r>
              <a:rPr lang="en-US" b="1" dirty="0"/>
              <a:t>2.3 Operands of the Computer Hardware</a:t>
            </a:r>
          </a:p>
          <a:p>
            <a:pPr lvl="0"/>
            <a:r>
              <a:rPr lang="en-US" sz="2900" b="1" dirty="0">
                <a:solidFill>
                  <a:prstClr val="black"/>
                </a:solidFill>
              </a:rPr>
              <a:t>Lecture</a:t>
            </a:r>
            <a:endParaRPr lang="en-US" b="1" dirty="0"/>
          </a:p>
          <a:p>
            <a:pPr lvl="1"/>
            <a:r>
              <a:rPr lang="en-US" b="1" dirty="0"/>
              <a:t>2.4 Signed and Unsigned Numbers</a:t>
            </a:r>
          </a:p>
          <a:p>
            <a:pPr lvl="1"/>
            <a:r>
              <a:rPr lang="en-US" b="1" dirty="0"/>
              <a:t>2.5 Representing Instructions in the Computer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2.6 Logical Operations</a:t>
            </a:r>
          </a:p>
          <a:p>
            <a:pPr lvl="1"/>
            <a:r>
              <a:rPr lang="en-US" b="1" dirty="0"/>
              <a:t>2.7 Instructions for Making Decisions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7696" y="9906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☛</a:t>
            </a:r>
            <a:endParaRPr lang="en-US" sz="36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ED29220-BADC-F047-BE35-E108F4D71614}"/>
              </a:ext>
            </a:extLst>
          </p:cNvPr>
          <p:cNvSpPr txBox="1">
            <a:spLocks/>
          </p:cNvSpPr>
          <p:nvPr/>
        </p:nvSpPr>
        <p:spPr>
          <a:xfrm>
            <a:off x="4661452" y="1127125"/>
            <a:ext cx="4419600" cy="5578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20040" indent="-320040" algn="l" defTabSz="457200" rtl="0" eaLnBrk="1" latinLnBrk="0" hangingPunct="1">
              <a:spcBef>
                <a:spcPts val="600"/>
              </a:spcBef>
              <a:buClr>
                <a:srgbClr val="151F37"/>
              </a:buClr>
              <a:buSzPct val="120000"/>
              <a:buFont typeface="Arial"/>
              <a:buChar char="•"/>
              <a:tabLst/>
              <a:defRPr sz="26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1pPr>
            <a:lvl2pPr marL="571500" indent="-32004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400" b="0" kern="1200">
                <a:solidFill>
                  <a:srgbClr val="0000FF"/>
                </a:solidFill>
                <a:latin typeface="+mn-lt"/>
                <a:ea typeface="+mn-ea"/>
                <a:cs typeface="Arial Rounded MT Bold"/>
              </a:defRPr>
            </a:lvl2pPr>
            <a:lvl3pPr marL="801688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•"/>
              <a:defRPr sz="2400" b="0" kern="1200">
                <a:solidFill>
                  <a:srgbClr val="FF0000"/>
                </a:solidFill>
                <a:latin typeface="+mn-lt"/>
                <a:ea typeface="+mn-ea"/>
                <a:cs typeface="Arial Rounded MT Bold"/>
              </a:defRPr>
            </a:lvl3pPr>
            <a:lvl4pPr marL="1022350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4pPr>
            <a:lvl5pPr marL="1252538" indent="-228600" algn="l" defTabSz="339725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»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2.8  Supporting Procedures in Computer Hardware </a:t>
            </a:r>
          </a:p>
          <a:p>
            <a:pPr lvl="1"/>
            <a:r>
              <a:rPr lang="en-US" b="1" dirty="0"/>
              <a:t>2.9  Communicating with People</a:t>
            </a:r>
          </a:p>
          <a:p>
            <a:pPr lvl="1"/>
            <a:r>
              <a:rPr lang="en-US" b="1" dirty="0"/>
              <a:t>2.10  RISC-V Addressing for Wide Immediate and Addresses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strike="sngStrike" dirty="0"/>
              <a:t>2.11  Parallelism and Instructions: Synchronization</a:t>
            </a:r>
          </a:p>
          <a:p>
            <a:pPr lvl="1"/>
            <a:r>
              <a:rPr lang="en-US" b="1" strike="sngStrike" dirty="0"/>
              <a:t>2.12  Translating and Starting a Program</a:t>
            </a:r>
          </a:p>
          <a:p>
            <a:pPr lvl="2"/>
            <a:r>
              <a:rPr lang="en-US" b="1" dirty="0"/>
              <a:t>We covered before along with C Basics</a:t>
            </a:r>
          </a:p>
          <a:p>
            <a:pPr lvl="1"/>
            <a:r>
              <a:rPr lang="en-US" b="1" dirty="0"/>
              <a:t>2.13  A C Sort Example to Put It All Together </a:t>
            </a:r>
          </a:p>
          <a:p>
            <a:pPr lvl="1"/>
            <a:r>
              <a:rPr lang="en-US" b="1" dirty="0"/>
              <a:t>2.14  Arrays versus Pointers</a:t>
            </a:r>
          </a:p>
          <a:p>
            <a:pPr lvl="2"/>
            <a:r>
              <a:rPr lang="en-US" b="1" dirty="0"/>
              <a:t>We covered most before along with C Basics</a:t>
            </a:r>
          </a:p>
          <a:p>
            <a:pPr lvl="1"/>
            <a:r>
              <a:rPr lang="en-US" b="1" strike="sngStrike" dirty="0"/>
              <a:t>2.15  Advanced Material: Compiling C and Interpreting Java</a:t>
            </a:r>
          </a:p>
          <a:p>
            <a:pPr lvl="1"/>
            <a:r>
              <a:rPr lang="en-US" b="1" dirty="0"/>
              <a:t>2.16  Real Stuff: MIPS Instructions</a:t>
            </a:r>
          </a:p>
          <a:p>
            <a:pPr lvl="1"/>
            <a:r>
              <a:rPr lang="en-US" b="1" dirty="0"/>
              <a:t>2.17  Real Stuff: x86 Instructions</a:t>
            </a:r>
          </a:p>
          <a:p>
            <a:pPr lvl="1"/>
            <a:r>
              <a:rPr lang="en-US" b="1" strike="sngStrike" dirty="0"/>
              <a:t>2.18  Real Stuff: The rest of RISC-V</a:t>
            </a:r>
          </a:p>
          <a:p>
            <a:pPr lvl="1"/>
            <a:r>
              <a:rPr lang="en-US" b="1" strike="sngStrike" dirty="0"/>
              <a:t>2.19  Fallacies and Pitfalls</a:t>
            </a:r>
          </a:p>
          <a:p>
            <a:pPr lvl="1"/>
            <a:r>
              <a:rPr lang="en-US" b="1" dirty="0"/>
              <a:t>2.20  Concluding Remarks</a:t>
            </a:r>
          </a:p>
          <a:p>
            <a:pPr lvl="1"/>
            <a:r>
              <a:rPr lang="en-US" b="1" strike="sngStrike" dirty="0"/>
              <a:t>2.21  Historical Perspective and Further Reading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965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Registers vs. Memory</a:t>
            </a:r>
            <a:endParaRPr lang="en-AU" altLang="en-US"/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Registers are faster to access than memory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~100x faster, ~10 more expensive, and takes more space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Operating on memory data requires loads and stores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More instructions to be executed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Compiler must use registers for variables as much as possible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Only </a:t>
            </a:r>
            <a:r>
              <a:rPr lang="en-US" altLang="en-US" b="1" dirty="0"/>
              <a:t>spill</a:t>
            </a:r>
            <a:r>
              <a:rPr lang="en-US" altLang="en-US" dirty="0"/>
              <a:t> to memory for less frequently used variables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Register optimization is important!</a:t>
            </a:r>
            <a:endParaRPr lang="en-AU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728" y="4023489"/>
            <a:ext cx="5014744" cy="26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36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Constant or Immediate Operands</a:t>
            </a:r>
            <a:endParaRPr lang="en-AU" altLang="en-US" dirty="0"/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Constant</a:t>
            </a:r>
            <a:r>
              <a:rPr lang="en-US" altLang="en-US" dirty="0"/>
              <a:t> data specified in an instruction</a:t>
            </a:r>
          </a:p>
          <a:p>
            <a:pPr eaLnBrk="1" hangingPunct="1">
              <a:buFont typeface="Wingdings" charset="2"/>
              <a:buNone/>
            </a:pPr>
            <a:r>
              <a:rPr lang="en-US" altLang="en-US" sz="2800" b="1" dirty="0">
                <a:latin typeface="Lucida Console" charset="0"/>
              </a:rPr>
              <a:t>	</a:t>
            </a:r>
            <a:r>
              <a:rPr lang="en-US" altLang="en-US" sz="2800" b="1" dirty="0" err="1">
                <a:latin typeface="Lucida Console" charset="0"/>
              </a:rPr>
              <a:t>add</a:t>
            </a:r>
            <a:r>
              <a:rPr lang="en-US" altLang="en-US" sz="2800" b="1" dirty="0" err="1">
                <a:solidFill>
                  <a:srgbClr val="C00000"/>
                </a:solidFill>
                <a:latin typeface="Lucida Console" charset="0"/>
              </a:rPr>
              <a:t>i</a:t>
            </a:r>
            <a:r>
              <a:rPr lang="en-US" altLang="en-US" sz="2800" b="1" dirty="0">
                <a:latin typeface="Lucida Console" charset="0"/>
              </a:rPr>
              <a:t> x22, x22, 4</a:t>
            </a:r>
          </a:p>
          <a:p>
            <a:pPr eaLnBrk="1" hangingPunct="1"/>
            <a:r>
              <a:rPr lang="en-US" altLang="en-US" dirty="0"/>
              <a:t>No subtract immediate instruction</a:t>
            </a:r>
          </a:p>
          <a:p>
            <a:pPr lvl="1" eaLnBrk="1" hangingPunct="1"/>
            <a:r>
              <a:rPr lang="en-US" altLang="en-US" dirty="0"/>
              <a:t>Just use a negative constant</a:t>
            </a:r>
          </a:p>
          <a:p>
            <a:pPr lvl="1" eaLnBrk="1" hangingPunct="1">
              <a:buFont typeface="Wingdings" charset="2"/>
              <a:buNone/>
            </a:pPr>
            <a:r>
              <a:rPr lang="en-US" altLang="en-US" sz="2400" dirty="0">
                <a:latin typeface="Lucida Console" charset="0"/>
              </a:rPr>
              <a:t>	</a:t>
            </a:r>
            <a:r>
              <a:rPr lang="en-US" altLang="en-US" sz="2400" dirty="0" err="1">
                <a:latin typeface="Lucida Console" charset="0"/>
              </a:rPr>
              <a:t>addi</a:t>
            </a:r>
            <a:r>
              <a:rPr lang="en-US" altLang="en-US" sz="2400" dirty="0">
                <a:latin typeface="Lucida Console" charset="0"/>
              </a:rPr>
              <a:t> </a:t>
            </a:r>
            <a:r>
              <a:rPr lang="en-US" altLang="en-US" dirty="0">
                <a:latin typeface="Lucida Console" charset="0"/>
              </a:rPr>
              <a:t>x2</a:t>
            </a:r>
            <a:r>
              <a:rPr lang="en-US" altLang="en-US" sz="2400" dirty="0">
                <a:latin typeface="Lucida Console" charset="0"/>
              </a:rPr>
              <a:t>, x1, -1</a:t>
            </a:r>
          </a:p>
          <a:p>
            <a:pPr lvl="1" eaLnBrk="1" hangingPunct="1">
              <a:buFont typeface="Wingdings" charset="2"/>
              <a:buNone/>
            </a:pPr>
            <a:endParaRPr lang="en-US" altLang="en-US" sz="2400" dirty="0">
              <a:latin typeface="Lucida Console" charset="0"/>
            </a:endParaRPr>
          </a:p>
          <a:p>
            <a:pPr eaLnBrk="1" hangingPunct="1"/>
            <a:r>
              <a:rPr lang="en-US" altLang="en-US" b="1" i="1" dirty="0"/>
              <a:t>Design Principle 3:</a:t>
            </a:r>
            <a:r>
              <a:rPr lang="en-US" altLang="en-US" b="1" dirty="0"/>
              <a:t> Make the common case fast</a:t>
            </a:r>
          </a:p>
          <a:p>
            <a:pPr lvl="1" eaLnBrk="1" hangingPunct="1"/>
            <a:r>
              <a:rPr lang="en-US" altLang="en-US" b="1" dirty="0"/>
              <a:t>Small constants are common</a:t>
            </a:r>
          </a:p>
          <a:p>
            <a:pPr lvl="1" eaLnBrk="1" hangingPunct="1"/>
            <a:r>
              <a:rPr lang="en-US" altLang="en-US" b="1" dirty="0"/>
              <a:t>Immediate operand avoids a load instruction</a:t>
            </a:r>
            <a:endParaRPr lang="en-AU" alt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76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/>
              <a:t>The Constant Zero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altLang="en-US" dirty="0"/>
              <a:t>RISC-V register x0 is the constant 0 always</a:t>
            </a:r>
          </a:p>
          <a:p>
            <a:pPr lvl="1" eaLnBrk="1" hangingPunct="1"/>
            <a:r>
              <a:rPr lang="en-AU" altLang="en-US" dirty="0"/>
              <a:t>Cannot be overwritten</a:t>
            </a:r>
          </a:p>
          <a:p>
            <a:pPr eaLnBrk="1" hangingPunct="1"/>
            <a:endParaRPr lang="en-AU" altLang="en-US" dirty="0"/>
          </a:p>
          <a:p>
            <a:pPr eaLnBrk="1" hangingPunct="1"/>
            <a:r>
              <a:rPr lang="en-AU" altLang="en-US" dirty="0"/>
              <a:t>Useful for common operations</a:t>
            </a:r>
          </a:p>
          <a:p>
            <a:pPr lvl="1" eaLnBrk="1" hangingPunct="1"/>
            <a:r>
              <a:rPr lang="en-AU" altLang="en-US" dirty="0"/>
              <a:t>E.g., move between registers</a:t>
            </a:r>
          </a:p>
          <a:p>
            <a:pPr lvl="1" eaLnBrk="1" hangingPunct="1">
              <a:buFont typeface="Wingdings" charset="2"/>
              <a:buNone/>
            </a:pPr>
            <a:r>
              <a:rPr lang="en-AU" altLang="en-US" dirty="0">
                <a:latin typeface="Lucida Console" charset="0"/>
              </a:rPr>
              <a:t>	add x9, x5, x0</a:t>
            </a:r>
          </a:p>
          <a:p>
            <a:pPr lvl="1" eaLnBrk="1" hangingPunct="1">
              <a:buFont typeface="Wingdings" charset="2"/>
              <a:buNone/>
            </a:pPr>
            <a:r>
              <a:rPr lang="en-AU" altLang="en-US" dirty="0">
                <a:latin typeface="Lucida Console" charset="0"/>
              </a:rPr>
              <a:t>  </a:t>
            </a:r>
            <a:r>
              <a:rPr lang="en-AU" altLang="en-US" dirty="0" err="1">
                <a:latin typeface="Lucida Console" charset="0"/>
              </a:rPr>
              <a:t>addi</a:t>
            </a:r>
            <a:r>
              <a:rPr lang="en-AU" altLang="en-US" dirty="0">
                <a:latin typeface="Lucida Console" charset="0"/>
              </a:rPr>
              <a:t> x9, x5, 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79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21379-3937-844E-94F6-F0C6A857D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Classes of Instructions so Far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48632-BB62-8A40-A166-90800CE22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Arithmetic instructions</a:t>
            </a:r>
          </a:p>
          <a:p>
            <a:pPr lvl="1"/>
            <a:r>
              <a:rPr lang="en-US" dirty="0"/>
              <a:t>Three operands, could be either register or immediate (for source operands only)</a:t>
            </a:r>
          </a:p>
          <a:p>
            <a:pPr lvl="2"/>
            <a:r>
              <a:rPr lang="en-US" dirty="0"/>
              <a:t>add x10, x5, x6; sub x5, x4, x7</a:t>
            </a:r>
          </a:p>
          <a:p>
            <a:pPr lvl="2"/>
            <a:r>
              <a:rPr lang="en-US" dirty="0" err="1"/>
              <a:t>addi</a:t>
            </a:r>
            <a:r>
              <a:rPr lang="en-US" dirty="0"/>
              <a:t> x10, x5, 10;</a:t>
            </a:r>
          </a:p>
          <a:p>
            <a:r>
              <a:rPr lang="en-US" dirty="0"/>
              <a:t>Load and store (L/S) instructions: Load data from memory to register and store data from register to memory</a:t>
            </a:r>
          </a:p>
          <a:p>
            <a:pPr lvl="1"/>
            <a:r>
              <a:rPr lang="en-US" dirty="0"/>
              <a:t>Remember the way of specifying memory address (</a:t>
            </a:r>
            <a:r>
              <a:rPr lang="en-US" dirty="0" err="1"/>
              <a:t>base+offset</a:t>
            </a:r>
            <a:r>
              <a:rPr lang="en-US" dirty="0"/>
              <a:t>)</a:t>
            </a:r>
          </a:p>
          <a:p>
            <a:pPr lvl="1"/>
            <a:r>
              <a:rPr lang="en-US" altLang="en-US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  x9, 64(x22)    // load doubleword</a:t>
            </a:r>
            <a:br>
              <a:rPr lang="en-US" altLang="en-US" b="1" dirty="0">
                <a:latin typeface="Lucida Console" charset="0"/>
              </a:rPr>
            </a:br>
            <a:r>
              <a:rPr lang="en-US" altLang="en-US" b="1" dirty="0" err="1">
                <a:solidFill>
                  <a:srgbClr val="00B050"/>
                </a:solidFill>
                <a:latin typeface="Lucida Console" charset="0"/>
              </a:rPr>
              <a:t>sd</a:t>
            </a:r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  x9, 96(x22)    // store doubleword</a:t>
            </a:r>
          </a:p>
          <a:p>
            <a:pPr lvl="1"/>
            <a:endParaRPr lang="en-US" altLang="en-US" b="1" dirty="0">
              <a:solidFill>
                <a:srgbClr val="00B050"/>
              </a:solidFill>
              <a:latin typeface="Lucida Console" charset="0"/>
            </a:endParaRPr>
          </a:p>
          <a:p>
            <a:r>
              <a:rPr lang="en-US" dirty="0"/>
              <a:t>With these two classes instructions, you can implement the following high-level code, and different ways of combining them</a:t>
            </a:r>
          </a:p>
          <a:p>
            <a:pPr lvl="1"/>
            <a:r>
              <a:rPr lang="en-US" altLang="en-US" dirty="0">
                <a:latin typeface="Lucida Console" panose="020B0609040504020204" pitchFamily="49" charset="0"/>
              </a:rPr>
              <a:t>f = (g + h) - (</a:t>
            </a:r>
            <a:r>
              <a:rPr lang="en-US" altLang="en-US" dirty="0" err="1">
                <a:latin typeface="Lucida Console" panose="020B0609040504020204" pitchFamily="49" charset="0"/>
              </a:rPr>
              <a:t>i</a:t>
            </a:r>
            <a:r>
              <a:rPr lang="en-US" altLang="en-US" dirty="0">
                <a:latin typeface="Lucida Console" panose="020B0609040504020204" pitchFamily="49" charset="0"/>
              </a:rPr>
              <a:t> + j);</a:t>
            </a:r>
          </a:p>
          <a:p>
            <a:pPr lvl="1"/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A[12]</a:t>
            </a:r>
            <a:r>
              <a:rPr lang="en-US" altLang="en-US" dirty="0">
                <a:latin typeface="Lucida Console" charset="0"/>
              </a:rPr>
              <a:t> = h + </a:t>
            </a:r>
            <a:r>
              <a:rPr lang="en-US" altLang="en-US" b="1" dirty="0">
                <a:solidFill>
                  <a:srgbClr val="0432FF"/>
                </a:solidFill>
                <a:latin typeface="Lucida Console" charset="0"/>
              </a:rPr>
              <a:t>A[8]</a:t>
            </a:r>
            <a:r>
              <a:rPr lang="en-US" altLang="en-US" dirty="0">
                <a:latin typeface="Lucida Console" charset="0"/>
              </a:rPr>
              <a:t>;</a:t>
            </a:r>
          </a:p>
          <a:p>
            <a:pPr lvl="1"/>
            <a:r>
              <a:rPr lang="en-US" dirty="0"/>
              <a:t>For L/S: </a:t>
            </a:r>
            <a:r>
              <a:rPr lang="en-US" b="1" dirty="0">
                <a:solidFill>
                  <a:srgbClr val="00B050"/>
                </a:solidFill>
              </a:rPr>
              <a:t>Left-value (of =) to Store</a:t>
            </a:r>
            <a:r>
              <a:rPr lang="en-US" dirty="0"/>
              <a:t>, </a:t>
            </a:r>
            <a:r>
              <a:rPr lang="en-US" b="1" dirty="0"/>
              <a:t>Right-value of (=) to Load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BCBFF-3FC6-404E-8ADF-76A40FF6B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10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55B6A-1A03-4B40-935D-EC5936F3C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Psuedo</a:t>
            </a:r>
            <a:r>
              <a:rPr lang="en-US" dirty="0"/>
              <a:t>-instructions Used in RARS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3A4AD-FD17-E84E-93BA-44B3EED09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Are NOT machine instructions</a:t>
            </a:r>
          </a:p>
          <a:p>
            <a:r>
              <a:rPr lang="en-US" b="1" dirty="0"/>
              <a:t>Are assembly instructions that help programmers</a:t>
            </a:r>
          </a:p>
          <a:p>
            <a:pPr lvl="1"/>
            <a:r>
              <a:rPr lang="en-US" b="1" dirty="0"/>
              <a:t> Translated to machine instructions by assembler</a:t>
            </a:r>
          </a:p>
          <a:p>
            <a:r>
              <a:rPr lang="en-US" b="1" dirty="0"/>
              <a:t>For example</a:t>
            </a:r>
          </a:p>
          <a:p>
            <a:pPr lvl="1"/>
            <a:r>
              <a:rPr lang="en-US" b="1" dirty="0"/>
              <a:t>mv x6, x7  //move/copy value from x7 to x6</a:t>
            </a:r>
          </a:p>
          <a:p>
            <a:pPr lvl="2"/>
            <a:r>
              <a:rPr lang="en-US" b="1" dirty="0"/>
              <a:t>Machine instruction: add x6, x7, x0 //since x0 is always 0</a:t>
            </a:r>
          </a:p>
          <a:p>
            <a:pPr lvl="2"/>
            <a:r>
              <a:rPr lang="en-US" b="1" dirty="0"/>
              <a:t>Machine instruction: </a:t>
            </a:r>
            <a:r>
              <a:rPr lang="en-US" b="1" dirty="0" err="1"/>
              <a:t>addi</a:t>
            </a:r>
            <a:r>
              <a:rPr lang="en-US" b="1" dirty="0"/>
              <a:t> x6, x7, 0</a:t>
            </a:r>
          </a:p>
          <a:p>
            <a:pPr lvl="1"/>
            <a:r>
              <a:rPr lang="en-US" b="1" dirty="0"/>
              <a:t>li x8, 100   //set the value of a register to be an immediate (load immediate)</a:t>
            </a:r>
          </a:p>
          <a:p>
            <a:pPr lvl="2"/>
            <a:r>
              <a:rPr lang="en-US" b="1" dirty="0"/>
              <a:t>Machine instruction: </a:t>
            </a:r>
            <a:r>
              <a:rPr lang="en-US" b="1" dirty="0" err="1"/>
              <a:t>addi</a:t>
            </a:r>
            <a:r>
              <a:rPr lang="en-US" b="1" dirty="0"/>
              <a:t> x8, x0, 100 </a:t>
            </a:r>
          </a:p>
          <a:p>
            <a:pPr lvl="1"/>
            <a:r>
              <a:rPr lang="en-US" b="1"/>
              <a:t>la </a:t>
            </a:r>
            <a:r>
              <a:rPr lang="en-US" b="1" dirty="0"/>
              <a:t>x10, label //load address of label to register</a:t>
            </a:r>
          </a:p>
          <a:p>
            <a:pPr lvl="2"/>
            <a:r>
              <a:rPr lang="en-US" b="1" dirty="0"/>
              <a:t>Need two machine instructions</a:t>
            </a:r>
          </a:p>
          <a:p>
            <a:pPr lvl="3"/>
            <a:r>
              <a:rPr lang="en-US" b="1" dirty="0" err="1"/>
              <a:t>auipc</a:t>
            </a:r>
            <a:r>
              <a:rPr lang="en-US" b="1" dirty="0"/>
              <a:t> x8, xxx</a:t>
            </a:r>
          </a:p>
          <a:p>
            <a:pPr lvl="3"/>
            <a:r>
              <a:rPr lang="en-US" b="1" dirty="0" err="1"/>
              <a:t>addi</a:t>
            </a:r>
            <a:r>
              <a:rPr lang="en-US" b="1" dirty="0"/>
              <a:t> x0, x0, xxx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895E2-F3AB-5845-BDFF-797064878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68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10235-F6F6-0859-B5E6-A284303C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Clarifying the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E7677-05F4-12EB-08C1-E811D1D0D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ALU to access register</a:t>
            </a:r>
          </a:p>
          <a:p>
            <a:pPr lvl="1"/>
            <a:r>
              <a:rPr lang="en-US" dirty="0"/>
              <a:t>Fetch and set</a:t>
            </a:r>
          </a:p>
          <a:p>
            <a:pPr lvl="1"/>
            <a:endParaRPr lang="en-US" dirty="0"/>
          </a:p>
          <a:p>
            <a:r>
              <a:rPr lang="en-US" dirty="0"/>
              <a:t>For move data between mem and register </a:t>
            </a:r>
          </a:p>
          <a:p>
            <a:pPr lvl="1"/>
            <a:r>
              <a:rPr lang="en-US" dirty="0"/>
              <a:t>Load and store</a:t>
            </a:r>
          </a:p>
          <a:p>
            <a:pPr lvl="1"/>
            <a:endParaRPr lang="en-US" dirty="0"/>
          </a:p>
          <a:p>
            <a:r>
              <a:rPr lang="en-US" dirty="0"/>
              <a:t>For move data between storage and mem</a:t>
            </a:r>
          </a:p>
          <a:p>
            <a:pPr lvl="1"/>
            <a:r>
              <a:rPr lang="en-US" dirty="0"/>
              <a:t>Read and write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5D63D-7F7F-56C1-E909-E23619B90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5172A7F4-9A52-936C-D748-A5A0ED526849}"/>
              </a:ext>
            </a:extLst>
          </p:cNvPr>
          <p:cNvSpPr/>
          <p:nvPr/>
        </p:nvSpPr>
        <p:spPr>
          <a:xfrm>
            <a:off x="7021592" y="4860218"/>
            <a:ext cx="1269964" cy="1403349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7676D37-DB89-2F65-C63E-53A77C9CDB9F}"/>
              </a:ext>
            </a:extLst>
          </p:cNvPr>
          <p:cNvCxnSpPr>
            <a:cxnSpLocks/>
          </p:cNvCxnSpPr>
          <p:nvPr/>
        </p:nvCxnSpPr>
        <p:spPr>
          <a:xfrm>
            <a:off x="5068760" y="5968267"/>
            <a:ext cx="19172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ED45BC9-966A-6CFF-11B5-22A15628DC7D}"/>
              </a:ext>
            </a:extLst>
          </p:cNvPr>
          <p:cNvCxnSpPr>
            <a:cxnSpLocks/>
          </p:cNvCxnSpPr>
          <p:nvPr/>
        </p:nvCxnSpPr>
        <p:spPr>
          <a:xfrm flipH="1">
            <a:off x="5068760" y="6170783"/>
            <a:ext cx="19172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ight Brace 8">
            <a:extLst>
              <a:ext uri="{FF2B5EF4-FFF2-40B4-BE49-F238E27FC236}">
                <a16:creationId xmlns:a16="http://schemas.microsoft.com/office/drawing/2014/main" id="{FDDFDC41-F8B2-3EC8-7520-C22D53C0CC16}"/>
              </a:ext>
            </a:extLst>
          </p:cNvPr>
          <p:cNvSpPr/>
          <p:nvPr/>
        </p:nvSpPr>
        <p:spPr>
          <a:xfrm rot="16200000">
            <a:off x="5910553" y="4068562"/>
            <a:ext cx="280822" cy="1819996"/>
          </a:xfrm>
          <a:prstGeom prst="rightBrace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CFB5D9-B2EE-A4D2-553C-C50782FBB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93" y="4815511"/>
            <a:ext cx="3131367" cy="154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12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Instructions: Language of the Computer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2999"/>
            <a:ext cx="4572000" cy="5578475"/>
          </a:xfrm>
        </p:spPr>
        <p:txBody>
          <a:bodyPr>
            <a:normAutofit fontScale="92500" lnSpcReduction="10000"/>
          </a:bodyPr>
          <a:lstStyle/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2.1 Introduction</a:t>
            </a:r>
          </a:p>
          <a:p>
            <a:pPr lvl="1"/>
            <a:r>
              <a:rPr lang="en-US" b="1" dirty="0"/>
              <a:t>2.2 Operations of the Computer Hardware</a:t>
            </a:r>
          </a:p>
          <a:p>
            <a:pPr lvl="1"/>
            <a:r>
              <a:rPr lang="en-US" b="1" dirty="0"/>
              <a:t>2.3 Operands of the Computer Hardware</a:t>
            </a:r>
          </a:p>
          <a:p>
            <a:pPr lvl="0"/>
            <a:r>
              <a:rPr lang="en-US" sz="2900" b="1" dirty="0">
                <a:solidFill>
                  <a:prstClr val="black"/>
                </a:solidFill>
              </a:rPr>
              <a:t>Lecture</a:t>
            </a:r>
            <a:endParaRPr lang="en-US" b="1" dirty="0"/>
          </a:p>
          <a:p>
            <a:pPr lvl="1"/>
            <a:r>
              <a:rPr lang="en-US" b="1" dirty="0"/>
              <a:t>2.4 Signed and Unsigned Numbers</a:t>
            </a:r>
          </a:p>
          <a:p>
            <a:pPr lvl="1"/>
            <a:r>
              <a:rPr lang="en-US" b="1" dirty="0"/>
              <a:t>2.5 Representing Instructions in the Computer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2.6 Logical Operations</a:t>
            </a:r>
          </a:p>
          <a:p>
            <a:pPr lvl="1"/>
            <a:r>
              <a:rPr lang="en-US" b="1" dirty="0"/>
              <a:t>2.7 Instructions for Making Decisions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5071" y="3105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☛</a:t>
            </a:r>
            <a:endParaRPr lang="en-US" sz="36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ED29220-BADC-F047-BE35-E108F4D71614}"/>
              </a:ext>
            </a:extLst>
          </p:cNvPr>
          <p:cNvSpPr txBox="1">
            <a:spLocks/>
          </p:cNvSpPr>
          <p:nvPr/>
        </p:nvSpPr>
        <p:spPr>
          <a:xfrm>
            <a:off x="4661452" y="1127125"/>
            <a:ext cx="4419600" cy="557847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20040" indent="-320040" algn="l" defTabSz="457200" rtl="0" eaLnBrk="1" latinLnBrk="0" hangingPunct="1">
              <a:spcBef>
                <a:spcPts val="600"/>
              </a:spcBef>
              <a:buClr>
                <a:srgbClr val="151F37"/>
              </a:buClr>
              <a:buSzPct val="120000"/>
              <a:buFont typeface="Arial"/>
              <a:buChar char="•"/>
              <a:tabLst/>
              <a:defRPr sz="26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1pPr>
            <a:lvl2pPr marL="571500" indent="-32004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400" b="0" kern="1200">
                <a:solidFill>
                  <a:srgbClr val="0000FF"/>
                </a:solidFill>
                <a:latin typeface="+mn-lt"/>
                <a:ea typeface="+mn-ea"/>
                <a:cs typeface="Arial Rounded MT Bold"/>
              </a:defRPr>
            </a:lvl2pPr>
            <a:lvl3pPr marL="801688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•"/>
              <a:defRPr sz="2400" b="0" kern="1200">
                <a:solidFill>
                  <a:srgbClr val="FF0000"/>
                </a:solidFill>
                <a:latin typeface="+mn-lt"/>
                <a:ea typeface="+mn-ea"/>
                <a:cs typeface="Arial Rounded MT Bold"/>
              </a:defRPr>
            </a:lvl3pPr>
            <a:lvl4pPr marL="1022350" indent="-228600" algn="l" defTabSz="457200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–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4pPr>
            <a:lvl5pPr marL="1252538" indent="-228600" algn="l" defTabSz="339725" rtl="0" eaLnBrk="1" latinLnBrk="0" hangingPunct="1">
              <a:spcBef>
                <a:spcPts val="300"/>
              </a:spcBef>
              <a:buClr>
                <a:srgbClr val="151F37"/>
              </a:buClr>
              <a:buFont typeface="Arial"/>
              <a:buChar char="»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 Rounded MT Bold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dirty="0"/>
              <a:t>2.8  Supporting Procedures in Computer Hardware </a:t>
            </a:r>
          </a:p>
          <a:p>
            <a:pPr lvl="1"/>
            <a:r>
              <a:rPr lang="en-US" b="1" dirty="0"/>
              <a:t>2.9  Communicating with People</a:t>
            </a:r>
          </a:p>
          <a:p>
            <a:pPr lvl="1"/>
            <a:r>
              <a:rPr lang="en-US" b="1" dirty="0"/>
              <a:t>2.10  RISC-V Addressing for Wide Immediate and Addresses</a:t>
            </a:r>
          </a:p>
          <a:p>
            <a:r>
              <a:rPr lang="en-US" sz="2900" b="1" dirty="0">
                <a:solidFill>
                  <a:prstClr val="black"/>
                </a:solidFill>
              </a:rPr>
              <a:t>Lecture</a:t>
            </a:r>
          </a:p>
          <a:p>
            <a:pPr lvl="1"/>
            <a:r>
              <a:rPr lang="en-US" b="1" strike="sngStrike" dirty="0"/>
              <a:t>2.11  Parallelism and Instructions: Synchronization</a:t>
            </a:r>
          </a:p>
          <a:p>
            <a:pPr lvl="1"/>
            <a:r>
              <a:rPr lang="en-US" b="1" strike="sngStrike" dirty="0"/>
              <a:t>2.12  Translating and Starting a Program</a:t>
            </a:r>
          </a:p>
          <a:p>
            <a:pPr lvl="2"/>
            <a:r>
              <a:rPr lang="en-US" b="1" dirty="0"/>
              <a:t>We covered before along with C Basics</a:t>
            </a:r>
          </a:p>
          <a:p>
            <a:pPr lvl="1"/>
            <a:r>
              <a:rPr lang="en-US" b="1" dirty="0"/>
              <a:t>2.13  A C Sort Example to Put It All Together </a:t>
            </a:r>
          </a:p>
          <a:p>
            <a:pPr lvl="1"/>
            <a:r>
              <a:rPr lang="en-US" b="1" dirty="0"/>
              <a:t>2.14  Arrays versus Pointers</a:t>
            </a:r>
          </a:p>
          <a:p>
            <a:pPr lvl="2"/>
            <a:r>
              <a:rPr lang="en-US" b="1" dirty="0"/>
              <a:t>We covered most before along with C Basics</a:t>
            </a:r>
          </a:p>
          <a:p>
            <a:pPr lvl="1"/>
            <a:r>
              <a:rPr lang="en-US" b="1" strike="sngStrike" dirty="0"/>
              <a:t>2.15  Advanced Material: Compiling C and Interpreting Java</a:t>
            </a:r>
          </a:p>
          <a:p>
            <a:pPr lvl="1"/>
            <a:r>
              <a:rPr lang="en-US" b="1" dirty="0"/>
              <a:t>2.16  Real Stuff: MIPS Instructions</a:t>
            </a:r>
          </a:p>
          <a:p>
            <a:pPr lvl="1"/>
            <a:r>
              <a:rPr lang="en-US" b="1" dirty="0"/>
              <a:t>2.17  Real Stuff: x86 Instructions</a:t>
            </a:r>
          </a:p>
          <a:p>
            <a:pPr lvl="1"/>
            <a:r>
              <a:rPr lang="en-US" b="1" strike="sngStrike" dirty="0"/>
              <a:t>2.18  Real Stuff: The rest of RISC-V</a:t>
            </a:r>
          </a:p>
          <a:p>
            <a:pPr lvl="1"/>
            <a:r>
              <a:rPr lang="en-US" b="1" strike="sngStrike" dirty="0"/>
              <a:t>2.19  Fallacies and Pitfalls</a:t>
            </a:r>
          </a:p>
          <a:p>
            <a:pPr lvl="1"/>
            <a:r>
              <a:rPr lang="en-US" b="1" dirty="0"/>
              <a:t>2.20  Concluding Remarks</a:t>
            </a:r>
          </a:p>
          <a:p>
            <a:pPr lvl="1"/>
            <a:r>
              <a:rPr lang="en-US" b="1" strike="sngStrike" dirty="0"/>
              <a:t>2.21  Historical Perspective and Further Reading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032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Unsigned (Positive) Binary Integers</a:t>
            </a:r>
            <a:endParaRPr lang="en-AU" altLang="en-US" dirty="0"/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8270875" cy="647700"/>
          </a:xfrm>
        </p:spPr>
        <p:txBody>
          <a:bodyPr/>
          <a:lstStyle/>
          <a:p>
            <a:pPr eaLnBrk="1" hangingPunct="1"/>
            <a:r>
              <a:rPr lang="en-US" altLang="en-US"/>
              <a:t>Given an n-bit number</a:t>
            </a:r>
            <a:endParaRPr lang="en-AU" altLang="en-US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451715"/>
              </p:ext>
            </p:extLst>
          </p:nvPr>
        </p:nvGraphicFramePr>
        <p:xfrm>
          <a:off x="1447800" y="1844675"/>
          <a:ext cx="601027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01900" imgH="241300" progId="Equation.3">
                  <p:embed/>
                </p:oleObj>
              </mc:Choice>
              <mc:Fallback>
                <p:oleObj name="Equation" r:id="rId3" imgW="2501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844675"/>
                        <a:ext cx="6010275" cy="5794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684213" y="2565400"/>
            <a:ext cx="82708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Range: 0 to +2</a:t>
            </a:r>
            <a:r>
              <a:rPr lang="en-US" altLang="en-US" sz="3200" baseline="30000" dirty="0"/>
              <a:t>n</a:t>
            </a:r>
            <a:r>
              <a:rPr lang="en-US" altLang="en-US" sz="3200" dirty="0"/>
              <a:t> – 1</a:t>
            </a:r>
          </a:p>
          <a:p>
            <a:pPr lvl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3 digits for 000 to 111 (0 to 2</a:t>
            </a:r>
            <a:r>
              <a:rPr lang="en-US" altLang="en-US" sz="3200" baseline="30000" dirty="0"/>
              <a:t>3</a:t>
            </a:r>
            <a:r>
              <a:rPr lang="en-US" altLang="en-US" sz="3200" dirty="0"/>
              <a:t>-1)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400" dirty="0"/>
              <a:t>0000 0000 0000 0000 0000 0000 0000 </a:t>
            </a:r>
            <a:r>
              <a:rPr lang="en-US" altLang="en-US" sz="2400" b="1" dirty="0"/>
              <a:t>1011</a:t>
            </a:r>
            <a:r>
              <a:rPr lang="en-US" altLang="en-US" sz="2400" baseline="-25000" dirty="0"/>
              <a:t>2</a:t>
            </a:r>
            <a:br>
              <a:rPr lang="en-US" altLang="en-US" sz="2400" dirty="0"/>
            </a:br>
            <a:r>
              <a:rPr lang="en-US" altLang="en-US" sz="2400" dirty="0"/>
              <a:t>= 0 + … + </a:t>
            </a:r>
            <a:r>
              <a:rPr lang="en-US" altLang="en-US" sz="2400" b="1" dirty="0"/>
              <a:t>1×2</a:t>
            </a:r>
            <a:r>
              <a:rPr lang="en-US" altLang="en-US" sz="2400" b="1" baseline="30000" dirty="0"/>
              <a:t>3</a:t>
            </a:r>
            <a:r>
              <a:rPr lang="en-US" altLang="en-US" sz="2400" b="1" dirty="0"/>
              <a:t> + 0×2</a:t>
            </a:r>
            <a:r>
              <a:rPr lang="en-US" altLang="en-US" sz="2400" b="1" baseline="30000" dirty="0"/>
              <a:t>2</a:t>
            </a:r>
            <a:r>
              <a:rPr lang="en-US" altLang="en-US" sz="2400" b="1" dirty="0"/>
              <a:t> +1×2</a:t>
            </a:r>
            <a:r>
              <a:rPr lang="en-US" altLang="en-US" sz="2400" b="1" baseline="30000" dirty="0"/>
              <a:t>1</a:t>
            </a:r>
            <a:r>
              <a:rPr lang="en-US" altLang="en-US" sz="2400" b="1" dirty="0"/>
              <a:t> +1×2</a:t>
            </a:r>
            <a:r>
              <a:rPr lang="en-US" altLang="en-US" sz="2400" b="1" baseline="30000" dirty="0"/>
              <a:t>0</a:t>
            </a:r>
            <a:br>
              <a:rPr lang="en-US" altLang="en-US" sz="2400" dirty="0"/>
            </a:br>
            <a:r>
              <a:rPr lang="en-US" altLang="en-US" sz="2400" dirty="0"/>
              <a:t>= 0 + … + </a:t>
            </a:r>
            <a:r>
              <a:rPr lang="en-US" altLang="en-US" sz="2400" b="1" dirty="0"/>
              <a:t>8 + 0 + 2 + 1 </a:t>
            </a:r>
            <a:r>
              <a:rPr lang="en-US" altLang="en-US" sz="2400" dirty="0"/>
              <a:t>= 11</a:t>
            </a:r>
            <a:r>
              <a:rPr lang="en-US" altLang="en-US" sz="2400" baseline="-25000" dirty="0"/>
              <a:t>10</a:t>
            </a:r>
            <a:endParaRPr lang="en-US" altLang="en-US" sz="2400" dirty="0"/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Using 32 bits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800" dirty="0"/>
              <a:t>0 to +4,294,967,295</a:t>
            </a: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 rot="5400000">
            <a:off x="7027069" y="1750219"/>
            <a:ext cx="38671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§2.4 Signed and Unsigned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737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10CA3-AA54-9745-9E48-35BE98980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Representing Signed (Positive and Negative) Numbers: Two’s Complement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8F38E-3F48-4643-87BB-9F57A74F4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410200"/>
          </a:xfrm>
        </p:spPr>
        <p:txBody>
          <a:bodyPr>
            <a:normAutofit fontScale="70000" lnSpcReduction="20000"/>
          </a:bodyPr>
          <a:lstStyle/>
          <a:p>
            <a:r>
              <a:rPr lang="en-US" sz="2800" dirty="0"/>
              <a:t>The most significant bit indicates the sign (1 = negative, 0 = positive)</a:t>
            </a:r>
            <a:endParaRPr lang="en-US" sz="2600" dirty="0"/>
          </a:p>
          <a:p>
            <a:pPr lvl="1"/>
            <a:r>
              <a:rPr lang="en-US" sz="2600" b="1" dirty="0">
                <a:highlight>
                  <a:srgbClr val="FFFF00"/>
                </a:highlight>
              </a:rPr>
              <a:t>0</a:t>
            </a:r>
            <a:r>
              <a:rPr lang="en-US" sz="2600" dirty="0"/>
              <a:t>111: +7</a:t>
            </a:r>
            <a:r>
              <a:rPr lang="en-US" sz="2600" baseline="-25000" dirty="0"/>
              <a:t>10</a:t>
            </a:r>
          </a:p>
          <a:p>
            <a:pPr lvl="1"/>
            <a:r>
              <a:rPr lang="en-US" sz="2600" b="1" dirty="0">
                <a:highlight>
                  <a:srgbClr val="FFFF00"/>
                </a:highlight>
              </a:rPr>
              <a:t>1</a:t>
            </a:r>
            <a:r>
              <a:rPr lang="en-US" sz="2600" dirty="0"/>
              <a:t>010: -6</a:t>
            </a:r>
            <a:r>
              <a:rPr lang="en-US" sz="2600" baseline="-25000" dirty="0"/>
              <a:t>10</a:t>
            </a:r>
          </a:p>
          <a:p>
            <a:r>
              <a:rPr lang="en-US" sz="2800" dirty="0"/>
              <a:t>Positive numbers: </a:t>
            </a:r>
            <a:r>
              <a:rPr lang="en-US" sz="2800" b="1" dirty="0" err="1"/>
              <a:t>Sign</a:t>
            </a:r>
            <a:r>
              <a:rPr lang="en-US" sz="2800" i="1" dirty="0" err="1"/>
              <a:t>Magnitude</a:t>
            </a:r>
            <a:endParaRPr lang="en-US" sz="2800" i="1" dirty="0"/>
          </a:p>
          <a:p>
            <a:pPr lvl="1"/>
            <a:r>
              <a:rPr lang="en-US" sz="2600" b="1" dirty="0">
                <a:highlight>
                  <a:srgbClr val="FFFF00"/>
                </a:highlight>
              </a:rPr>
              <a:t>0</a:t>
            </a:r>
            <a:r>
              <a:rPr lang="en-US" sz="2600" dirty="0"/>
              <a:t>111: +7</a:t>
            </a:r>
            <a:r>
              <a:rPr lang="en-US" sz="2600" baseline="-25000" dirty="0"/>
              <a:t>10</a:t>
            </a:r>
            <a:endParaRPr lang="en-US" sz="2600" dirty="0"/>
          </a:p>
          <a:p>
            <a:r>
              <a:rPr lang="en-US" sz="2800" dirty="0"/>
              <a:t>Negative numbers: </a:t>
            </a:r>
            <a:r>
              <a:rPr lang="en-US" sz="2800" b="1" dirty="0"/>
              <a:t>Special, </a:t>
            </a:r>
            <a:r>
              <a:rPr lang="en-US" sz="2800" b="1" dirty="0">
                <a:highlight>
                  <a:srgbClr val="FFFF00"/>
                </a:highlight>
              </a:rPr>
              <a:t>NOT </a:t>
            </a:r>
            <a:r>
              <a:rPr lang="en-US" sz="2800" b="1" dirty="0" err="1">
                <a:highlight>
                  <a:srgbClr val="FFFF00"/>
                </a:highlight>
              </a:rPr>
              <a:t>Sign</a:t>
            </a:r>
            <a:r>
              <a:rPr lang="en-US" sz="2800" i="1" dirty="0" err="1">
                <a:highlight>
                  <a:srgbClr val="FFFF00"/>
                </a:highlight>
              </a:rPr>
              <a:t>Magnitude</a:t>
            </a:r>
            <a:r>
              <a:rPr lang="en-US" sz="2800" dirty="0">
                <a:highlight>
                  <a:srgbClr val="FFFF00"/>
                </a:highlight>
              </a:rPr>
              <a:t> </a:t>
            </a:r>
            <a:r>
              <a:rPr lang="en-US" sz="2800" dirty="0"/>
              <a:t>format</a:t>
            </a:r>
          </a:p>
          <a:p>
            <a:pPr lvl="1"/>
            <a:r>
              <a:rPr lang="en-US" sz="2600" b="1" dirty="0">
                <a:highlight>
                  <a:srgbClr val="FFFF00"/>
                </a:highlight>
              </a:rPr>
              <a:t>1</a:t>
            </a:r>
            <a:r>
              <a:rPr lang="en-US" sz="2600" b="1" dirty="0"/>
              <a:t>010 is </a:t>
            </a:r>
            <a:r>
              <a:rPr lang="en-US" sz="2600" dirty="0"/>
              <a:t>-6</a:t>
            </a:r>
            <a:r>
              <a:rPr lang="en-US" sz="2600" baseline="-25000" dirty="0"/>
              <a:t>10</a:t>
            </a:r>
            <a:r>
              <a:rPr lang="en-US" sz="2600" dirty="0"/>
              <a:t>, why it is “1   010”</a:t>
            </a:r>
            <a:endParaRPr lang="en-US" sz="2600" b="1" dirty="0"/>
          </a:p>
          <a:p>
            <a:pPr lvl="1"/>
            <a:r>
              <a:rPr lang="en-US" sz="2600" b="1" dirty="0">
                <a:highlight>
                  <a:srgbClr val="FFFF00"/>
                </a:highlight>
              </a:rPr>
              <a:t>1</a:t>
            </a:r>
            <a:r>
              <a:rPr lang="en-US" sz="2600" i="1" dirty="0"/>
              <a:t>110</a:t>
            </a:r>
            <a:r>
              <a:rPr lang="en-US" sz="2600" dirty="0"/>
              <a:t> is NOT -6</a:t>
            </a:r>
            <a:r>
              <a:rPr lang="en-US" sz="2600" baseline="-25000" dirty="0"/>
              <a:t>10</a:t>
            </a:r>
            <a:r>
              <a:rPr lang="en-US" sz="2600" dirty="0"/>
              <a:t> (110 is binary 6)</a:t>
            </a:r>
          </a:p>
          <a:p>
            <a:pPr lvl="1"/>
            <a:endParaRPr lang="en-US" sz="2600" dirty="0"/>
          </a:p>
          <a:p>
            <a:r>
              <a:rPr lang="en-US" sz="2800" dirty="0"/>
              <a:t>Given a 2’s-complement binary number, what is its decimal value:</a:t>
            </a:r>
          </a:p>
          <a:p>
            <a:pPr lvl="1"/>
            <a:r>
              <a:rPr lang="en-US" sz="2600" dirty="0"/>
              <a:t>Look at the </a:t>
            </a:r>
            <a:r>
              <a:rPr lang="en-US" dirty="0"/>
              <a:t>most significant bit for the sign of the number:</a:t>
            </a:r>
          </a:p>
          <a:p>
            <a:pPr lvl="2"/>
            <a:r>
              <a:rPr lang="en-US" dirty="0"/>
              <a:t>1 = negative, 0 = positive</a:t>
            </a:r>
            <a:endParaRPr lang="en-US" sz="2600" dirty="0"/>
          </a:p>
          <a:p>
            <a:pPr lvl="1"/>
            <a:r>
              <a:rPr lang="en-US" sz="2600" dirty="0"/>
              <a:t>Positive: most significant bit is 0, the absolute value is the value of the binary number</a:t>
            </a:r>
          </a:p>
          <a:p>
            <a:pPr lvl="2"/>
            <a:r>
              <a:rPr lang="en-US" sz="2600" dirty="0"/>
              <a:t>0111 = +7</a:t>
            </a:r>
            <a:r>
              <a:rPr lang="en-US" sz="2600" baseline="-25000" dirty="0"/>
              <a:t>10</a:t>
            </a:r>
            <a:r>
              <a:rPr lang="en-US" sz="2600" dirty="0"/>
              <a:t>, 0 is sign (+), 111 is 7, so it is +7</a:t>
            </a:r>
          </a:p>
          <a:p>
            <a:pPr lvl="2"/>
            <a:endParaRPr lang="en-US" sz="2600" dirty="0"/>
          </a:p>
          <a:p>
            <a:pPr lvl="1"/>
            <a:r>
              <a:rPr lang="en-US" sz="2600" dirty="0"/>
              <a:t>Negative: most significant bit is 1, </a:t>
            </a:r>
            <a:r>
              <a:rPr lang="en-US" sz="2600" b="1" dirty="0"/>
              <a:t>the absolute value is the inverted bits of the number + 1. inverting/flipping bit: 0 </a:t>
            </a:r>
            <a:r>
              <a:rPr lang="en-US" sz="2600" b="1" dirty="0">
                <a:sym typeface="Wingdings" pitchFamily="2" charset="2"/>
              </a:rPr>
              <a:t> 1, 1  0</a:t>
            </a:r>
            <a:endParaRPr lang="en-US" sz="2600" b="1" dirty="0"/>
          </a:p>
          <a:p>
            <a:pPr lvl="2"/>
            <a:r>
              <a:rPr lang="en-US" sz="2600" dirty="0"/>
              <a:t>1010 = (-1) (</a:t>
            </a:r>
            <a:r>
              <a:rPr lang="en-US" sz="2600" b="1" dirty="0">
                <a:highlight>
                  <a:srgbClr val="FFFF00"/>
                </a:highlight>
              </a:rPr>
              <a:t>0101</a:t>
            </a:r>
            <a:r>
              <a:rPr lang="en-US" sz="2600" dirty="0"/>
              <a:t>+1) = (-1)(0110) = -6</a:t>
            </a:r>
            <a:r>
              <a:rPr lang="en-US" sz="2600" baseline="-25000" dirty="0"/>
              <a:t>10</a:t>
            </a:r>
            <a:r>
              <a:rPr lang="en-US" sz="2600" dirty="0"/>
              <a:t> (inverting 1010 yields 0101)</a:t>
            </a:r>
          </a:p>
          <a:p>
            <a:pPr lvl="2"/>
            <a:r>
              <a:rPr lang="en-US" sz="2600" dirty="0"/>
              <a:t>1110 = (-1) (0001+1) = (-1) (0010) = -2</a:t>
            </a:r>
            <a:r>
              <a:rPr lang="en-US" sz="2600" baseline="-25000" dirty="0"/>
              <a:t>10</a:t>
            </a:r>
          </a:p>
          <a:p>
            <a:pPr lvl="2"/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BB1FF-6EEC-F146-A9EA-D50097CE3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66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Two’s Complement Examples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E79C4-41F6-7449-8DBB-F607316B5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+mj-lt"/>
              </a:rPr>
              <a:t>What is the decimal value of the two’s complement number 1001</a:t>
            </a:r>
            <a:r>
              <a:rPr lang="en-US" baseline="-25000" dirty="0">
                <a:latin typeface="+mj-lt"/>
              </a:rPr>
              <a:t>2</a:t>
            </a:r>
            <a:r>
              <a:rPr lang="en-US" dirty="0">
                <a:latin typeface="+mj-lt"/>
              </a:rPr>
              <a:t>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702566-BAC5-6B48-9F09-658649ACA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1001</a:t>
            </a:r>
            <a:r>
              <a:rPr lang="en-US" baseline="-25000" dirty="0"/>
              <a:t>2</a:t>
            </a:r>
            <a:r>
              <a:rPr lang="en-US" dirty="0"/>
              <a:t> is negative, </a:t>
            </a:r>
          </a:p>
          <a:p>
            <a:r>
              <a:rPr lang="en-US" dirty="0"/>
              <a:t>For the absolute value: invert it, which is 0110, and then plus 1: </a:t>
            </a:r>
          </a:p>
          <a:p>
            <a:pPr marL="0" indent="0">
              <a:buNone/>
            </a:pPr>
            <a:r>
              <a:rPr lang="en-US" dirty="0"/>
              <a:t>0110</a:t>
            </a:r>
          </a:p>
          <a:p>
            <a:pPr marL="0" indent="0">
              <a:buNone/>
            </a:pPr>
            <a:r>
              <a:rPr lang="en-US" dirty="0"/>
              <a:t>+    1</a:t>
            </a:r>
          </a:p>
          <a:p>
            <a:pPr marL="0" indent="0">
              <a:buNone/>
            </a:pPr>
            <a:r>
              <a:rPr lang="en-US" dirty="0"/>
              <a:t>0111</a:t>
            </a:r>
            <a:r>
              <a:rPr lang="en-US" baseline="-25000" dirty="0"/>
              <a:t>2</a:t>
            </a:r>
            <a:r>
              <a:rPr lang="en-US" dirty="0"/>
              <a:t> = 7</a:t>
            </a:r>
            <a:r>
              <a:rPr lang="en-US" baseline="-25000" dirty="0"/>
              <a:t>10,</a:t>
            </a:r>
            <a:r>
              <a:rPr lang="en-US" dirty="0"/>
              <a:t> so 1001</a:t>
            </a:r>
            <a:r>
              <a:rPr lang="en-US" baseline="-25000" dirty="0"/>
              <a:t>2</a:t>
            </a:r>
            <a:r>
              <a:rPr lang="en-US" dirty="0"/>
              <a:t> = -7</a:t>
            </a:r>
            <a:r>
              <a:rPr lang="en-US" baseline="-25000" dirty="0"/>
              <a:t>10</a:t>
            </a:r>
          </a:p>
          <a:p>
            <a:pPr marL="0" indent="0">
              <a:buNone/>
            </a:pPr>
            <a:endParaRPr lang="en-US" baseline="-25000" dirty="0"/>
          </a:p>
          <a:p>
            <a:r>
              <a:rPr lang="en-US" dirty="0"/>
              <a:t>For computer, the value of a 2’s complement number can be calculated using regular position binary form recognizing the sign bit</a:t>
            </a:r>
          </a:p>
          <a:p>
            <a:pPr lvl="1"/>
            <a:r>
              <a:rPr lang="en-US" b="1" dirty="0"/>
              <a:t>1001 = (-1) * 2</a:t>
            </a:r>
            <a:r>
              <a:rPr lang="en-US" b="1" baseline="30000" dirty="0"/>
              <a:t>3</a:t>
            </a:r>
            <a:r>
              <a:rPr lang="en-US" b="1" dirty="0"/>
              <a:t> + 0 + 0 + 1*2</a:t>
            </a:r>
            <a:r>
              <a:rPr lang="en-US" b="1" baseline="30000" dirty="0"/>
              <a:t>0 </a:t>
            </a:r>
            <a:r>
              <a:rPr lang="en-US" b="1" dirty="0"/>
              <a:t>= -7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2FC7D-474E-9844-8036-40B938F92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3691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Instruction Set</a:t>
            </a:r>
            <a:endParaRPr lang="en-AU" altLang="en-US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The repertoire of instructions of a computer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Different computers have different instruction sets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/>
              <a:t>But with many aspects in common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Early computers had very simple instruction sets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/>
              <a:t>Simplified implementation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Many modern computers also have simple instruction sets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42A421-CC8A-B340-A1DE-E73EC262C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3749675"/>
            <a:ext cx="8153400" cy="3046682"/>
          </a:xfrm>
          <a:prstGeom prst="rect">
            <a:avLst/>
          </a:prstGeom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id="{C4B8A59C-8C93-9721-136A-C57C55C7818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8017669" y="759619"/>
            <a:ext cx="18859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dirty="0">
                <a:solidFill>
                  <a:schemeClr val="folHlink"/>
                </a:solidFill>
              </a:rPr>
              <a:t>§2.1 Introduction</a:t>
            </a:r>
          </a:p>
        </p:txBody>
      </p:sp>
    </p:spTree>
    <p:extLst>
      <p:ext uri="{BB962C8B-B14F-4D97-AF65-F5344CB8AC3E}">
        <p14:creationId xmlns:p14="http://schemas.microsoft.com/office/powerpoint/2010/main" val="20038459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B33C5-FA39-8B44-95C7-8AA51128E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Representing using 2’s-Complement Binary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29BA82-0208-C643-B886-20CBBCCF4D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Given a decimal number, what is its 2’s-complement binary representation?</a:t>
            </a:r>
          </a:p>
          <a:p>
            <a:r>
              <a:rPr lang="en-US" dirty="0"/>
              <a:t>Positive: its binary representation</a:t>
            </a:r>
          </a:p>
          <a:p>
            <a:pPr lvl="1"/>
            <a:r>
              <a:rPr lang="en-US" dirty="0"/>
              <a:t>7</a:t>
            </a:r>
            <a:r>
              <a:rPr lang="en-US" baseline="-25000" dirty="0"/>
              <a:t>10 </a:t>
            </a:r>
            <a:r>
              <a:rPr lang="en-US" dirty="0"/>
              <a:t>= 0111</a:t>
            </a:r>
            <a:r>
              <a:rPr lang="en-US" baseline="-25000" dirty="0"/>
              <a:t>2</a:t>
            </a:r>
            <a:r>
              <a:rPr lang="en-US" dirty="0"/>
              <a:t>, most significant big MUST be 0 to indicate it is positive</a:t>
            </a:r>
          </a:p>
          <a:p>
            <a:pPr lvl="1"/>
            <a:endParaRPr lang="en-US" dirty="0"/>
          </a:p>
          <a:p>
            <a:r>
              <a:rPr lang="en-US" dirty="0"/>
              <a:t>Negative:</a:t>
            </a:r>
            <a:r>
              <a:rPr lang="en-US" b="1" dirty="0"/>
              <a:t> invert bits of the binary representation of the absolute value of the number and add up 1</a:t>
            </a:r>
          </a:p>
          <a:p>
            <a:pPr lvl="1"/>
            <a:r>
              <a:rPr lang="en-US" dirty="0"/>
              <a:t>-3 = xxxx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Flip bits of 3</a:t>
            </a:r>
            <a:r>
              <a:rPr lang="en-US" baseline="-25000" dirty="0"/>
              <a:t>10</a:t>
            </a:r>
            <a:r>
              <a:rPr lang="en-US" dirty="0"/>
              <a:t> (0011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marL="251460" lvl="1" indent="0">
              <a:buNone/>
            </a:pPr>
            <a:r>
              <a:rPr lang="en-US" dirty="0"/>
              <a:t>     = 1100</a:t>
            </a:r>
          </a:p>
          <a:p>
            <a:pPr marL="251460" lvl="1" indent="0">
              <a:buNone/>
            </a:pPr>
            <a:r>
              <a:rPr lang="en-US" dirty="0"/>
              <a:t>        +    1</a:t>
            </a:r>
          </a:p>
          <a:p>
            <a:pPr marL="251460" lvl="1" indent="0">
              <a:buNone/>
            </a:pPr>
            <a:r>
              <a:rPr lang="en-US" dirty="0"/>
              <a:t>        1101</a:t>
            </a:r>
            <a:r>
              <a:rPr lang="en-US" baseline="-25000" dirty="0"/>
              <a:t>2</a:t>
            </a:r>
            <a:r>
              <a:rPr lang="en-US" dirty="0"/>
              <a:t> = -3</a:t>
            </a:r>
            <a:r>
              <a:rPr lang="en-US" baseline="-25000" dirty="0"/>
              <a:t>10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DE2506-5747-5A4E-8AE6-D2F30918C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758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49298-4FCC-534D-A172-6414EF939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2’s-Complement Binary Representation of -6</a:t>
            </a:r>
            <a:r>
              <a:rPr lang="en-US" baseline="-25000" dirty="0"/>
              <a:t>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8E497-C200-BC46-9149-D9594C82A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baseline="-25000" dirty="0"/>
              <a:t>10</a:t>
            </a:r>
            <a:r>
              <a:rPr lang="en-US" dirty="0"/>
              <a:t> = 0110</a:t>
            </a:r>
            <a:r>
              <a:rPr lang="en-US" baseline="-25000" dirty="0"/>
              <a:t>2</a:t>
            </a:r>
            <a:r>
              <a:rPr lang="en-US" dirty="0"/>
              <a:t>, then invert +1</a:t>
            </a:r>
          </a:p>
          <a:p>
            <a:pPr marL="0" indent="0">
              <a:buNone/>
            </a:pPr>
            <a:r>
              <a:rPr lang="en-US" dirty="0"/>
              <a:t>1001</a:t>
            </a:r>
          </a:p>
          <a:p>
            <a:pPr marL="0" indent="0">
              <a:buNone/>
            </a:pPr>
            <a:r>
              <a:rPr lang="en-US" dirty="0"/>
              <a:t>+    1</a:t>
            </a:r>
          </a:p>
          <a:p>
            <a:pPr marL="0" indent="0">
              <a:buNone/>
            </a:pPr>
            <a:r>
              <a:rPr lang="en-US" dirty="0"/>
              <a:t>1010</a:t>
            </a:r>
            <a:r>
              <a:rPr lang="en-US" baseline="-25000" dirty="0"/>
              <a:t>2</a:t>
            </a:r>
            <a:r>
              <a:rPr lang="en-US" dirty="0"/>
              <a:t> = -6</a:t>
            </a:r>
            <a:r>
              <a:rPr lang="en-US" baseline="-25000" dirty="0"/>
              <a:t>10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230DD8-0551-684B-8F8C-C981853E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1954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56A03-3A7D-3449-B926-805B69796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Rang of Two’s Complement Numbers</a:t>
            </a:r>
          </a:p>
        </p:txBody>
      </p:sp>
      <p:sp>
        <p:nvSpPr>
          <p:cNvPr id="6451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04A20-BD53-4547-8087-2F94E0FCA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4-digit 2’s-complment numbers: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Most positive 4-bit number: </a:t>
            </a:r>
            <a:r>
              <a:rPr lang="en-US" sz="3200" b="1" dirty="0">
                <a:solidFill>
                  <a:schemeClr val="accent1"/>
                </a:solidFill>
              </a:rPr>
              <a:t>0111, 7</a:t>
            </a:r>
            <a:endParaRPr lang="en-US" sz="3200" dirty="0">
              <a:solidFill>
                <a:schemeClr val="accent1"/>
              </a:solidFill>
            </a:endParaRP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Most negative 4-bit number: </a:t>
            </a:r>
            <a:r>
              <a:rPr lang="en-US" sz="3200" b="1" dirty="0">
                <a:solidFill>
                  <a:schemeClr val="accent1"/>
                </a:solidFill>
              </a:rPr>
              <a:t>1000, -8</a:t>
            </a:r>
          </a:p>
          <a:p>
            <a:pPr marL="1030288" lvl="2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accent1"/>
                </a:solidFill>
              </a:rPr>
              <a:t>1111 is -1</a:t>
            </a:r>
            <a:endParaRPr lang="en-US" sz="3200" dirty="0">
              <a:solidFill>
                <a:schemeClr val="accent1"/>
              </a:solidFill>
            </a:endParaRPr>
          </a:p>
          <a:p>
            <a:pPr marL="342900" lvl="1" indent="-342900">
              <a:spcBef>
                <a:spcPct val="20000"/>
              </a:spcBef>
              <a:buFontTx/>
              <a:buChar char="•"/>
            </a:pPr>
            <a:endParaRPr lang="en-US" sz="3200" dirty="0"/>
          </a:p>
          <a:p>
            <a:pPr marL="342900" lvl="1" indent="-342900">
              <a:spcBef>
                <a:spcPct val="20000"/>
              </a:spcBef>
              <a:buFontTx/>
              <a:buChar char="•"/>
            </a:pPr>
            <a:endParaRPr lang="en-US" sz="3200" dirty="0"/>
          </a:p>
          <a:p>
            <a:pPr marL="342900" lvl="1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Range of an </a:t>
            </a:r>
            <a:r>
              <a:rPr lang="en-US" sz="3200" i="1" dirty="0"/>
              <a:t>N</a:t>
            </a:r>
            <a:r>
              <a:rPr lang="en-US" sz="3200" dirty="0"/>
              <a:t>-bit two’s comp number:</a:t>
            </a:r>
          </a:p>
          <a:p>
            <a:pPr marL="0" lvl="1" indent="0">
              <a:spcBef>
                <a:spcPct val="20000"/>
              </a:spcBef>
              <a:buNone/>
            </a:pPr>
            <a:r>
              <a:rPr lang="en-US" sz="4000" b="1" dirty="0">
                <a:solidFill>
                  <a:schemeClr val="accent1"/>
                </a:solidFill>
              </a:rPr>
              <a:t>                      [-(2</a:t>
            </a:r>
            <a:r>
              <a:rPr lang="en-US" sz="4000" b="1" baseline="30000" dirty="0">
                <a:solidFill>
                  <a:schemeClr val="accent1"/>
                </a:solidFill>
              </a:rPr>
              <a:t>N-1</a:t>
            </a:r>
            <a:r>
              <a:rPr lang="en-US" sz="4000" b="1" dirty="0">
                <a:solidFill>
                  <a:schemeClr val="accent1"/>
                </a:solidFill>
              </a:rPr>
              <a:t>), 2</a:t>
            </a:r>
            <a:r>
              <a:rPr lang="en-US" sz="4000" b="1" baseline="30000" dirty="0">
                <a:solidFill>
                  <a:schemeClr val="accent1"/>
                </a:solidFill>
              </a:rPr>
              <a:t>N-1</a:t>
            </a:r>
            <a:r>
              <a:rPr lang="en-US" sz="4000" b="1" dirty="0">
                <a:solidFill>
                  <a:schemeClr val="accent1"/>
                </a:solidFill>
              </a:rPr>
              <a:t>-1]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697508-A526-D445-9E16-1F3BA7E98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5510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6"/>
          <p:cNvSpPr>
            <a:spLocks noGrp="1" noChangeArrowheads="1"/>
          </p:cNvSpPr>
          <p:nvPr>
            <p:ph type="title"/>
          </p:nvPr>
        </p:nvSpPr>
        <p:spPr>
          <a:xfrm>
            <a:off x="684213" y="206375"/>
            <a:ext cx="8259762" cy="7016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/>
              <a:t>2’s-Complement Signed Integers (32 bits)</a:t>
            </a:r>
            <a:endParaRPr lang="en-AU" altLang="en-US" sz="4000" dirty="0"/>
          </a:p>
        </p:txBody>
      </p:sp>
      <p:sp>
        <p:nvSpPr>
          <p:cNvPr id="205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8270875" cy="647700"/>
          </a:xfrm>
        </p:spPr>
        <p:txBody>
          <a:bodyPr/>
          <a:lstStyle/>
          <a:p>
            <a:pPr eaLnBrk="1" hangingPunct="1"/>
            <a:r>
              <a:rPr lang="en-US" altLang="en-US"/>
              <a:t>Given an n-bit number</a:t>
            </a:r>
            <a:endParaRPr lang="en-AU" altLang="en-US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21535"/>
              </p:ext>
            </p:extLst>
          </p:nvPr>
        </p:nvGraphicFramePr>
        <p:xfrm>
          <a:off x="1433513" y="1844675"/>
          <a:ext cx="62230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90800" imgH="241300" progId="Equation.3">
                  <p:embed/>
                </p:oleObj>
              </mc:Choice>
              <mc:Fallback>
                <p:oleObj name="Equation" r:id="rId3" imgW="25908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3513" y="1844675"/>
                        <a:ext cx="6223000" cy="5794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684213" y="2565400"/>
            <a:ext cx="827087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Range: –2</a:t>
            </a:r>
            <a:r>
              <a:rPr lang="en-US" altLang="en-US" sz="3200" baseline="30000" dirty="0"/>
              <a:t>n – 1</a:t>
            </a:r>
            <a:r>
              <a:rPr lang="en-US" altLang="en-US" sz="3200" dirty="0"/>
              <a:t> to +2</a:t>
            </a:r>
            <a:r>
              <a:rPr lang="en-US" altLang="en-US" sz="3200" baseline="30000" dirty="0"/>
              <a:t>n – 1</a:t>
            </a:r>
            <a:r>
              <a:rPr lang="en-US" altLang="en-US" sz="3200" dirty="0"/>
              <a:t> – 1</a:t>
            </a: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Example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400" b="1" dirty="0"/>
              <a:t>1</a:t>
            </a:r>
            <a:r>
              <a:rPr lang="en-US" altLang="en-US" sz="2400" dirty="0"/>
              <a:t>111 1111 1111 1111 1111 1111 1111 1100</a:t>
            </a:r>
            <a:r>
              <a:rPr lang="en-US" altLang="en-US" sz="2400" baseline="-25000" dirty="0"/>
              <a:t>2</a:t>
            </a:r>
            <a:br>
              <a:rPr lang="en-US" altLang="en-US" sz="2400" dirty="0"/>
            </a:br>
            <a:r>
              <a:rPr lang="en-US" altLang="en-US" sz="2400" dirty="0"/>
              <a:t>= </a:t>
            </a:r>
            <a:r>
              <a:rPr lang="en-US" altLang="en-US" sz="2400" b="1" dirty="0"/>
              <a:t>–1</a:t>
            </a:r>
            <a:r>
              <a:rPr lang="en-US" altLang="en-US" sz="2400" dirty="0"/>
              <a:t>×2</a:t>
            </a:r>
            <a:r>
              <a:rPr lang="en-US" altLang="en-US" sz="2400" baseline="30000" dirty="0"/>
              <a:t>31</a:t>
            </a:r>
            <a:r>
              <a:rPr lang="en-US" altLang="en-US" sz="2400" dirty="0"/>
              <a:t> + 1×2</a:t>
            </a:r>
            <a:r>
              <a:rPr lang="en-US" altLang="en-US" sz="2400" baseline="30000" dirty="0"/>
              <a:t>30</a:t>
            </a:r>
            <a:r>
              <a:rPr lang="en-US" altLang="en-US" sz="2400" dirty="0"/>
              <a:t> + … + 1×2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+0×2</a:t>
            </a:r>
            <a:r>
              <a:rPr lang="en-US" altLang="en-US" sz="2400" baseline="30000" dirty="0"/>
              <a:t>1</a:t>
            </a:r>
            <a:r>
              <a:rPr lang="en-US" altLang="en-US" sz="2400" dirty="0"/>
              <a:t> +0×2</a:t>
            </a:r>
            <a:r>
              <a:rPr lang="en-US" altLang="en-US" sz="2400" baseline="30000" dirty="0"/>
              <a:t>0</a:t>
            </a:r>
            <a:br>
              <a:rPr lang="en-US" altLang="en-US" sz="2400" dirty="0"/>
            </a:br>
            <a:r>
              <a:rPr lang="en-US" altLang="en-US" sz="2400" dirty="0"/>
              <a:t>= –2,147,483,648 + 2,147,483,644 = –4</a:t>
            </a:r>
            <a:r>
              <a:rPr lang="en-US" altLang="en-US" sz="2400" baseline="-25000" dirty="0"/>
              <a:t>10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400" b="1" dirty="0"/>
              <a:t>Or do invert+1: -(0011+1) = -(0100) = -4</a:t>
            </a:r>
            <a:r>
              <a:rPr lang="en-US" altLang="en-US" sz="2400" b="1" baseline="-25000" dirty="0"/>
              <a:t>10</a:t>
            </a: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For 32 bits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800" b="1" dirty="0"/>
              <a:t>–2,147,483,64</a:t>
            </a:r>
            <a:r>
              <a:rPr lang="en-US" altLang="en-US" sz="2800" b="1" dirty="0">
                <a:solidFill>
                  <a:srgbClr val="C00000"/>
                </a:solidFill>
              </a:rPr>
              <a:t>8</a:t>
            </a:r>
            <a:r>
              <a:rPr lang="en-US" altLang="en-US" sz="2800" b="1" dirty="0"/>
              <a:t> </a:t>
            </a:r>
            <a:r>
              <a:rPr lang="en-US" altLang="en-US" sz="2800" dirty="0"/>
              <a:t>to + </a:t>
            </a:r>
            <a:r>
              <a:rPr lang="en-US" altLang="en-US" sz="2800" b="1" dirty="0"/>
              <a:t>2,147,483,64</a:t>
            </a:r>
            <a:r>
              <a:rPr lang="en-US" altLang="en-US" sz="28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81200" y="1844674"/>
            <a:ext cx="838200" cy="57943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76400" y="4114801"/>
            <a:ext cx="457200" cy="381000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941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206375"/>
            <a:ext cx="8259762" cy="7016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dirty="0"/>
              <a:t>2s-Complement Signed Integers of 32 Bits</a:t>
            </a:r>
            <a:endParaRPr lang="en-AU" altLang="en-US" sz="4000" dirty="0"/>
          </a:p>
        </p:txBody>
      </p:sp>
      <p:sp>
        <p:nvSpPr>
          <p:cNvPr id="2150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800" b="1" dirty="0"/>
              <a:t>Bit 31 is sign bit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400" dirty="0"/>
              <a:t>1 for negative numbers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400" dirty="0"/>
              <a:t>0 for non-negative numbers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endParaRPr lang="en-AU" altLang="en-US" sz="2800" dirty="0"/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endParaRPr lang="en-AU" altLang="en-US" sz="2800" dirty="0"/>
          </a:p>
          <a:p>
            <a:pPr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sz="2800" b="1" dirty="0"/>
              <a:t>Range: [-(2</a:t>
            </a:r>
            <a:r>
              <a:rPr lang="en-US" sz="2800" b="1" baseline="30000" dirty="0"/>
              <a:t>32</a:t>
            </a:r>
            <a:r>
              <a:rPr lang="en-US" sz="2800" b="1" dirty="0"/>
              <a:t>-1), 2</a:t>
            </a:r>
            <a:r>
              <a:rPr lang="en-US" sz="2800" b="1" baseline="30000" dirty="0"/>
              <a:t>32-1</a:t>
            </a:r>
            <a:r>
              <a:rPr lang="en-US" sz="2800" b="1" dirty="0"/>
              <a:t>-1]</a:t>
            </a:r>
            <a:endParaRPr lang="en-AU" altLang="en-US" sz="2800" b="1" dirty="0"/>
          </a:p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endParaRPr lang="en-AU" altLang="en-US" sz="2800" dirty="0"/>
          </a:p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AU" altLang="en-US" sz="2800" dirty="0"/>
              <a:t>2</a:t>
            </a:r>
            <a:r>
              <a:rPr lang="en-AU" altLang="en-US" sz="2800" baseline="30000" dirty="0"/>
              <a:t>n – 1</a:t>
            </a:r>
            <a:r>
              <a:rPr lang="en-AU" altLang="en-US" sz="2800" dirty="0"/>
              <a:t> can’t be represented</a:t>
            </a:r>
          </a:p>
          <a:p>
            <a:pPr lvl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AU" altLang="en-US" dirty="0"/>
              <a:t>1000</a:t>
            </a:r>
            <a:r>
              <a:rPr lang="mr-IN" altLang="en-US" dirty="0"/>
              <a:t>…</a:t>
            </a:r>
            <a:r>
              <a:rPr lang="en-US" altLang="en-US" dirty="0"/>
              <a:t> is negative now</a:t>
            </a:r>
            <a:endParaRPr lang="en-AU" altLang="en-US" dirty="0"/>
          </a:p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800" dirty="0"/>
              <a:t>Non-negative numbers have the same unsigned and 2s-complement representation</a:t>
            </a:r>
          </a:p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endParaRPr lang="en-AU" altLang="en-US" sz="2800" dirty="0"/>
          </a:p>
          <a:p>
            <a:pPr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800" dirty="0"/>
              <a:t>Some specific numbers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400" b="1" dirty="0"/>
              <a:t>  0:	0000 0000 … 0000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AU" altLang="en-US" sz="2400" b="1" dirty="0"/>
              <a:t>–1:	1111 1111 … 1111</a:t>
            </a:r>
          </a:p>
          <a:p>
            <a:pPr lvl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400" dirty="0"/>
              <a:t>Most-negative:	1000 0000 … 0000,  which is </a:t>
            </a:r>
            <a:r>
              <a:rPr lang="en-US" altLang="en-US" b="1" dirty="0"/>
              <a:t>–2,147,483,64</a:t>
            </a:r>
            <a:r>
              <a:rPr lang="en-US" altLang="en-US" b="1" dirty="0">
                <a:solidFill>
                  <a:srgbClr val="C00000"/>
                </a:solidFill>
              </a:rPr>
              <a:t>8</a:t>
            </a:r>
            <a:r>
              <a:rPr lang="en-US" altLang="en-US" b="1" dirty="0"/>
              <a:t> </a:t>
            </a:r>
            <a:endParaRPr lang="en-US" altLang="en-US" sz="2400" dirty="0"/>
          </a:p>
          <a:p>
            <a:pPr lvl="1">
              <a:lnSpc>
                <a:spcPct val="90000"/>
              </a:lnSpc>
              <a:tabLst>
                <a:tab pos="1341438" algn="l"/>
                <a:tab pos="2874963" algn="l"/>
              </a:tabLst>
            </a:pPr>
            <a:r>
              <a:rPr lang="en-US" altLang="en-US" sz="2400" dirty="0"/>
              <a:t>Most-positive:	0111 1111 … 1111,  which is   </a:t>
            </a:r>
            <a:r>
              <a:rPr lang="en-US" altLang="en-US" b="1" dirty="0"/>
              <a:t>2,147,483,64</a:t>
            </a:r>
            <a:r>
              <a:rPr lang="en-US" altLang="en-US" b="1" dirty="0">
                <a:solidFill>
                  <a:srgbClr val="C00000"/>
                </a:solidFill>
              </a:rPr>
              <a:t>7</a:t>
            </a:r>
          </a:p>
          <a:p>
            <a:pPr lvl="1" eaLnBrk="1" hangingPunct="1">
              <a:lnSpc>
                <a:spcPct val="90000"/>
              </a:lnSpc>
              <a:tabLst>
                <a:tab pos="1341438" algn="l"/>
                <a:tab pos="2874963" algn="l"/>
              </a:tabLst>
            </a:pPr>
            <a:endParaRPr lang="en-AU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110" y="1066800"/>
            <a:ext cx="4762962" cy="259970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191000" y="1143000"/>
            <a:ext cx="4724072" cy="2438400"/>
            <a:chOff x="4191000" y="1143000"/>
            <a:chExt cx="4724072" cy="2438400"/>
          </a:xfrm>
        </p:grpSpPr>
        <p:sp>
          <p:nvSpPr>
            <p:cNvPr id="6" name="Rectangle 5"/>
            <p:cNvSpPr/>
            <p:nvPr/>
          </p:nvSpPr>
          <p:spPr>
            <a:xfrm>
              <a:off x="4191000" y="1143000"/>
              <a:ext cx="114300" cy="2438400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4305300" y="2362200"/>
              <a:ext cx="4609772" cy="0"/>
            </a:xfrm>
            <a:prstGeom prst="line">
              <a:avLst/>
            </a:prstGeom>
            <a:ln>
              <a:solidFill>
                <a:srgbClr val="FF0000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3962400" y="4344085"/>
            <a:ext cx="4813738" cy="465915"/>
            <a:chOff x="4191000" y="4312553"/>
            <a:chExt cx="4813738" cy="465915"/>
          </a:xfrm>
        </p:grpSpPr>
        <p:graphicFrame>
          <p:nvGraphicFramePr>
            <p:cNvPr id="10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2156836"/>
                </p:ext>
              </p:extLst>
            </p:nvPr>
          </p:nvGraphicFramePr>
          <p:xfrm>
            <a:off x="4191000" y="4330250"/>
            <a:ext cx="4813738" cy="448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2590800" imgH="241300" progId="Equation.3">
                    <p:embed/>
                  </p:oleObj>
                </mc:Choice>
                <mc:Fallback>
                  <p:oleObj name="Equation" r:id="rId4" imgW="2590800" imgH="2413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1000" y="4330250"/>
                          <a:ext cx="4813738" cy="448218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Rectangle 10"/>
            <p:cNvSpPr/>
            <p:nvPr/>
          </p:nvSpPr>
          <p:spPr>
            <a:xfrm>
              <a:off x="4648200" y="4312553"/>
              <a:ext cx="609600" cy="465915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8581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Signed Negation</a:t>
            </a:r>
            <a:endParaRPr lang="en-AU" altLang="en-US"/>
          </a:p>
        </p:txBody>
      </p:sp>
      <p:sp>
        <p:nvSpPr>
          <p:cNvPr id="307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Complement and add 1</a:t>
            </a:r>
          </a:p>
          <a:p>
            <a:pPr lvl="1" eaLnBrk="1" hangingPunct="1"/>
            <a:r>
              <a:rPr lang="en-US" altLang="en-US" dirty="0"/>
              <a:t>Complement means 1 </a:t>
            </a:r>
            <a:r>
              <a:rPr lang="en-US" altLang="en-US" dirty="0">
                <a:ea typeface="Arial" charset="0"/>
                <a:cs typeface="Arial" charset="0"/>
              </a:rPr>
              <a:t>→ </a:t>
            </a:r>
            <a:r>
              <a:rPr lang="en-US" altLang="en-US" dirty="0"/>
              <a:t>0, 0 </a:t>
            </a:r>
            <a:r>
              <a:rPr lang="en-US" altLang="en-US" dirty="0">
                <a:ea typeface="Arial" charset="0"/>
                <a:cs typeface="Arial" charset="0"/>
              </a:rPr>
              <a:t>→</a:t>
            </a:r>
            <a:r>
              <a:rPr lang="en-US" altLang="en-US" dirty="0"/>
              <a:t>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35</a:t>
            </a:fld>
            <a:endParaRPr lang="en-US" dirty="0"/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894985"/>
              </p:ext>
            </p:extLst>
          </p:nvPr>
        </p:nvGraphicFramePr>
        <p:xfrm>
          <a:off x="676330" y="2286000"/>
          <a:ext cx="35147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62100" imgH="508000" progId="Equation.3">
                  <p:embed/>
                </p:oleObj>
              </mc:Choice>
              <mc:Fallback>
                <p:oleObj name="Equation" r:id="rId3" imgW="15621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330" y="2286000"/>
                        <a:ext cx="3514725" cy="11430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215348" y="3927090"/>
            <a:ext cx="82708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</a:pPr>
            <a:r>
              <a:rPr lang="en-US" altLang="en-US" sz="3200" dirty="0"/>
              <a:t>Example: negate +2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800" dirty="0"/>
              <a:t>+2 = 0000 0000 … 0010</a:t>
            </a:r>
            <a:r>
              <a:rPr lang="en-US" altLang="en-US" sz="2800" baseline="-25000" dirty="0"/>
              <a:t>2</a:t>
            </a:r>
            <a:endParaRPr lang="en-US" altLang="en-US" sz="2800" dirty="0"/>
          </a:p>
          <a:p>
            <a:pPr lvl="1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</a:pPr>
            <a:r>
              <a:rPr lang="en-US" altLang="en-US" sz="2800" dirty="0"/>
              <a:t>–2 = +2 +1 =  0000 0000 … 0010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 + 1</a:t>
            </a:r>
            <a:br>
              <a:rPr lang="en-US" altLang="en-US" sz="2800" dirty="0"/>
            </a:br>
            <a:r>
              <a:rPr lang="en-US" altLang="en-US" sz="2800" dirty="0"/>
              <a:t>     = 1111 1111 … 1101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 + 1 </a:t>
            </a:r>
            <a:br>
              <a:rPr lang="en-US" altLang="en-US" sz="2800" dirty="0"/>
            </a:br>
            <a:r>
              <a:rPr lang="en-US" altLang="en-US" sz="2800" dirty="0"/>
              <a:t>     = 1111 1111 … 1110</a:t>
            </a:r>
            <a:r>
              <a:rPr lang="en-US" altLang="en-US" sz="2800" baseline="-25000" dirty="0"/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7184" y="2046672"/>
            <a:ext cx="4708135" cy="256977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3202530" y="5105400"/>
            <a:ext cx="3124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828800" y="5105400"/>
            <a:ext cx="533400" cy="7883"/>
          </a:xfrm>
          <a:prstGeom prst="line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1090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228D2-6675-314C-9C1B-E97AA7DEE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6 + (-6) using two’s complement numbers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Add -2 + 3 using two’s complement numbers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306EB0-7EBA-7D42-9A86-1B4E1D5C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36</a:t>
            </a:fld>
            <a:endParaRPr lang="en-US" dirty="0"/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06D7EFBE-36B4-0A4E-8060-BA1705EB009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895600" y="1143000"/>
          <a:ext cx="2133600" cy="1942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50770" imgH="502083" progId="Visio.Drawing.6">
                  <p:embed/>
                </p:oleObj>
              </mc:Choice>
              <mc:Fallback>
                <p:oleObj name="VISIO" r:id="rId4" imgW="550770" imgH="502083" progId="Visio.Drawing.6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06D7EFBE-36B4-0A4E-8060-BA1705EB00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143000"/>
                        <a:ext cx="2133600" cy="19429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714B8BE5-6EC4-5444-92C0-37B86D90B9B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757487" y="3557017"/>
          <a:ext cx="2409825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550770" imgH="502083" progId="Visio.Drawing.6">
                  <p:embed/>
                </p:oleObj>
              </mc:Choice>
              <mc:Fallback>
                <p:oleObj name="VISIO" r:id="rId6" imgW="550770" imgH="502083" progId="Visio.Drawing.6">
                  <p:embed/>
                  <p:pic>
                    <p:nvPicPr>
                      <p:cNvPr id="6" name="Object 6">
                        <a:extLst>
                          <a:ext uri="{FF2B5EF4-FFF2-40B4-BE49-F238E27FC236}">
                            <a16:creationId xmlns:a16="http://schemas.microsoft.com/office/drawing/2014/main" id="{714B8BE5-6EC4-5444-92C0-37B86D90B9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7487" y="3557017"/>
                        <a:ext cx="2409825" cy="218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38B8EAF-4E14-AF46-A773-D4177076A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Add Two 2’s Complement Numbers: Just Bit-wise Addition</a:t>
            </a:r>
          </a:p>
        </p:txBody>
      </p:sp>
    </p:spTree>
    <p:extLst>
      <p:ext uri="{BB962C8B-B14F-4D97-AF65-F5344CB8AC3E}">
        <p14:creationId xmlns:p14="http://schemas.microsoft.com/office/powerpoint/2010/main" val="2622305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60175-CCA0-9947-8AB3-B2B1AE730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0674"/>
            <a:ext cx="87630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Add Two 2’s Complement Numbers:</a:t>
            </a:r>
            <a:br>
              <a:rPr lang="en-US" dirty="0"/>
            </a:br>
            <a:r>
              <a:rPr lang="en-US" sz="2200" dirty="0"/>
              <a:t>Just Bit-wise Addition, no need to recognize positive/negative number, easier to implement in hardware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228D2-6675-314C-9C1B-E97AA7DEE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6 + (-6) using two’s complement numbers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Add -2 + 3 using two’s complement numbers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306EB0-7EBA-7D42-9A86-1B4E1D5C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366CDBEA-958F-6148-8964-A74E21BB1A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3200400" y="1524000"/>
          <a:ext cx="1600200" cy="145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551688" imgH="501396" progId="Visio.Drawing.6">
                  <p:embed/>
                </p:oleObj>
              </mc:Choice>
              <mc:Fallback>
                <p:oleObj name="VISIO" r:id="rId4" imgW="551688" imgH="501396" progId="Visio.Drawing.6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366CDBEA-958F-6148-8964-A74E21BB1A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524000"/>
                        <a:ext cx="1600200" cy="1453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E3DD7813-8021-E94E-A41F-10CD95C6C87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795587" y="3962400"/>
          <a:ext cx="2409825" cy="218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551688" imgH="501396" progId="Visio.Drawing.6">
                  <p:embed/>
                </p:oleObj>
              </mc:Choice>
              <mc:Fallback>
                <p:oleObj name="VISIO" r:id="rId6" imgW="551688" imgH="501396" progId="Visio.Drawing.6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E3DD7813-8021-E94E-A41F-10CD95C6C8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587" y="3962400"/>
                        <a:ext cx="2409825" cy="218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3079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Sign Extension</a:t>
            </a:r>
            <a:endParaRPr lang="en-AU" altLang="en-US"/>
          </a:p>
        </p:txBody>
      </p:sp>
      <p:sp>
        <p:nvSpPr>
          <p:cNvPr id="2253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9067800" cy="521335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Representing a number using more bits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/>
              <a:t>E.g. char a = -5; int b = a; </a:t>
            </a:r>
          </a:p>
          <a:p>
            <a:pPr lvl="2">
              <a:lnSpc>
                <a:spcPct val="90000"/>
              </a:lnSpc>
            </a:pPr>
            <a:r>
              <a:rPr lang="en-US" altLang="en-US" b="1" dirty="0"/>
              <a:t>A char variable takes 1 byte of memory, and an int variable takes 4 bytes.</a:t>
            </a:r>
          </a:p>
          <a:p>
            <a:pPr lvl="2">
              <a:lnSpc>
                <a:spcPct val="90000"/>
              </a:lnSpc>
            </a:pPr>
            <a:r>
              <a:rPr lang="en-US" altLang="en-US" b="1" dirty="0"/>
              <a:t>How to fill in the bits of the 4 bytes of memory for an int variable with a 8-bit number?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dirty="0"/>
              <a:t>Preserve the numeric value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/>
              <a:t>Replicate the sign bit to the left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dirty="0"/>
              <a:t>c.f. unsigned values: extend with 0s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/>
              <a:t>1011 (-5 with 4 bits) </a:t>
            </a:r>
            <a:r>
              <a:rPr lang="en-US" altLang="en-US" b="1" dirty="0">
                <a:sym typeface="Wingdings" pitchFamily="2" charset="2"/>
              </a:rPr>
              <a:t> 1111 1011 (-5 in 8 bits char)</a:t>
            </a:r>
            <a:endParaRPr lang="en-US" altLang="en-US" sz="2400" b="1" dirty="0"/>
          </a:p>
          <a:p>
            <a:pPr lvl="1">
              <a:lnSpc>
                <a:spcPct val="90000"/>
              </a:lnSpc>
            </a:pPr>
            <a:r>
              <a:rPr lang="en-US" altLang="en-US" b="1" dirty="0"/>
              <a:t>11111011 (-5 in char) </a:t>
            </a:r>
            <a:r>
              <a:rPr lang="en-US" altLang="en-US" b="1" dirty="0">
                <a:sym typeface="Wingdings" pitchFamily="2" charset="2"/>
              </a:rPr>
              <a:t> 11111111 11111111 11111111 11111011 (-5 in 32-bits int)</a:t>
            </a:r>
            <a:endParaRPr lang="en-US" altLang="en-US" sz="2400" b="1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More examples: 8-bit to 16-bit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+2: </a:t>
            </a:r>
            <a:r>
              <a:rPr lang="en-US" altLang="en-US" sz="2400" b="1" dirty="0">
                <a:solidFill>
                  <a:srgbClr val="C00000"/>
                </a:solidFill>
              </a:rPr>
              <a:t>0</a:t>
            </a:r>
            <a:r>
              <a:rPr lang="en-US" altLang="en-US" sz="2400" dirty="0"/>
              <a:t>000 0010 =&gt; </a:t>
            </a:r>
            <a:r>
              <a:rPr lang="en-US" altLang="en-US" sz="2400" b="1" dirty="0">
                <a:solidFill>
                  <a:schemeClr val="hlink"/>
                </a:solidFill>
              </a:rPr>
              <a:t>0000 0000</a:t>
            </a:r>
            <a:r>
              <a:rPr lang="en-US" altLang="en-US" sz="2400" b="1" dirty="0"/>
              <a:t> </a:t>
            </a:r>
            <a:r>
              <a:rPr lang="en-US" altLang="en-US" sz="2400" b="1" dirty="0">
                <a:solidFill>
                  <a:srgbClr val="C00000"/>
                </a:solidFill>
              </a:rPr>
              <a:t>0</a:t>
            </a:r>
            <a:r>
              <a:rPr lang="en-US" altLang="en-US" sz="2400" dirty="0"/>
              <a:t>000 0010</a:t>
            </a:r>
          </a:p>
          <a:p>
            <a:pPr lvl="1" eaLnBrk="1" hangingPunct="1">
              <a:lnSpc>
                <a:spcPct val="90000"/>
              </a:lnSpc>
            </a:pPr>
            <a:r>
              <a:rPr lang="en-AU" altLang="en-US" sz="2400" dirty="0"/>
              <a:t>–2: </a:t>
            </a:r>
            <a:r>
              <a:rPr lang="en-AU" altLang="en-US" sz="2400" b="1" dirty="0">
                <a:solidFill>
                  <a:srgbClr val="C00000"/>
                </a:solidFill>
              </a:rPr>
              <a:t>1</a:t>
            </a:r>
            <a:r>
              <a:rPr lang="en-AU" altLang="en-US" sz="2400" dirty="0"/>
              <a:t>111 1110 =&gt; </a:t>
            </a:r>
            <a:r>
              <a:rPr lang="en-AU" altLang="en-US" sz="2400" b="1" dirty="0">
                <a:solidFill>
                  <a:schemeClr val="hlink"/>
                </a:solidFill>
              </a:rPr>
              <a:t>1111 1111</a:t>
            </a:r>
            <a:r>
              <a:rPr lang="en-AU" altLang="en-US" sz="2400" b="1" dirty="0"/>
              <a:t> </a:t>
            </a:r>
            <a:r>
              <a:rPr lang="en-AU" altLang="en-US" sz="2400" b="1" dirty="0">
                <a:solidFill>
                  <a:srgbClr val="C00000"/>
                </a:solidFill>
              </a:rPr>
              <a:t>1</a:t>
            </a:r>
            <a:r>
              <a:rPr lang="en-AU" altLang="en-US" sz="2400" dirty="0"/>
              <a:t>111 1110</a:t>
            </a:r>
          </a:p>
          <a:p>
            <a:pPr lvl="1" eaLnBrk="1" hangingPunct="1">
              <a:lnSpc>
                <a:spcPct val="90000"/>
              </a:lnSpc>
            </a:pPr>
            <a:endParaRPr lang="en-AU" altLang="en-US" dirty="0"/>
          </a:p>
          <a:p>
            <a:pPr>
              <a:lnSpc>
                <a:spcPct val="90000"/>
              </a:lnSpc>
            </a:pPr>
            <a:r>
              <a:rPr lang="en-US" altLang="en-US" sz="2800" dirty="0"/>
              <a:t>In RISC-V instruction set</a:t>
            </a:r>
          </a:p>
          <a:p>
            <a:pPr lvl="1">
              <a:lnSpc>
                <a:spcPct val="90000"/>
              </a:lnSpc>
            </a:pPr>
            <a:r>
              <a:rPr lang="en-US" altLang="en-US" dirty="0" err="1">
                <a:latin typeface="Lucida Console" charset="0"/>
              </a:rPr>
              <a:t>addi</a:t>
            </a:r>
            <a:r>
              <a:rPr lang="en-US" altLang="en-US" dirty="0"/>
              <a:t>: extend immediate value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 err="1"/>
              <a:t>lb,lh,lw,ld</a:t>
            </a:r>
            <a:r>
              <a:rPr lang="en-US" altLang="en-US" dirty="0"/>
              <a:t>:  extend loaded byte/halfword/word/doubleword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 err="1"/>
              <a:t>lbu</a:t>
            </a:r>
            <a:r>
              <a:rPr lang="en-US" altLang="en-US" b="1" dirty="0"/>
              <a:t>, </a:t>
            </a:r>
            <a:r>
              <a:rPr lang="en-US" altLang="en-US" b="1" dirty="0" err="1"/>
              <a:t>lhu</a:t>
            </a:r>
            <a:r>
              <a:rPr lang="en-US" altLang="en-US" b="1" dirty="0"/>
              <a:t>, </a:t>
            </a:r>
            <a:r>
              <a:rPr lang="en-US" altLang="en-US" b="1" dirty="0" err="1"/>
              <a:t>lwu</a:t>
            </a:r>
            <a:r>
              <a:rPr lang="en-US" altLang="en-US" b="1" dirty="0"/>
              <a:t>, </a:t>
            </a:r>
            <a:r>
              <a:rPr lang="en-US" altLang="en-US" b="1" dirty="0" err="1"/>
              <a:t>ldu</a:t>
            </a:r>
            <a:r>
              <a:rPr lang="en-US" altLang="en-US" dirty="0"/>
              <a:t>: zero extend loaded byte/halfword/word/doubleword</a:t>
            </a:r>
          </a:p>
          <a:p>
            <a:pPr lvl="1">
              <a:lnSpc>
                <a:spcPct val="90000"/>
              </a:lnSpc>
            </a:pPr>
            <a:r>
              <a:rPr lang="en-US" altLang="en-US" dirty="0" err="1">
                <a:latin typeface="Lucida Console" charset="0"/>
              </a:rPr>
              <a:t>beq</a:t>
            </a:r>
            <a:r>
              <a:rPr lang="en-US" altLang="en-US" dirty="0"/>
              <a:t>, </a:t>
            </a:r>
            <a:r>
              <a:rPr lang="en-US" altLang="en-US" dirty="0" err="1">
                <a:latin typeface="Lucida Console" charset="0"/>
              </a:rPr>
              <a:t>bne</a:t>
            </a:r>
            <a:r>
              <a:rPr lang="en-US" altLang="en-US" dirty="0"/>
              <a:t>: extend the displacement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5047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Classes of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Arithmetic-logic instructions</a:t>
            </a:r>
          </a:p>
          <a:p>
            <a:pPr lvl="1"/>
            <a:r>
              <a:rPr lang="en-US" altLang="en-US" b="1" dirty="0"/>
              <a:t>add, sub, </a:t>
            </a:r>
            <a:r>
              <a:rPr lang="en-US" altLang="en-US" b="1" dirty="0" err="1"/>
              <a:t>addi</a:t>
            </a:r>
            <a:r>
              <a:rPr lang="en-US" altLang="en-US" b="1" dirty="0"/>
              <a:t>, and, or, shift </a:t>
            </a:r>
            <a:r>
              <a:rPr lang="en-US" altLang="en-US" b="1" dirty="0" err="1"/>
              <a:t>left|right</a:t>
            </a:r>
            <a:r>
              <a:rPr lang="en-US" altLang="en-US" b="1" dirty="0"/>
              <a:t>, </a:t>
            </a:r>
            <a:r>
              <a:rPr lang="en-US" altLang="en-US" b="1" dirty="0" err="1"/>
              <a:t>etc</a:t>
            </a:r>
            <a:endParaRPr lang="en-US" altLang="en-US" b="1" dirty="0"/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Memory load and store instructions</a:t>
            </a:r>
          </a:p>
          <a:p>
            <a:pPr lvl="1"/>
            <a:r>
              <a:rPr lang="en-US" altLang="en-US" b="1" dirty="0" err="1"/>
              <a:t>lw</a:t>
            </a:r>
            <a:r>
              <a:rPr lang="en-US" altLang="en-US" b="1" dirty="0"/>
              <a:t> and </a:t>
            </a:r>
            <a:r>
              <a:rPr lang="en-US" altLang="en-US" b="1" dirty="0" err="1"/>
              <a:t>sw</a:t>
            </a:r>
            <a:r>
              <a:rPr lang="en-US" altLang="en-US" b="1" dirty="0"/>
              <a:t>: Load/store word</a:t>
            </a:r>
          </a:p>
          <a:p>
            <a:pPr lvl="1"/>
            <a:r>
              <a:rPr lang="en-US" altLang="en-US" b="1" dirty="0" err="1"/>
              <a:t>ld</a:t>
            </a:r>
            <a:r>
              <a:rPr lang="en-US" altLang="en-US" b="1" dirty="0"/>
              <a:t> and </a:t>
            </a:r>
            <a:r>
              <a:rPr lang="en-US" altLang="en-US" b="1" dirty="0" err="1"/>
              <a:t>sd</a:t>
            </a:r>
            <a:r>
              <a:rPr lang="en-US" altLang="en-US" b="1" dirty="0"/>
              <a:t>: Load/store doubleword</a:t>
            </a:r>
          </a:p>
          <a:p>
            <a:pPr lvl="1"/>
            <a:endParaRPr lang="en-US" altLang="en-US" b="1" dirty="0"/>
          </a:p>
          <a:p>
            <a:r>
              <a:rPr lang="en-US" altLang="en-US" b="1" dirty="0"/>
              <a:t>Control transfer instructions (changing sequence of instruction execution)</a:t>
            </a:r>
          </a:p>
          <a:p>
            <a:pPr lvl="1"/>
            <a:r>
              <a:rPr lang="en-US" altLang="en-US" b="1" dirty="0"/>
              <a:t>Conditional branch: </a:t>
            </a:r>
            <a:r>
              <a:rPr lang="en-US" altLang="en-US" b="1" dirty="0" err="1"/>
              <a:t>bne</a:t>
            </a:r>
            <a:r>
              <a:rPr lang="en-US" altLang="en-US" b="1" dirty="0"/>
              <a:t>, </a:t>
            </a:r>
            <a:r>
              <a:rPr lang="en-US" altLang="en-US" b="1" dirty="0" err="1"/>
              <a:t>beq</a:t>
            </a:r>
            <a:endParaRPr lang="en-US" altLang="en-US" b="1" dirty="0"/>
          </a:p>
          <a:p>
            <a:pPr lvl="1"/>
            <a:r>
              <a:rPr lang="en-US" altLang="en-US" b="1" dirty="0"/>
              <a:t>Unconditional jump: j (</a:t>
            </a:r>
          </a:p>
          <a:p>
            <a:pPr lvl="1"/>
            <a:r>
              <a:rPr lang="en-US" altLang="en-US" b="1" dirty="0"/>
              <a:t>Procedure call and return: </a:t>
            </a:r>
            <a:r>
              <a:rPr lang="en-US" altLang="en-US" b="1" dirty="0" err="1"/>
              <a:t>jal</a:t>
            </a:r>
            <a:r>
              <a:rPr lang="en-US" altLang="en-US" b="1" dirty="0"/>
              <a:t> and </a:t>
            </a:r>
            <a:r>
              <a:rPr lang="en-US" altLang="en-US" b="1" dirty="0" err="1"/>
              <a:t>jr</a:t>
            </a: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6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0349102-A5D5-8745-B709-7ACDEB5A2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4" y="1018363"/>
            <a:ext cx="3697003" cy="5805524"/>
          </a:xfrm>
          <a:prstGeom prst="rect">
            <a:avLst/>
          </a:prstGeom>
        </p:spPr>
      </p:pic>
      <p:sp>
        <p:nvSpPr>
          <p:cNvPr id="28675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RISC-V and X86_64 Assembly Example</a:t>
            </a:r>
            <a:endParaRPr lang="en-AU" altLang="en-US" sz="27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1101725"/>
            <a:ext cx="5493282" cy="5638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524000" y="3048000"/>
            <a:ext cx="1935671" cy="1508023"/>
          </a:xfrm>
          <a:prstGeom prst="roundRect">
            <a:avLst>
              <a:gd name="adj" fmla="val 2594"/>
            </a:avLst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733800" y="2057400"/>
            <a:ext cx="5410200" cy="4664075"/>
          </a:xfrm>
          <a:prstGeom prst="roundRect">
            <a:avLst>
              <a:gd name="adj" fmla="val 2594"/>
            </a:avLst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921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/>
              <a:t>Representing Instructions</a:t>
            </a:r>
            <a:endParaRPr lang="en-AU" altLang="en-US" dirty="0"/>
          </a:p>
        </p:txBody>
      </p:sp>
      <p:sp>
        <p:nvSpPr>
          <p:cNvPr id="2355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Instructions are encoded in binary</a:t>
            </a:r>
          </a:p>
          <a:p>
            <a:pPr lvl="1" eaLnBrk="1" hangingPunct="1"/>
            <a:r>
              <a:rPr lang="en-US" altLang="en-US" dirty="0"/>
              <a:t>Using binary numbers to represent </a:t>
            </a:r>
          </a:p>
          <a:p>
            <a:pPr marL="251460" lvl="1" indent="0" eaLnBrk="1" hangingPunct="1">
              <a:buNone/>
            </a:pPr>
            <a:r>
              <a:rPr lang="en-US" altLang="en-US" dirty="0"/>
              <a:t>     operations, operands, and immediate</a:t>
            </a:r>
          </a:p>
          <a:p>
            <a:pPr lvl="1" eaLnBrk="1" hangingPunct="1"/>
            <a:r>
              <a:rPr lang="en-US" altLang="en-US" sz="2400" dirty="0"/>
              <a:t>Called machine code</a:t>
            </a:r>
          </a:p>
          <a:p>
            <a:pPr eaLnBrk="1" hangingPunct="1"/>
            <a:r>
              <a:rPr lang="en-US" altLang="en-US" sz="2800" dirty="0"/>
              <a:t>RISC-V instructions</a:t>
            </a:r>
          </a:p>
          <a:p>
            <a:pPr lvl="1" eaLnBrk="1" hangingPunct="1"/>
            <a:r>
              <a:rPr lang="en-US" altLang="en-US" sz="2400" b="1" dirty="0"/>
              <a:t>Each instruction is encoded as a 32-bit instruction word</a:t>
            </a:r>
          </a:p>
          <a:p>
            <a:pPr lvl="1" eaLnBrk="1" hangingPunct="1"/>
            <a:r>
              <a:rPr lang="en-US" altLang="en-US" sz="2400" dirty="0"/>
              <a:t>Small number of formats encoding operation code (opcode), register numbers, …</a:t>
            </a:r>
          </a:p>
          <a:p>
            <a:pPr lvl="1" eaLnBrk="1" hangingPunct="1"/>
            <a:r>
              <a:rPr lang="en-US" altLang="en-US" sz="2400" dirty="0"/>
              <a:t>Regularity!</a:t>
            </a:r>
          </a:p>
          <a:p>
            <a:pPr eaLnBrk="1" hangingPunct="1"/>
            <a:r>
              <a:rPr lang="en-US" altLang="en-US" sz="2800" dirty="0"/>
              <a:t>Instructions use 32 registers: </a:t>
            </a:r>
          </a:p>
          <a:p>
            <a:pPr lvl="1"/>
            <a:r>
              <a:rPr lang="en-US" altLang="en-US" sz="2200" dirty="0"/>
              <a:t>We need 5 bit to identify 32 registers (0 to 31)</a:t>
            </a:r>
          </a:p>
          <a:p>
            <a:pPr lvl="1"/>
            <a:r>
              <a:rPr lang="en-US" altLang="en-US" sz="2200" dirty="0"/>
              <a:t>00000 to 11111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 rot="5400000">
            <a:off x="6474619" y="2302669"/>
            <a:ext cx="49720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§2.5 Representing Instructions in the Computer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228600"/>
            <a:ext cx="2193247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0387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554EB1D7-B1F3-EE49-A8E4-DF8C34A7DC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/>
              <a:t>Hexadecimal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576D86C4-EBFF-8E47-B1CF-FDB4CE8F9D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AU" altLang="en-US" dirty="0"/>
              <a:t>Base 16 format to easily show binary number</a:t>
            </a:r>
          </a:p>
          <a:p>
            <a:pPr lvl="1" eaLnBrk="1" hangingPunct="1">
              <a:lnSpc>
                <a:spcPct val="90000"/>
              </a:lnSpc>
            </a:pPr>
            <a:r>
              <a:rPr lang="en-AU" altLang="en-US" dirty="0"/>
              <a:t>Compact representation of bit strings</a:t>
            </a:r>
          </a:p>
          <a:p>
            <a:pPr lvl="1" eaLnBrk="1" hangingPunct="1">
              <a:lnSpc>
                <a:spcPct val="90000"/>
              </a:lnSpc>
            </a:pPr>
            <a:r>
              <a:rPr lang="en-AU" altLang="en-US" dirty="0"/>
              <a:t>4 bits per hex digit</a:t>
            </a:r>
          </a:p>
        </p:txBody>
      </p:sp>
      <p:graphicFrame>
        <p:nvGraphicFramePr>
          <p:cNvPr id="441420" name="Group 76">
            <a:extLst>
              <a:ext uri="{FF2B5EF4-FFF2-40B4-BE49-F238E27FC236}">
                <a16:creationId xmlns:a16="http://schemas.microsoft.com/office/drawing/2014/main" id="{6EA82494-C854-334E-BD0D-192948B86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3147"/>
              </p:ext>
            </p:extLst>
          </p:nvPr>
        </p:nvGraphicFramePr>
        <p:xfrm>
          <a:off x="1008062" y="2514600"/>
          <a:ext cx="7127875" cy="1828800"/>
        </p:xfrm>
        <a:graphic>
          <a:graphicData uri="http://schemas.openxmlformats.org/drawingml/2006/table">
            <a:tbl>
              <a:tblPr/>
              <a:tblGrid>
                <a:gridCol w="64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5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8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0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0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A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1251" name="Rectangle 77">
            <a:extLst>
              <a:ext uri="{FF2B5EF4-FFF2-40B4-BE49-F238E27FC236}">
                <a16:creationId xmlns:a16="http://schemas.microsoft.com/office/drawing/2014/main" id="{B4514A62-99ED-0A4C-B553-D43A6E379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1" y="4618038"/>
            <a:ext cx="82708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AU" altLang="en-US" dirty="0"/>
              <a:t>Example: eca8 6420</a:t>
            </a:r>
          </a:p>
          <a:p>
            <a:pPr lvl="1" eaLnBrk="1" hangingPunct="1">
              <a:lnSpc>
                <a:spcPct val="90000"/>
              </a:lnSpc>
            </a:pPr>
            <a:r>
              <a:rPr lang="en-AU" altLang="en-US" dirty="0"/>
              <a:t>1110 1100 1010 1000 0110 0100 0010 0000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46748B-AAD8-8C4F-8F12-25484FED4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4974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7">
            <a:extLst>
              <a:ext uri="{FF2B5EF4-FFF2-40B4-BE49-F238E27FC236}">
                <a16:creationId xmlns:a16="http://schemas.microsoft.com/office/drawing/2014/main" id="{9C1284BE-FCA4-244B-8C1C-03EF14A2AC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RISC-V R-Format Instructions</a:t>
            </a:r>
            <a:endParaRPr lang="en-AU" altLang="en-US" dirty="0"/>
          </a:p>
        </p:txBody>
      </p:sp>
      <p:sp>
        <p:nvSpPr>
          <p:cNvPr id="53251" name="Rectangle 18">
            <a:extLst>
              <a:ext uri="{FF2B5EF4-FFF2-40B4-BE49-F238E27FC236}">
                <a16:creationId xmlns:a16="http://schemas.microsoft.com/office/drawing/2014/main" id="{1B3FF4BA-D696-1046-9934-71734CA85B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en-US" dirty="0"/>
              <a:t>R-Format: Operands are all from </a:t>
            </a:r>
            <a:r>
              <a:rPr lang="en-US" altLang="en-US" b="1" dirty="0"/>
              <a:t>Registers</a:t>
            </a:r>
          </a:p>
          <a:p>
            <a:pPr eaLnBrk="1" hangingPunct="1"/>
            <a:r>
              <a:rPr lang="en-US" altLang="en-US" b="1" dirty="0"/>
              <a:t>Arithmetic and logic instructions that use registers for ALL operands. Format: op </a:t>
            </a:r>
            <a:r>
              <a:rPr lang="en-US" altLang="en-US" b="1" dirty="0" err="1"/>
              <a:t>rd</a:t>
            </a:r>
            <a:r>
              <a:rPr lang="en-US" altLang="en-US" b="1" dirty="0"/>
              <a:t>, rs1, rs2. 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Instruction fields</a:t>
            </a:r>
          </a:p>
          <a:p>
            <a:pPr lvl="1" eaLnBrk="1" hangingPunct="1"/>
            <a:r>
              <a:rPr lang="en-US" altLang="en-US" b="1" dirty="0"/>
              <a:t>opcode: operation code</a:t>
            </a:r>
          </a:p>
          <a:p>
            <a:pPr lvl="1" eaLnBrk="1" hangingPunct="1"/>
            <a:r>
              <a:rPr lang="en-US" altLang="en-US" b="1" dirty="0" err="1"/>
              <a:t>rd</a:t>
            </a:r>
            <a:r>
              <a:rPr lang="en-US" altLang="en-US" b="1" dirty="0"/>
              <a:t>: destination register number</a:t>
            </a:r>
          </a:p>
          <a:p>
            <a:pPr lvl="1" eaLnBrk="1" hangingPunct="1"/>
            <a:r>
              <a:rPr lang="en-US" altLang="en-US" b="1" dirty="0"/>
              <a:t>funct3: 3-bit function code (additional opcode)</a:t>
            </a:r>
          </a:p>
          <a:p>
            <a:pPr lvl="1" eaLnBrk="1" hangingPunct="1"/>
            <a:r>
              <a:rPr lang="en-US" altLang="en-US" b="1" dirty="0"/>
              <a:t>rs1: the first source register number</a:t>
            </a:r>
          </a:p>
          <a:p>
            <a:pPr lvl="1" eaLnBrk="1" hangingPunct="1"/>
            <a:r>
              <a:rPr lang="en-US" altLang="en-US" b="1" dirty="0"/>
              <a:t>rs2: the second source register number</a:t>
            </a:r>
          </a:p>
          <a:p>
            <a:pPr lvl="1" eaLnBrk="1" hangingPunct="1"/>
            <a:r>
              <a:rPr lang="en-US" altLang="en-US" b="1" dirty="0"/>
              <a:t>funct7: 7-bit function code (additional opcode)</a:t>
            </a:r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AU" altLang="en-US" dirty="0"/>
          </a:p>
        </p:txBody>
      </p:sp>
      <p:grpSp>
        <p:nvGrpSpPr>
          <p:cNvPr id="53252" name="Group 2">
            <a:extLst>
              <a:ext uri="{FF2B5EF4-FFF2-40B4-BE49-F238E27FC236}">
                <a16:creationId xmlns:a16="http://schemas.microsoft.com/office/drawing/2014/main" id="{AE0EA081-7177-D245-BA15-7741AE9EF2EE}"/>
              </a:ext>
            </a:extLst>
          </p:cNvPr>
          <p:cNvGrpSpPr>
            <a:grpSpLocks/>
          </p:cNvGrpSpPr>
          <p:nvPr/>
        </p:nvGrpSpPr>
        <p:grpSpPr bwMode="auto">
          <a:xfrm>
            <a:off x="1447801" y="2994772"/>
            <a:ext cx="6772275" cy="776287"/>
            <a:chOff x="1331640" y="1391533"/>
            <a:chExt cx="6771978" cy="777698"/>
          </a:xfrm>
        </p:grpSpPr>
        <p:sp>
          <p:nvSpPr>
            <p:cNvPr id="53253" name="Text Box 5">
              <a:extLst>
                <a:ext uri="{FF2B5EF4-FFF2-40B4-BE49-F238E27FC236}">
                  <a16:creationId xmlns:a16="http://schemas.microsoft.com/office/drawing/2014/main" id="{CDA8F0D1-3D8E-C94E-92D1-FF569F1EBB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1391533"/>
              <a:ext cx="1296987" cy="415925"/>
            </a:xfrm>
            <a:prstGeom prst="rect">
              <a:avLst/>
            </a:prstGeom>
            <a:solidFill>
              <a:srgbClr val="00B05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funct7</a:t>
              </a:r>
              <a:endParaRPr lang="en-AU" altLang="en-US" sz="2000" dirty="0"/>
            </a:p>
          </p:txBody>
        </p:sp>
        <p:sp>
          <p:nvSpPr>
            <p:cNvPr id="53254" name="Text Box 6">
              <a:extLst>
                <a:ext uri="{FF2B5EF4-FFF2-40B4-BE49-F238E27FC236}">
                  <a16:creationId xmlns:a16="http://schemas.microsoft.com/office/drawing/2014/main" id="{F7B0A021-6EED-D840-BB80-FF06744E2E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8627" y="1391533"/>
              <a:ext cx="1079500" cy="41592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rs2</a:t>
              </a:r>
              <a:endParaRPr lang="en-AU" altLang="en-US" sz="2000" dirty="0"/>
            </a:p>
          </p:txBody>
        </p:sp>
        <p:sp>
          <p:nvSpPr>
            <p:cNvPr id="53255" name="Text Box 7">
              <a:extLst>
                <a:ext uri="{FF2B5EF4-FFF2-40B4-BE49-F238E27FC236}">
                  <a16:creationId xmlns:a16="http://schemas.microsoft.com/office/drawing/2014/main" id="{93D815FC-C8DC-C447-8862-CF69A933EA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127" y="1391533"/>
              <a:ext cx="1079500" cy="415925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rs1</a:t>
              </a:r>
              <a:endParaRPr lang="en-AU" altLang="en-US" sz="2000" dirty="0"/>
            </a:p>
          </p:txBody>
        </p:sp>
        <p:sp>
          <p:nvSpPr>
            <p:cNvPr id="53256" name="Text Box 8">
              <a:extLst>
                <a:ext uri="{FF2B5EF4-FFF2-40B4-BE49-F238E27FC236}">
                  <a16:creationId xmlns:a16="http://schemas.microsoft.com/office/drawing/2014/main" id="{FF2DC162-74D8-E346-B953-33D01132AF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7131" y="1391533"/>
              <a:ext cx="1079500" cy="415925"/>
            </a:xfrm>
            <a:prstGeom prst="rect">
              <a:avLst/>
            </a:prstGeom>
            <a:solidFill>
              <a:srgbClr val="FF7E7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  <p:sp>
          <p:nvSpPr>
            <p:cNvPr id="53257" name="Text Box 9">
              <a:extLst>
                <a:ext uri="{FF2B5EF4-FFF2-40B4-BE49-F238E27FC236}">
                  <a16:creationId xmlns:a16="http://schemas.microsoft.com/office/drawing/2014/main" id="{81549564-6D63-654B-A611-A9542B9DE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9215" y="1391533"/>
              <a:ext cx="936328" cy="415925"/>
            </a:xfrm>
            <a:prstGeom prst="rect">
              <a:avLst/>
            </a:prstGeom>
            <a:solidFill>
              <a:srgbClr val="66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funct3</a:t>
              </a:r>
              <a:endParaRPr lang="en-AU" altLang="en-US" sz="2000"/>
            </a:p>
          </p:txBody>
        </p:sp>
        <p:sp>
          <p:nvSpPr>
            <p:cNvPr id="53258" name="Text Box 10">
              <a:extLst>
                <a:ext uri="{FF2B5EF4-FFF2-40B4-BE49-F238E27FC236}">
                  <a16:creationId xmlns:a16="http://schemas.microsoft.com/office/drawing/2014/main" id="{9F563510-5DCC-A342-89ED-55667210D5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6631" y="1391533"/>
              <a:ext cx="1296987" cy="415925"/>
            </a:xfrm>
            <a:prstGeom prst="rect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53259" name="Text Box 11">
              <a:extLst>
                <a:ext uri="{FF2B5EF4-FFF2-40B4-BE49-F238E27FC236}">
                  <a16:creationId xmlns:a16="http://schemas.microsoft.com/office/drawing/2014/main" id="{CFC00B46-5449-9144-8C8C-95C1E2E19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522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53260" name="Text Box 12">
              <a:extLst>
                <a:ext uri="{FF2B5EF4-FFF2-40B4-BE49-F238E27FC236}">
                  <a16:creationId xmlns:a16="http://schemas.microsoft.com/office/drawing/2014/main" id="{CECC9478-FEEE-EA43-BF98-C78360E25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4513" y="1830677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53261" name="Text Box 13">
              <a:extLst>
                <a:ext uri="{FF2B5EF4-FFF2-40B4-BE49-F238E27FC236}">
                  <a16:creationId xmlns:a16="http://schemas.microsoft.com/office/drawing/2014/main" id="{07DCBF81-D493-7742-B17E-A8CC6A031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6115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53262" name="Text Box 14">
              <a:extLst>
                <a:ext uri="{FF2B5EF4-FFF2-40B4-BE49-F238E27FC236}">
                  <a16:creationId xmlns:a16="http://schemas.microsoft.com/office/drawing/2014/main" id="{178E42AD-6C20-7147-B873-ED48898A63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7202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53263" name="Text Box 15">
              <a:extLst>
                <a:ext uri="{FF2B5EF4-FFF2-40B4-BE49-F238E27FC236}">
                  <a16:creationId xmlns:a16="http://schemas.microsoft.com/office/drawing/2014/main" id="{0284EA4A-5E2C-7448-B243-E9B9F6309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06" y="183067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53264" name="Text Box 16">
              <a:extLst>
                <a:ext uri="{FF2B5EF4-FFF2-40B4-BE49-F238E27FC236}">
                  <a16:creationId xmlns:a16="http://schemas.microsoft.com/office/drawing/2014/main" id="{6F9A7A2D-35CB-F443-B0FA-5BDFAA4A6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900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 dirty="0"/>
                <a:t>3 bits</a:t>
              </a:r>
              <a:endParaRPr lang="en-AU" altLang="en-US" sz="1600" dirty="0"/>
            </a:p>
          </p:txBody>
        </p:sp>
      </p:grpSp>
      <p:sp>
        <p:nvSpPr>
          <p:cNvPr id="3" name="Left Brace 2">
            <a:extLst>
              <a:ext uri="{FF2B5EF4-FFF2-40B4-BE49-F238E27FC236}">
                <a16:creationId xmlns:a16="http://schemas.microsoft.com/office/drawing/2014/main" id="{B1A43E96-94D2-EE4F-BF34-6226A6E3C9C5}"/>
              </a:ext>
            </a:extLst>
          </p:cNvPr>
          <p:cNvSpPr/>
          <p:nvPr/>
        </p:nvSpPr>
        <p:spPr>
          <a:xfrm rot="5400000">
            <a:off x="4704603" y="-596901"/>
            <a:ext cx="258671" cy="6772277"/>
          </a:xfrm>
          <a:prstGeom prst="leftBrace">
            <a:avLst/>
          </a:prstGeom>
          <a:ln>
            <a:solidFill>
              <a:schemeClr val="tx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Box 16">
            <a:extLst>
              <a:ext uri="{FF2B5EF4-FFF2-40B4-BE49-F238E27FC236}">
                <a16:creationId xmlns:a16="http://schemas.microsoft.com/office/drawing/2014/main" id="{0C86B72C-1C41-3F44-BA2B-5A1482E9C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9438" y="2353306"/>
            <a:ext cx="7889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/>
              <a:t>32 bits</a:t>
            </a:r>
            <a:endParaRPr lang="en-AU" alt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B65273-447D-154D-9459-2B18AA3A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8343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6">
            <a:extLst>
              <a:ext uri="{FF2B5EF4-FFF2-40B4-BE49-F238E27FC236}">
                <a16:creationId xmlns:a16="http://schemas.microsoft.com/office/drawing/2014/main" id="{A6C26516-A1E8-A441-9DEF-7F792A9BA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R-Format Encoding Example 1</a:t>
            </a:r>
            <a:endParaRPr lang="en-AU" altLang="en-US" dirty="0"/>
          </a:p>
        </p:txBody>
      </p:sp>
      <p:sp>
        <p:nvSpPr>
          <p:cNvPr id="55299" name="Rectangle 37">
            <a:extLst>
              <a:ext uri="{FF2B5EF4-FFF2-40B4-BE49-F238E27FC236}">
                <a16:creationId xmlns:a16="http://schemas.microsoft.com/office/drawing/2014/main" id="{DA864F4B-1A27-0342-88E0-8B4AEA87ED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dirty="0">
                <a:latin typeface="Lucida Console" panose="020B0609040504020204" pitchFamily="49" charset="0"/>
              </a:rPr>
              <a:t>	   </a:t>
            </a:r>
            <a:r>
              <a:rPr lang="en-US" altLang="en-US" dirty="0">
                <a:solidFill>
                  <a:srgbClr val="00B050"/>
                </a:solidFill>
                <a:latin typeface="Lucida Console" panose="020B0609040504020204" pitchFamily="49" charset="0"/>
              </a:rPr>
              <a:t>add</a:t>
            </a:r>
            <a:r>
              <a:rPr lang="en-US" altLang="en-US" dirty="0">
                <a:latin typeface="Lucida Console" panose="020B0609040504020204" pitchFamily="49" charset="0"/>
              </a:rPr>
              <a:t> </a:t>
            </a:r>
            <a:r>
              <a:rPr lang="en-US" altLang="en-US" dirty="0">
                <a:solidFill>
                  <a:srgbClr val="FF0000"/>
                </a:solidFill>
                <a:latin typeface="Lucida Console" panose="020B0609040504020204" pitchFamily="49" charset="0"/>
              </a:rPr>
              <a:t>x9</a:t>
            </a:r>
            <a:r>
              <a:rPr lang="en-US" altLang="en-US" dirty="0">
                <a:latin typeface="Lucida Console" panose="020B0609040504020204" pitchFamily="49" charset="0"/>
              </a:rPr>
              <a:t>,</a:t>
            </a:r>
            <a:r>
              <a:rPr lang="en-US" altLang="en-US" dirty="0">
                <a:solidFill>
                  <a:srgbClr val="00B0F0"/>
                </a:solidFill>
                <a:latin typeface="Lucida Console" panose="020B0609040504020204" pitchFamily="49" charset="0"/>
              </a:rPr>
              <a:t>x20</a:t>
            </a:r>
            <a:r>
              <a:rPr lang="en-US" altLang="en-US" dirty="0">
                <a:latin typeface="Lucida Console" panose="020B0609040504020204" pitchFamily="49" charset="0"/>
              </a:rPr>
              <a:t>,</a:t>
            </a:r>
            <a:r>
              <a:rPr lang="en-US" altLang="en-US" dirty="0">
                <a:solidFill>
                  <a:srgbClr val="FFC000"/>
                </a:solidFill>
                <a:latin typeface="Lucida Console" panose="020B0609040504020204" pitchFamily="49" charset="0"/>
              </a:rPr>
              <a:t>x21   </a:t>
            </a:r>
            <a:r>
              <a:rPr lang="en-US" altLang="en-US" dirty="0">
                <a:latin typeface="Lucida Console" panose="020B0609040504020204" pitchFamily="49" charset="0"/>
              </a:rPr>
              <a:t>(add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rs1, rs2)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solidFill>
                <a:srgbClr val="FFC000"/>
              </a:solidFill>
              <a:latin typeface="Lucida Console" panose="020B0609040504020204" pitchFamily="49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solidFill>
                <a:srgbClr val="FFC000"/>
              </a:solidFill>
              <a:latin typeface="Lucida Console" panose="020B0609040504020204" pitchFamily="49" charset="0"/>
            </a:endParaRPr>
          </a:p>
          <a:p>
            <a:pPr>
              <a:buNone/>
            </a:pPr>
            <a:r>
              <a:rPr lang="en-US" altLang="en-US" dirty="0">
                <a:solidFill>
                  <a:srgbClr val="00B0F0"/>
                </a:solidFill>
                <a:latin typeface="Lucida Console" panose="020B0609040504020204" pitchFamily="49" charset="0"/>
              </a:rPr>
              <a:t>             </a:t>
            </a:r>
            <a:r>
              <a:rPr lang="en-US" altLang="en-US" dirty="0">
                <a:solidFill>
                  <a:srgbClr val="FFC000"/>
                </a:solidFill>
                <a:latin typeface="Lucida Console" panose="020B0609040504020204" pitchFamily="49" charset="0"/>
              </a:rPr>
              <a:t>x21, </a:t>
            </a:r>
            <a:r>
              <a:rPr lang="en-US" altLang="en-US" dirty="0">
                <a:solidFill>
                  <a:srgbClr val="00B0F0"/>
                </a:solidFill>
                <a:latin typeface="Lucida Console" panose="020B0609040504020204" pitchFamily="49" charset="0"/>
              </a:rPr>
              <a:t>x20</a:t>
            </a:r>
            <a:r>
              <a:rPr lang="en-US" altLang="en-US" dirty="0">
                <a:solidFill>
                  <a:srgbClr val="00B050"/>
                </a:solidFill>
                <a:latin typeface="Lucida Console" panose="020B0609040504020204" pitchFamily="49" charset="0"/>
              </a:rPr>
              <a:t>,       </a:t>
            </a:r>
            <a:r>
              <a:rPr lang="en-US" altLang="en-US" dirty="0">
                <a:solidFill>
                  <a:srgbClr val="FF0000"/>
                </a:solidFill>
                <a:latin typeface="Lucida Console" panose="020B0609040504020204" pitchFamily="49" charset="0"/>
              </a:rPr>
              <a:t>x9   </a:t>
            </a:r>
            <a:r>
              <a:rPr lang="en-US" altLang="en-US" dirty="0">
                <a:solidFill>
                  <a:srgbClr val="00B050"/>
                </a:solidFill>
                <a:latin typeface="Lucida Console" panose="020B0609040504020204" pitchFamily="49" charset="0"/>
              </a:rPr>
              <a:t>add</a:t>
            </a:r>
            <a:endParaRPr lang="en-US" altLang="en-US" dirty="0">
              <a:solidFill>
                <a:srgbClr val="FFC000"/>
              </a:solidFill>
              <a:latin typeface="Lucida Console" panose="020B0609040504020204" pitchFamily="49" charset="0"/>
            </a:endParaRPr>
          </a:p>
        </p:txBody>
      </p:sp>
      <p:sp>
        <p:nvSpPr>
          <p:cNvPr id="55300" name="Rectangle 35">
            <a:extLst>
              <a:ext uri="{FF2B5EF4-FFF2-40B4-BE49-F238E27FC236}">
                <a16:creationId xmlns:a16="http://schemas.microsoft.com/office/drawing/2014/main" id="{4F0FA31B-311E-0045-A5BB-ED2C6A063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3" y="4583113"/>
            <a:ext cx="7259637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n-US" sz="2400" dirty="0"/>
              <a:t>0000 0001 0101 1010 0000 0100 1011 0011</a:t>
            </a:r>
            <a:r>
              <a:rPr lang="en-US" altLang="en-US" sz="2400" baseline="-25000" dirty="0"/>
              <a:t>two</a:t>
            </a:r>
            <a:r>
              <a:rPr lang="en-US" altLang="en-US" sz="2400" dirty="0"/>
              <a:t> =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en-US" sz="2400" dirty="0"/>
              <a:t>015A04B3</a:t>
            </a:r>
            <a:r>
              <a:rPr lang="en-US" altLang="en-US" sz="2400" baseline="-25000" dirty="0"/>
              <a:t>16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400" baseline="-25000" dirty="0"/>
          </a:p>
          <a:p>
            <a:pPr eaLnBrk="1" hangingPunct="1">
              <a:buFont typeface="Wingdings" pitchFamily="2" charset="2"/>
              <a:buNone/>
            </a:pPr>
            <a:r>
              <a:rPr lang="en-US" altLang="en-US" baseline="-25000" dirty="0"/>
              <a:t>5 bits for </a:t>
            </a:r>
            <a:r>
              <a:rPr lang="en-US" altLang="en-US" baseline="-25000" dirty="0" err="1"/>
              <a:t>rd</a:t>
            </a:r>
            <a:r>
              <a:rPr lang="en-US" altLang="en-US" baseline="-25000" dirty="0"/>
              <a:t>, rs1 and rs2 because we have 32 registers, thus only needs 5 bit to address a register</a:t>
            </a:r>
            <a:endParaRPr lang="en-AU" altLang="en-US" dirty="0"/>
          </a:p>
        </p:txBody>
      </p:sp>
      <p:sp>
        <p:nvSpPr>
          <p:cNvPr id="55302" name="Text Box 5">
            <a:extLst>
              <a:ext uri="{FF2B5EF4-FFF2-40B4-BE49-F238E27FC236}">
                <a16:creationId xmlns:a16="http://schemas.microsoft.com/office/drawing/2014/main" id="{0AE572F3-CE20-3047-968B-8A5C24C75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224213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  <a:endParaRPr lang="en-AU" altLang="en-US" sz="2000"/>
          </a:p>
        </p:txBody>
      </p:sp>
      <p:sp>
        <p:nvSpPr>
          <p:cNvPr id="55303" name="Text Box 6">
            <a:extLst>
              <a:ext uri="{FF2B5EF4-FFF2-40B4-BE49-F238E27FC236}">
                <a16:creationId xmlns:a16="http://schemas.microsoft.com/office/drawing/2014/main" id="{828288DB-BD8B-2640-9E3D-CAE94606A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3224213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21</a:t>
            </a:r>
            <a:endParaRPr lang="en-AU" altLang="en-US" sz="2000"/>
          </a:p>
        </p:txBody>
      </p:sp>
      <p:sp>
        <p:nvSpPr>
          <p:cNvPr id="55304" name="Text Box 7">
            <a:extLst>
              <a:ext uri="{FF2B5EF4-FFF2-40B4-BE49-F238E27FC236}">
                <a16:creationId xmlns:a16="http://schemas.microsoft.com/office/drawing/2014/main" id="{0D89E87D-A7D8-FB44-8BB7-72513FE37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3224213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20</a:t>
            </a:r>
            <a:endParaRPr lang="en-AU" altLang="en-US" sz="2000"/>
          </a:p>
        </p:txBody>
      </p:sp>
      <p:sp>
        <p:nvSpPr>
          <p:cNvPr id="55305" name="Text Box 8">
            <a:extLst>
              <a:ext uri="{FF2B5EF4-FFF2-40B4-BE49-F238E27FC236}">
                <a16:creationId xmlns:a16="http://schemas.microsoft.com/office/drawing/2014/main" id="{D158A4FC-1421-764F-AD10-B42ADD463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3224213"/>
            <a:ext cx="1079500" cy="415925"/>
          </a:xfrm>
          <a:prstGeom prst="rect">
            <a:avLst/>
          </a:prstGeom>
          <a:solidFill>
            <a:srgbClr val="FF7E7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9</a:t>
            </a:r>
            <a:endParaRPr lang="en-AU" altLang="en-US" sz="2000"/>
          </a:p>
        </p:txBody>
      </p:sp>
      <p:sp>
        <p:nvSpPr>
          <p:cNvPr id="55306" name="Text Box 9">
            <a:extLst>
              <a:ext uri="{FF2B5EF4-FFF2-40B4-BE49-F238E27FC236}">
                <a16:creationId xmlns:a16="http://schemas.microsoft.com/office/drawing/2014/main" id="{B03F8988-2885-564D-BB53-69E372B88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488" y="3224213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  <a:endParaRPr lang="en-AU" altLang="en-US" sz="2000"/>
          </a:p>
        </p:txBody>
      </p:sp>
      <p:sp>
        <p:nvSpPr>
          <p:cNvPr id="55307" name="Text Box 10">
            <a:extLst>
              <a:ext uri="{FF2B5EF4-FFF2-40B4-BE49-F238E27FC236}">
                <a16:creationId xmlns:a16="http://schemas.microsoft.com/office/drawing/2014/main" id="{70BF2DF5-EA55-4547-9D0A-E040F43BC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3224213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51</a:t>
            </a:r>
            <a:endParaRPr lang="en-AU" altLang="en-US" sz="2000"/>
          </a:p>
        </p:txBody>
      </p:sp>
      <p:sp>
        <p:nvSpPr>
          <p:cNvPr id="55308" name="Text Box 5">
            <a:extLst>
              <a:ext uri="{FF2B5EF4-FFF2-40B4-BE49-F238E27FC236}">
                <a16:creationId xmlns:a16="http://schemas.microsoft.com/office/drawing/2014/main" id="{BE3A1D35-B509-4E42-B76F-0DA1D8E8B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887788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0000000</a:t>
            </a:r>
            <a:endParaRPr lang="en-AU" altLang="en-US" sz="2000"/>
          </a:p>
        </p:txBody>
      </p:sp>
      <p:sp>
        <p:nvSpPr>
          <p:cNvPr id="55309" name="Text Box 6">
            <a:extLst>
              <a:ext uri="{FF2B5EF4-FFF2-40B4-BE49-F238E27FC236}">
                <a16:creationId xmlns:a16="http://schemas.microsoft.com/office/drawing/2014/main" id="{C98CC445-A4E0-2D48-BCA7-FF8BD0EE7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3887788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10101</a:t>
            </a:r>
            <a:endParaRPr lang="en-AU" altLang="en-US" sz="2000"/>
          </a:p>
        </p:txBody>
      </p:sp>
      <p:sp>
        <p:nvSpPr>
          <p:cNvPr id="55310" name="Text Box 7">
            <a:extLst>
              <a:ext uri="{FF2B5EF4-FFF2-40B4-BE49-F238E27FC236}">
                <a16:creationId xmlns:a16="http://schemas.microsoft.com/office/drawing/2014/main" id="{968A5C6E-A6D0-D64E-8C35-49721E7BF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3887788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10100</a:t>
            </a:r>
            <a:endParaRPr lang="en-AU" altLang="en-US" sz="2000"/>
          </a:p>
        </p:txBody>
      </p:sp>
      <p:sp>
        <p:nvSpPr>
          <p:cNvPr id="55311" name="Text Box 8">
            <a:extLst>
              <a:ext uri="{FF2B5EF4-FFF2-40B4-BE49-F238E27FC236}">
                <a16:creationId xmlns:a16="http://schemas.microsoft.com/office/drawing/2014/main" id="{B713AF3E-F0FB-1944-81AA-ADF26F098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3887788"/>
            <a:ext cx="1079500" cy="415925"/>
          </a:xfrm>
          <a:prstGeom prst="rect">
            <a:avLst/>
          </a:prstGeom>
          <a:solidFill>
            <a:srgbClr val="FF7E7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01001</a:t>
            </a:r>
            <a:endParaRPr lang="en-AU" altLang="en-US" sz="2000"/>
          </a:p>
        </p:txBody>
      </p:sp>
      <p:sp>
        <p:nvSpPr>
          <p:cNvPr id="55312" name="Text Box 9">
            <a:extLst>
              <a:ext uri="{FF2B5EF4-FFF2-40B4-BE49-F238E27FC236}">
                <a16:creationId xmlns:a16="http://schemas.microsoft.com/office/drawing/2014/main" id="{66BCA394-55B6-D743-A900-5DB7A471C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488" y="3887788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000</a:t>
            </a:r>
            <a:endParaRPr lang="en-AU" altLang="en-US" sz="2000"/>
          </a:p>
        </p:txBody>
      </p:sp>
      <p:sp>
        <p:nvSpPr>
          <p:cNvPr id="55313" name="Text Box 10">
            <a:extLst>
              <a:ext uri="{FF2B5EF4-FFF2-40B4-BE49-F238E27FC236}">
                <a16:creationId xmlns:a16="http://schemas.microsoft.com/office/drawing/2014/main" id="{4DBCC81D-9369-C842-B54F-222539D6C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3887788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0110011</a:t>
            </a:r>
            <a:endParaRPr lang="en-AU" altLang="en-US" sz="2000"/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id="{3025DA49-6715-634C-9413-823E3DBA4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1717675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funct7</a:t>
            </a:r>
            <a:endParaRPr lang="en-AU" altLang="en-US" sz="2000"/>
          </a:p>
        </p:txBody>
      </p:sp>
      <p:sp>
        <p:nvSpPr>
          <p:cNvPr id="32" name="Text Box 6">
            <a:extLst>
              <a:ext uri="{FF2B5EF4-FFF2-40B4-BE49-F238E27FC236}">
                <a16:creationId xmlns:a16="http://schemas.microsoft.com/office/drawing/2014/main" id="{4CAC3385-908D-484C-B119-0DBC777E6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1717675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rs2</a:t>
            </a:r>
            <a:endParaRPr lang="en-AU" altLang="en-US" sz="2000"/>
          </a:p>
        </p:txBody>
      </p:sp>
      <p:sp>
        <p:nvSpPr>
          <p:cNvPr id="33" name="Text Box 7">
            <a:extLst>
              <a:ext uri="{FF2B5EF4-FFF2-40B4-BE49-F238E27FC236}">
                <a16:creationId xmlns:a16="http://schemas.microsoft.com/office/drawing/2014/main" id="{410E5C34-0F54-8D4C-809F-7FAE413FB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1717675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/>
              <a:t>rs1</a:t>
            </a:r>
            <a:endParaRPr lang="en-AU" altLang="en-US" sz="2000" dirty="0"/>
          </a:p>
        </p:txBody>
      </p:sp>
      <p:sp>
        <p:nvSpPr>
          <p:cNvPr id="34" name="Text Box 8">
            <a:extLst>
              <a:ext uri="{FF2B5EF4-FFF2-40B4-BE49-F238E27FC236}">
                <a16:creationId xmlns:a16="http://schemas.microsoft.com/office/drawing/2014/main" id="{B10E5CD5-A188-7E47-B491-EB320868F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1717675"/>
            <a:ext cx="1079500" cy="415925"/>
          </a:xfrm>
          <a:prstGeom prst="rect">
            <a:avLst/>
          </a:prstGeom>
          <a:solidFill>
            <a:srgbClr val="FF0000">
              <a:alpha val="61176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rd</a:t>
            </a:r>
            <a:endParaRPr lang="en-AU" altLang="en-US" sz="2000"/>
          </a:p>
        </p:txBody>
      </p:sp>
      <p:sp>
        <p:nvSpPr>
          <p:cNvPr id="35" name="Text Box 9">
            <a:extLst>
              <a:ext uri="{FF2B5EF4-FFF2-40B4-BE49-F238E27FC236}">
                <a16:creationId xmlns:a16="http://schemas.microsoft.com/office/drawing/2014/main" id="{25894819-A34B-7943-9A01-C79B120E1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488" y="1717675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funct3</a:t>
            </a:r>
            <a:endParaRPr lang="en-AU" altLang="en-US" sz="2000"/>
          </a:p>
        </p:txBody>
      </p:sp>
      <p:sp>
        <p:nvSpPr>
          <p:cNvPr id="36" name="Text Box 10">
            <a:extLst>
              <a:ext uri="{FF2B5EF4-FFF2-40B4-BE49-F238E27FC236}">
                <a16:creationId xmlns:a16="http://schemas.microsoft.com/office/drawing/2014/main" id="{FDB5ABD9-9D68-9A47-9D04-8F1B64F40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1717675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opcode</a:t>
            </a:r>
            <a:endParaRPr lang="en-AU" altLang="en-US" sz="2000"/>
          </a:p>
        </p:txBody>
      </p:sp>
      <p:sp>
        <p:nvSpPr>
          <p:cNvPr id="37" name="Text Box 11">
            <a:extLst>
              <a:ext uri="{FF2B5EF4-FFF2-40B4-BE49-F238E27FC236}">
                <a16:creationId xmlns:a16="http://schemas.microsoft.com/office/drawing/2014/main" id="{772C4D92-FC19-7046-9BA1-63C5F1C42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2154238"/>
            <a:ext cx="676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7 bits</a:t>
            </a:r>
            <a:endParaRPr lang="en-AU" altLang="en-US" sz="1600"/>
          </a:p>
        </p:txBody>
      </p:sp>
      <p:sp>
        <p:nvSpPr>
          <p:cNvPr id="38" name="Text Box 12">
            <a:extLst>
              <a:ext uri="{FF2B5EF4-FFF2-40B4-BE49-F238E27FC236}">
                <a16:creationId xmlns:a16="http://schemas.microsoft.com/office/drawing/2014/main" id="{6C162875-AB1B-6E43-B7ED-3EB3B3630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4538" y="2155825"/>
            <a:ext cx="676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7 bits</a:t>
            </a:r>
            <a:endParaRPr lang="en-AU" altLang="en-US" sz="1600"/>
          </a:p>
        </p:txBody>
      </p:sp>
      <p:sp>
        <p:nvSpPr>
          <p:cNvPr id="39" name="Text Box 13">
            <a:extLst>
              <a:ext uri="{FF2B5EF4-FFF2-40B4-BE49-F238E27FC236}">
                <a16:creationId xmlns:a16="http://schemas.microsoft.com/office/drawing/2014/main" id="{D47CEEFD-FFD6-794D-9692-7047F4A98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388" y="2154238"/>
            <a:ext cx="6699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40" name="Text Box 14">
            <a:extLst>
              <a:ext uri="{FF2B5EF4-FFF2-40B4-BE49-F238E27FC236}">
                <a16:creationId xmlns:a16="http://schemas.microsoft.com/office/drawing/2014/main" id="{B8958484-2E24-404C-963C-0C5C4ADA5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7475" y="2154238"/>
            <a:ext cx="6699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/>
              <a:t>5 bits</a:t>
            </a:r>
            <a:endParaRPr lang="en-AU" altLang="en-US" sz="1600" dirty="0"/>
          </a:p>
        </p:txBody>
      </p:sp>
      <p:sp>
        <p:nvSpPr>
          <p:cNvPr id="41" name="Text Box 15">
            <a:extLst>
              <a:ext uri="{FF2B5EF4-FFF2-40B4-BE49-F238E27FC236}">
                <a16:creationId xmlns:a16="http://schemas.microsoft.com/office/drawing/2014/main" id="{244B508C-078B-6049-9247-2E75BC6B3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6775" y="2155825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42" name="Text Box 16">
            <a:extLst>
              <a:ext uri="{FF2B5EF4-FFF2-40B4-BE49-F238E27FC236}">
                <a16:creationId xmlns:a16="http://schemas.microsoft.com/office/drawing/2014/main" id="{7EBA2B12-59F9-1E4C-BEA9-1C22F46E2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2154238"/>
            <a:ext cx="676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3 bits</a:t>
            </a:r>
            <a:endParaRPr lang="en-AU" altLang="en-US" sz="16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DAFA0E-B922-C04E-85FF-FDCC51BC2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489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R-Format Encoding Example 2</a:t>
            </a:r>
            <a:endParaRPr lang="en-AU" altLang="en-US" dirty="0"/>
          </a:p>
        </p:txBody>
      </p:sp>
      <p:sp>
        <p:nvSpPr>
          <p:cNvPr id="57347" name="Rectangle 37"/>
          <p:cNvSpPr>
            <a:spLocks noGrp="1" noChangeArrowheads="1"/>
          </p:cNvSpPr>
          <p:nvPr>
            <p:ph type="body" idx="1"/>
          </p:nvPr>
        </p:nvSpPr>
        <p:spPr>
          <a:xfrm>
            <a:off x="920750" y="1173162"/>
            <a:ext cx="8070850" cy="1971676"/>
          </a:xfrm>
        </p:spPr>
        <p:txBody>
          <a:bodyPr/>
          <a:lstStyle/>
          <a:p>
            <a:pPr>
              <a:buNone/>
            </a:pPr>
            <a:r>
              <a:rPr lang="en-US" altLang="en-US" b="1" dirty="0">
                <a:latin typeface="Lucida Console" charset="0"/>
              </a:rPr>
              <a:t>	</a:t>
            </a:r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add</a:t>
            </a:r>
            <a:r>
              <a:rPr lang="en-US" altLang="en-US" b="1" dirty="0">
                <a:latin typeface="Lucida Console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x6</a:t>
            </a:r>
            <a:r>
              <a:rPr lang="en-US" altLang="en-US" b="1" dirty="0">
                <a:latin typeface="Lucida Console" charset="0"/>
              </a:rPr>
              <a:t>, </a:t>
            </a:r>
            <a:r>
              <a:rPr lang="en-US" altLang="en-US" b="1" dirty="0">
                <a:solidFill>
                  <a:srgbClr val="00B0F0"/>
                </a:solidFill>
                <a:latin typeface="Lucida Console" charset="0"/>
              </a:rPr>
              <a:t>x10</a:t>
            </a:r>
            <a:r>
              <a:rPr lang="en-US" altLang="en-US" b="1" dirty="0">
                <a:latin typeface="Lucida Console" charset="0"/>
              </a:rPr>
              <a:t>, </a:t>
            </a:r>
            <a:r>
              <a:rPr lang="en-US" altLang="en-US" b="1" dirty="0">
                <a:solidFill>
                  <a:srgbClr val="FFC000"/>
                </a:solidFill>
                <a:latin typeface="Lucida Console" charset="0"/>
              </a:rPr>
              <a:t>x6   </a:t>
            </a:r>
            <a:r>
              <a:rPr lang="en-US" altLang="en-US" dirty="0">
                <a:latin typeface="Lucida Console" panose="020B0609040504020204" pitchFamily="49" charset="0"/>
              </a:rPr>
              <a:t>(add </a:t>
            </a:r>
            <a:r>
              <a:rPr lang="en-US" altLang="en-US" dirty="0" err="1">
                <a:latin typeface="Lucida Console" panose="020B0609040504020204" pitchFamily="49" charset="0"/>
              </a:rPr>
              <a:t>rd</a:t>
            </a:r>
            <a:r>
              <a:rPr lang="en-US" altLang="en-US" dirty="0">
                <a:latin typeface="Lucida Console" panose="020B0609040504020204" pitchFamily="49" charset="0"/>
              </a:rPr>
              <a:t>, rs1, rs2)</a:t>
            </a:r>
          </a:p>
          <a:p>
            <a:pPr eaLnBrk="1" hangingPunct="1">
              <a:buFont typeface="Wingdings" charset="2"/>
              <a:buNone/>
            </a:pPr>
            <a:endParaRPr lang="en-US" altLang="en-US" b="1" dirty="0">
              <a:solidFill>
                <a:srgbClr val="FFC000"/>
              </a:solidFill>
              <a:latin typeface="Lucida Console" charset="0"/>
            </a:endParaRPr>
          </a:p>
          <a:p>
            <a:pPr eaLnBrk="1" hangingPunct="1">
              <a:buFont typeface="Wingdings" charset="2"/>
              <a:buNone/>
            </a:pPr>
            <a:endParaRPr lang="en-US" altLang="en-US" b="1" dirty="0">
              <a:solidFill>
                <a:srgbClr val="FFC000"/>
              </a:solidFill>
              <a:latin typeface="Lucida Console" charset="0"/>
            </a:endParaRPr>
          </a:p>
          <a:p>
            <a:pPr>
              <a:buNone/>
            </a:pPr>
            <a:r>
              <a:rPr lang="en-US" altLang="en-US" b="1" dirty="0">
                <a:solidFill>
                  <a:srgbClr val="FFC000"/>
                </a:solidFill>
                <a:latin typeface="Lucida Console" charset="0"/>
              </a:rPr>
              <a:t>          x6,  </a:t>
            </a:r>
            <a:r>
              <a:rPr lang="en-US" altLang="en-US" b="1" dirty="0">
                <a:solidFill>
                  <a:srgbClr val="00B0F0"/>
                </a:solidFill>
                <a:latin typeface="Lucida Console" charset="0"/>
              </a:rPr>
              <a:t>x10,      </a:t>
            </a: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x6    </a:t>
            </a:r>
            <a:r>
              <a:rPr lang="en-US" altLang="en-US" b="1" dirty="0">
                <a:solidFill>
                  <a:srgbClr val="00B050"/>
                </a:solidFill>
                <a:latin typeface="Lucida Console" charset="0"/>
              </a:rPr>
              <a:t>add</a:t>
            </a:r>
            <a:endParaRPr lang="en-US" altLang="en-US" b="1" dirty="0">
              <a:solidFill>
                <a:srgbClr val="FFC000"/>
              </a:solidFill>
              <a:latin typeface="Lucida Console" charset="0"/>
            </a:endParaRPr>
          </a:p>
        </p:txBody>
      </p:sp>
      <p:sp>
        <p:nvSpPr>
          <p:cNvPr id="57348" name="Rectangle 35"/>
          <p:cNvSpPr>
            <a:spLocks noChangeArrowheads="1"/>
          </p:cNvSpPr>
          <p:nvPr/>
        </p:nvSpPr>
        <p:spPr bwMode="auto">
          <a:xfrm>
            <a:off x="1066800" y="4495800"/>
            <a:ext cx="7259638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charset="2"/>
              <a:buNone/>
            </a:pPr>
            <a:r>
              <a:rPr lang="en-US" altLang="en-US" sz="2400" dirty="0"/>
              <a:t>0000 0000 0110 0101 0000 0011 0011 0011</a:t>
            </a:r>
            <a:r>
              <a:rPr lang="en-US" altLang="en-US" sz="2400" baseline="-25000" dirty="0"/>
              <a:t>two</a:t>
            </a:r>
            <a:r>
              <a:rPr lang="en-US" altLang="en-US" sz="2400" dirty="0"/>
              <a:t> =</a:t>
            </a:r>
          </a:p>
          <a:p>
            <a:pPr eaLnBrk="1" hangingPunct="1">
              <a:buFont typeface="Wingdings" charset="2"/>
              <a:buNone/>
            </a:pPr>
            <a:r>
              <a:rPr lang="en-US" altLang="en-US" sz="2400" dirty="0"/>
              <a:t>00650333</a:t>
            </a:r>
            <a:r>
              <a:rPr lang="en-US" altLang="en-US" sz="2400" baseline="-25000" dirty="0"/>
              <a:t>16</a:t>
            </a:r>
            <a:endParaRPr lang="en-AU" altLang="en-US" sz="2400" dirty="0"/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331913" y="1717675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funct7</a:t>
            </a:r>
            <a:endParaRPr lang="en-AU" altLang="en-US" sz="2000"/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2628900" y="1717675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rs2</a:t>
            </a:r>
            <a:endParaRPr lang="en-AU" altLang="en-US" sz="2000"/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708400" y="1717675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/>
              <a:t>rs1</a:t>
            </a:r>
            <a:endParaRPr lang="en-AU" altLang="en-US" sz="2000" dirty="0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5727700" y="1717675"/>
            <a:ext cx="1079500" cy="415925"/>
          </a:xfrm>
          <a:prstGeom prst="rect">
            <a:avLst/>
          </a:prstGeom>
          <a:solidFill>
            <a:srgbClr val="FF0000">
              <a:alpha val="61176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rd</a:t>
            </a:r>
            <a:endParaRPr lang="en-AU" altLang="en-US" sz="200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4789488" y="1717675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funct3</a:t>
            </a:r>
            <a:endParaRPr lang="en-AU" altLang="en-US" sz="2000"/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6807200" y="1717675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opcode</a:t>
            </a:r>
            <a:endParaRPr lang="en-AU" altLang="en-US" sz="2000"/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1619250" y="2154238"/>
            <a:ext cx="676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7 bits</a:t>
            </a:r>
            <a:endParaRPr lang="en-AU" altLang="en-US" sz="1600"/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7094538" y="2155825"/>
            <a:ext cx="676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7 bits</a:t>
            </a:r>
            <a:endParaRPr lang="en-AU" altLang="en-US" sz="1600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846388" y="2154238"/>
            <a:ext cx="6699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3927475" y="2154238"/>
            <a:ext cx="6699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5946775" y="2155825"/>
            <a:ext cx="669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5 bits</a:t>
            </a:r>
            <a:endParaRPr lang="en-AU" altLang="en-US" sz="1600"/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4860925" y="2154238"/>
            <a:ext cx="6762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/>
              <a:t>3 bits</a:t>
            </a:r>
            <a:endParaRPr lang="en-AU" altLang="en-US" sz="1600"/>
          </a:p>
        </p:txBody>
      </p:sp>
      <p:sp>
        <p:nvSpPr>
          <p:cNvPr id="57361" name="Text Box 5"/>
          <p:cNvSpPr txBox="1">
            <a:spLocks noChangeArrowheads="1"/>
          </p:cNvSpPr>
          <p:nvPr/>
        </p:nvSpPr>
        <p:spPr bwMode="auto">
          <a:xfrm>
            <a:off x="1331913" y="3111500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/>
              <a:t>0</a:t>
            </a:r>
            <a:endParaRPr lang="en-AU" altLang="en-US" sz="2000" dirty="0"/>
          </a:p>
        </p:txBody>
      </p:sp>
      <p:sp>
        <p:nvSpPr>
          <p:cNvPr id="57362" name="Text Box 6"/>
          <p:cNvSpPr txBox="1">
            <a:spLocks noChangeArrowheads="1"/>
          </p:cNvSpPr>
          <p:nvPr/>
        </p:nvSpPr>
        <p:spPr bwMode="auto">
          <a:xfrm>
            <a:off x="2628900" y="3111500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6</a:t>
            </a:r>
            <a:endParaRPr lang="en-AU" altLang="en-US" sz="2000"/>
          </a:p>
        </p:txBody>
      </p:sp>
      <p:sp>
        <p:nvSpPr>
          <p:cNvPr id="57363" name="Text Box 7"/>
          <p:cNvSpPr txBox="1">
            <a:spLocks noChangeArrowheads="1"/>
          </p:cNvSpPr>
          <p:nvPr/>
        </p:nvSpPr>
        <p:spPr bwMode="auto">
          <a:xfrm>
            <a:off x="3708400" y="3111500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10</a:t>
            </a:r>
            <a:endParaRPr lang="en-AU" altLang="en-US" sz="2000"/>
          </a:p>
        </p:txBody>
      </p:sp>
      <p:sp>
        <p:nvSpPr>
          <p:cNvPr id="57364" name="Text Box 8"/>
          <p:cNvSpPr txBox="1">
            <a:spLocks noChangeArrowheads="1"/>
          </p:cNvSpPr>
          <p:nvPr/>
        </p:nvSpPr>
        <p:spPr bwMode="auto">
          <a:xfrm>
            <a:off x="5727700" y="3111500"/>
            <a:ext cx="1079500" cy="415925"/>
          </a:xfrm>
          <a:prstGeom prst="rect">
            <a:avLst/>
          </a:prstGeom>
          <a:solidFill>
            <a:srgbClr val="FF0000">
              <a:alpha val="61176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6</a:t>
            </a:r>
            <a:endParaRPr lang="en-AU" altLang="en-US" sz="2000"/>
          </a:p>
        </p:txBody>
      </p:sp>
      <p:sp>
        <p:nvSpPr>
          <p:cNvPr id="57365" name="Text Box 9"/>
          <p:cNvSpPr txBox="1">
            <a:spLocks noChangeArrowheads="1"/>
          </p:cNvSpPr>
          <p:nvPr/>
        </p:nvSpPr>
        <p:spPr bwMode="auto">
          <a:xfrm>
            <a:off x="4789488" y="3111500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  <a:endParaRPr lang="en-AU" altLang="en-US" sz="2000"/>
          </a:p>
        </p:txBody>
      </p:sp>
      <p:sp>
        <p:nvSpPr>
          <p:cNvPr id="57366" name="Text Box 10"/>
          <p:cNvSpPr txBox="1">
            <a:spLocks noChangeArrowheads="1"/>
          </p:cNvSpPr>
          <p:nvPr/>
        </p:nvSpPr>
        <p:spPr bwMode="auto">
          <a:xfrm>
            <a:off x="6807200" y="3111500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51</a:t>
            </a:r>
            <a:endParaRPr lang="en-AU" altLang="en-US" sz="2000"/>
          </a:p>
        </p:txBody>
      </p:sp>
      <p:sp>
        <p:nvSpPr>
          <p:cNvPr id="57367" name="Text Box 5"/>
          <p:cNvSpPr txBox="1">
            <a:spLocks noChangeArrowheads="1"/>
          </p:cNvSpPr>
          <p:nvPr/>
        </p:nvSpPr>
        <p:spPr bwMode="auto">
          <a:xfrm>
            <a:off x="1331913" y="3775075"/>
            <a:ext cx="1296987" cy="415925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0000000</a:t>
            </a:r>
            <a:endParaRPr lang="en-AU" altLang="en-US" sz="2000"/>
          </a:p>
        </p:txBody>
      </p:sp>
      <p:sp>
        <p:nvSpPr>
          <p:cNvPr id="57368" name="Text Box 6"/>
          <p:cNvSpPr txBox="1">
            <a:spLocks noChangeArrowheads="1"/>
          </p:cNvSpPr>
          <p:nvPr/>
        </p:nvSpPr>
        <p:spPr bwMode="auto">
          <a:xfrm>
            <a:off x="2628900" y="3775075"/>
            <a:ext cx="1079500" cy="415925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00110</a:t>
            </a:r>
            <a:endParaRPr lang="en-AU" altLang="en-US" sz="2000"/>
          </a:p>
        </p:txBody>
      </p:sp>
      <p:sp>
        <p:nvSpPr>
          <p:cNvPr id="57369" name="Text Box 7"/>
          <p:cNvSpPr txBox="1">
            <a:spLocks noChangeArrowheads="1"/>
          </p:cNvSpPr>
          <p:nvPr/>
        </p:nvSpPr>
        <p:spPr bwMode="auto">
          <a:xfrm>
            <a:off x="3708400" y="3775075"/>
            <a:ext cx="1079500" cy="415925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01010</a:t>
            </a:r>
            <a:endParaRPr lang="en-AU" altLang="en-US" sz="2000"/>
          </a:p>
        </p:txBody>
      </p:sp>
      <p:sp>
        <p:nvSpPr>
          <p:cNvPr id="57370" name="Text Box 8"/>
          <p:cNvSpPr txBox="1">
            <a:spLocks noChangeArrowheads="1"/>
          </p:cNvSpPr>
          <p:nvPr/>
        </p:nvSpPr>
        <p:spPr bwMode="auto">
          <a:xfrm>
            <a:off x="5727700" y="3775075"/>
            <a:ext cx="1079500" cy="415925"/>
          </a:xfrm>
          <a:prstGeom prst="rect">
            <a:avLst/>
          </a:prstGeom>
          <a:solidFill>
            <a:srgbClr val="FF0000">
              <a:alpha val="61176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00110</a:t>
            </a:r>
            <a:endParaRPr lang="en-AU" altLang="en-US" sz="2000"/>
          </a:p>
        </p:txBody>
      </p:sp>
      <p:sp>
        <p:nvSpPr>
          <p:cNvPr id="57371" name="Text Box 9"/>
          <p:cNvSpPr txBox="1">
            <a:spLocks noChangeArrowheads="1"/>
          </p:cNvSpPr>
          <p:nvPr/>
        </p:nvSpPr>
        <p:spPr bwMode="auto">
          <a:xfrm>
            <a:off x="4789488" y="3775075"/>
            <a:ext cx="936625" cy="415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000</a:t>
            </a:r>
            <a:endParaRPr lang="en-AU" altLang="en-US" sz="2000"/>
          </a:p>
        </p:txBody>
      </p:sp>
      <p:sp>
        <p:nvSpPr>
          <p:cNvPr id="57372" name="Text Box 10"/>
          <p:cNvSpPr txBox="1">
            <a:spLocks noChangeArrowheads="1"/>
          </p:cNvSpPr>
          <p:nvPr/>
        </p:nvSpPr>
        <p:spPr bwMode="auto">
          <a:xfrm>
            <a:off x="6807200" y="3775075"/>
            <a:ext cx="1296988" cy="41592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0110011</a:t>
            </a:r>
            <a:endParaRPr lang="en-AU" altLang="en-US" sz="2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0AA495-68EF-DE42-85C9-768A67811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37A7F0-4836-6847-9765-76022C68F681}"/>
              </a:ext>
            </a:extLst>
          </p:cNvPr>
          <p:cNvSpPr/>
          <p:nvPr/>
        </p:nvSpPr>
        <p:spPr>
          <a:xfrm>
            <a:off x="764590" y="5615805"/>
            <a:ext cx="82270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sz="3200" b="1" dirty="0">
                <a:latin typeface="Times New Roman" charset="0"/>
              </a:rPr>
              <a:t>Opcode (51), funct3 (0) and funct7(0) for each instruction are defined by the ISA standard.</a:t>
            </a:r>
          </a:p>
        </p:txBody>
      </p:sp>
    </p:spTree>
    <p:extLst>
      <p:ext uri="{BB962C8B-B14F-4D97-AF65-F5344CB8AC3E}">
        <p14:creationId xmlns:p14="http://schemas.microsoft.com/office/powerpoint/2010/main" val="26093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4B509-9FDB-8B41-8303-F4DC9153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R-Format Instruction Encoding</a:t>
            </a:r>
            <a:br>
              <a:rPr lang="en-US" dirty="0"/>
            </a:br>
            <a:r>
              <a:rPr lang="en-US" sz="2000" dirty="0">
                <a:hlinkClick r:id="rId3"/>
              </a:rPr>
              <a:t>http://content.riscv.org/wp-content/uploads/2017/05/riscv-spec-v2.2.pdf#page=116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5675A-1327-F441-819D-BD219DD94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4194D-A561-3B46-8DE0-641D021EE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CE05AA-7880-2E47-9FB4-2031CC1E5F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652" y="1271587"/>
            <a:ext cx="7010400" cy="207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741717-9919-7740-9D9A-E4DDBFE1C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987" y="3531394"/>
            <a:ext cx="7099300" cy="1092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66DE4D-023F-0C43-A236-DD9F43AE4D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652" y="4608513"/>
            <a:ext cx="7289800" cy="3302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A63A00-9D26-6147-B6AE-B3EAA30D25BD}"/>
              </a:ext>
            </a:extLst>
          </p:cNvPr>
          <p:cNvSpPr/>
          <p:nvPr/>
        </p:nvSpPr>
        <p:spPr>
          <a:xfrm>
            <a:off x="3276600" y="1039910"/>
            <a:ext cx="21397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RV32I Base Instruction Set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AA577F-248D-8941-8379-334483A38432}"/>
              </a:ext>
            </a:extLst>
          </p:cNvPr>
          <p:cNvSpPr/>
          <p:nvPr/>
        </p:nvSpPr>
        <p:spPr>
          <a:xfrm>
            <a:off x="2691446" y="3275111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/>
              <a:t>RV64I Base Instruction Set (in addition to RV32I)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4FEF17-8E31-BB49-B064-956E6C899D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548" y="6016587"/>
            <a:ext cx="7099300" cy="82443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229E382-5020-C04E-B024-DF29E9BCE894}"/>
              </a:ext>
            </a:extLst>
          </p:cNvPr>
          <p:cNvGrpSpPr/>
          <p:nvPr/>
        </p:nvGrpSpPr>
        <p:grpSpPr>
          <a:xfrm>
            <a:off x="916646" y="1271587"/>
            <a:ext cx="7283111" cy="3336924"/>
            <a:chOff x="916646" y="1271587"/>
            <a:chExt cx="7283111" cy="3336924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B0F86D1D-1FA2-2F41-BC81-A1DD3CF38C7A}"/>
                </a:ext>
              </a:extLst>
            </p:cNvPr>
            <p:cNvSpPr/>
            <p:nvPr/>
          </p:nvSpPr>
          <p:spPr>
            <a:xfrm>
              <a:off x="1015448" y="1271587"/>
              <a:ext cx="7010400" cy="404813"/>
            </a:xfrm>
            <a:prstGeom prst="roundRect">
              <a:avLst/>
            </a:prstGeom>
            <a:solidFill>
              <a:srgbClr val="0070C0">
                <a:alpha val="3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E05540EB-6A9A-2440-BDEA-44515273AD7F}"/>
                </a:ext>
              </a:extLst>
            </p:cNvPr>
            <p:cNvSpPr/>
            <p:nvPr/>
          </p:nvSpPr>
          <p:spPr>
            <a:xfrm>
              <a:off x="916646" y="3934002"/>
              <a:ext cx="7283111" cy="674509"/>
            </a:xfrm>
            <a:prstGeom prst="roundRect">
              <a:avLst/>
            </a:prstGeom>
            <a:solidFill>
              <a:srgbClr val="FFFF00">
                <a:alpha val="3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A3BF8254-9102-8743-B028-3EB96AE98426}"/>
                </a:ext>
              </a:extLst>
            </p:cNvPr>
            <p:cNvSpPr/>
            <p:nvPr/>
          </p:nvSpPr>
          <p:spPr>
            <a:xfrm>
              <a:off x="1000652" y="1687451"/>
              <a:ext cx="7010400" cy="1654236"/>
            </a:xfrm>
            <a:prstGeom prst="roundRect">
              <a:avLst>
                <a:gd name="adj" fmla="val 7655"/>
              </a:avLst>
            </a:prstGeom>
            <a:solidFill>
              <a:srgbClr val="FFFF00">
                <a:alpha val="3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6CEB255-1E5C-3042-BFD3-27E81C40DFED}"/>
              </a:ext>
            </a:extLst>
          </p:cNvPr>
          <p:cNvSpPr/>
          <p:nvPr/>
        </p:nvSpPr>
        <p:spPr>
          <a:xfrm>
            <a:off x="929899" y="3547446"/>
            <a:ext cx="7283113" cy="404813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AB73A5B-5058-FC43-BA61-3B6087D5D8F2}"/>
              </a:ext>
            </a:extLst>
          </p:cNvPr>
          <p:cNvSpPr/>
          <p:nvPr/>
        </p:nvSpPr>
        <p:spPr>
          <a:xfrm>
            <a:off x="929900" y="4814272"/>
            <a:ext cx="7283112" cy="1202314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2243A0-3D77-C94C-9397-6FB0AD83BB21}"/>
              </a:ext>
            </a:extLst>
          </p:cNvPr>
          <p:cNvSpPr/>
          <p:nvPr/>
        </p:nvSpPr>
        <p:spPr>
          <a:xfrm rot="16200000">
            <a:off x="-662797" y="2115352"/>
            <a:ext cx="2376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Arithmetic instructions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FDA99-E76C-194C-8DA0-F2BD67CE9E4B}"/>
              </a:ext>
            </a:extLst>
          </p:cNvPr>
          <p:cNvSpPr/>
          <p:nvPr/>
        </p:nvSpPr>
        <p:spPr>
          <a:xfrm rot="16200000">
            <a:off x="-487275" y="4753316"/>
            <a:ext cx="1844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Logic instructions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4611897-AD26-E440-B7B8-D1BE06E02339}"/>
              </a:ext>
            </a:extLst>
          </p:cNvPr>
          <p:cNvSpPr/>
          <p:nvPr/>
        </p:nvSpPr>
        <p:spPr>
          <a:xfrm rot="16200000">
            <a:off x="-618493" y="2083592"/>
            <a:ext cx="2286000" cy="404813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2A19D427-E0BC-CA4C-AE80-A84FBC50F49C}"/>
              </a:ext>
            </a:extLst>
          </p:cNvPr>
          <p:cNvSpPr/>
          <p:nvPr/>
        </p:nvSpPr>
        <p:spPr>
          <a:xfrm rot="16200000">
            <a:off x="-498376" y="4735575"/>
            <a:ext cx="1907929" cy="404814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285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6">
            <a:extLst>
              <a:ext uri="{FF2B5EF4-FFF2-40B4-BE49-F238E27FC236}">
                <a16:creationId xmlns:a16="http://schemas.microsoft.com/office/drawing/2014/main" id="{AF2B4932-0DA5-E84D-AD09-5E9BDE01EB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RISC-V I-Format Instructions</a:t>
            </a:r>
            <a:endParaRPr lang="en-AU" altLang="en-US" dirty="0"/>
          </a:p>
        </p:txBody>
      </p:sp>
      <p:sp>
        <p:nvSpPr>
          <p:cNvPr id="59395" name="Rectangle 27">
            <a:extLst>
              <a:ext uri="{FF2B5EF4-FFF2-40B4-BE49-F238E27FC236}">
                <a16:creationId xmlns:a16="http://schemas.microsoft.com/office/drawing/2014/main" id="{A37A5E5B-EE81-D14D-BA43-6D9C0D64DD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763000" cy="5486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dirty="0"/>
              <a:t>I-Format: The second source operand is an Immediate</a:t>
            </a:r>
            <a:r>
              <a:rPr lang="en-US" altLang="en-US" sz="2400" dirty="0"/>
              <a:t>, the first source operand is register, destination operand is register.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dirty="0"/>
              <a:t>Immediate arithmetic/logic, and load instructions </a:t>
            </a:r>
            <a:r>
              <a:rPr lang="en-US" altLang="en-US" sz="2400" b="1" dirty="0">
                <a:solidFill>
                  <a:srgbClr val="FF0000"/>
                </a:solidFill>
              </a:rPr>
              <a:t>(NOT store instruction)</a:t>
            </a:r>
          </a:p>
          <a:p>
            <a:pPr lvl="1">
              <a:lnSpc>
                <a:spcPct val="90000"/>
              </a:lnSpc>
            </a:pPr>
            <a:r>
              <a:rPr lang="en-US" altLang="en-US" sz="2000" b="1" dirty="0" err="1">
                <a:latin typeface="Lucida Console" charset="0"/>
              </a:rPr>
              <a:t>add</a:t>
            </a:r>
            <a:r>
              <a:rPr lang="en-US" altLang="en-US" sz="2000" b="1" dirty="0" err="1">
                <a:solidFill>
                  <a:srgbClr val="C00000"/>
                </a:solidFill>
                <a:latin typeface="Lucida Console" charset="0"/>
              </a:rPr>
              <a:t>i</a:t>
            </a:r>
            <a:r>
              <a:rPr lang="en-US" altLang="en-US" sz="2000" b="1" dirty="0">
                <a:latin typeface="Lucida Console" charset="0"/>
              </a:rPr>
              <a:t> x22, x22, 4; Format: </a:t>
            </a:r>
            <a:r>
              <a:rPr lang="en-US" altLang="en-US" sz="2000" b="1" dirty="0" err="1">
                <a:latin typeface="Lucida Console" charset="0"/>
              </a:rPr>
              <a:t>addi</a:t>
            </a:r>
            <a:r>
              <a:rPr lang="en-US" altLang="en-US" sz="2000" b="1" dirty="0">
                <a:latin typeface="Lucida Console" charset="0"/>
              </a:rPr>
              <a:t> </a:t>
            </a:r>
            <a:r>
              <a:rPr lang="en-US" altLang="en-US" sz="2000" b="1" dirty="0" err="1">
                <a:latin typeface="Lucida Console" charset="0"/>
              </a:rPr>
              <a:t>rd</a:t>
            </a:r>
            <a:r>
              <a:rPr lang="en-US" altLang="en-US" sz="2000" b="1" dirty="0">
                <a:latin typeface="Lucida Console" charset="0"/>
              </a:rPr>
              <a:t>, rs1, #immediate</a:t>
            </a:r>
          </a:p>
          <a:p>
            <a:pPr lvl="1">
              <a:lnSpc>
                <a:spcPct val="90000"/>
              </a:lnSpc>
            </a:pP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ld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 x9, 64(x22); Format: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ld|lw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, </a:t>
            </a: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rd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, #immediate(rs1)</a:t>
            </a:r>
            <a:endParaRPr lang="en-US" altLang="en-US" sz="200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rs1: source or base address register number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immediate: constant operand, or offset added to base address</a:t>
            </a:r>
            <a:endParaRPr lang="en-US" altLang="en-US" sz="1600" dirty="0"/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2s-complement, sign extended</a:t>
            </a:r>
          </a:p>
          <a:p>
            <a:pPr lvl="2" eaLnBrk="1" hangingPunct="1">
              <a:lnSpc>
                <a:spcPct val="90000"/>
              </a:lnSpc>
            </a:pPr>
            <a:endParaRPr lang="en-US" altLang="en-US" sz="1800" dirty="0"/>
          </a:p>
          <a:p>
            <a:pPr lvl="2" eaLnBrk="1" hangingPunct="1">
              <a:lnSpc>
                <a:spcPct val="90000"/>
              </a:lnSpc>
            </a:pPr>
            <a:endParaRPr lang="en-US" altLang="en-US" sz="1800" dirty="0"/>
          </a:p>
          <a:p>
            <a:pPr lvl="2" eaLnBrk="1" hangingPunct="1">
              <a:lnSpc>
                <a:spcPct val="90000"/>
              </a:lnSpc>
            </a:pPr>
            <a:endParaRPr lang="en-US" altLang="en-US" sz="1800" dirty="0"/>
          </a:p>
          <a:p>
            <a:pPr lvl="2" eaLnBrk="1" hangingPunct="1">
              <a:lnSpc>
                <a:spcPct val="90000"/>
              </a:lnSpc>
            </a:pPr>
            <a:endParaRPr lang="en-US" altLang="en-US" sz="1800" dirty="0"/>
          </a:p>
          <a:p>
            <a:pPr lvl="1">
              <a:lnSpc>
                <a:spcPct val="90000"/>
              </a:lnSpc>
            </a:pPr>
            <a:r>
              <a:rPr lang="en-US" altLang="en-US" sz="1800" b="1" dirty="0"/>
              <a:t>NOT for store: because destination for store is the memory location (not a register), thus no </a:t>
            </a:r>
            <a:r>
              <a:rPr lang="en-US" altLang="en-US" sz="1800" b="1" dirty="0" err="1"/>
              <a:t>rd</a:t>
            </a:r>
            <a:r>
              <a:rPr lang="en-US" altLang="en-US" sz="1800" b="1" dirty="0"/>
              <a:t> for store.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i="1" dirty="0"/>
              <a:t>Design Principle 3:</a:t>
            </a:r>
            <a:r>
              <a:rPr lang="en-US" altLang="en-US" sz="2400" dirty="0"/>
              <a:t> Good design demands good compromises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Different formats complicate decoding, but allow 32-bit instructions uniformly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Keep formats as similar as possible</a:t>
            </a:r>
            <a:endParaRPr lang="en-US" altLang="en-US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C9B739-7385-4544-9284-88B47C0D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46</a:t>
            </a:fld>
            <a:endParaRPr lang="en-US" dirty="0"/>
          </a:p>
        </p:txBody>
      </p:sp>
      <p:grpSp>
        <p:nvGrpSpPr>
          <p:cNvPr id="17" name="Group 1">
            <a:extLst>
              <a:ext uri="{FF2B5EF4-FFF2-40B4-BE49-F238E27FC236}">
                <a16:creationId xmlns:a16="http://schemas.microsoft.com/office/drawing/2014/main" id="{F1812502-6311-6341-9CD5-09CA305D2E6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038600"/>
            <a:ext cx="6772275" cy="776287"/>
            <a:chOff x="1331640" y="1391533"/>
            <a:chExt cx="6771978" cy="777698"/>
          </a:xfrm>
        </p:grpSpPr>
        <p:sp>
          <p:nvSpPr>
            <p:cNvPr id="18" name="Text Box 5">
              <a:extLst>
                <a:ext uri="{FF2B5EF4-FFF2-40B4-BE49-F238E27FC236}">
                  <a16:creationId xmlns:a16="http://schemas.microsoft.com/office/drawing/2014/main" id="{EE632BF8-4AAA-9A40-A3B1-53C657974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1391533"/>
              <a:ext cx="2374899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immediate</a:t>
              </a:r>
              <a:endParaRPr lang="en-AU" altLang="en-US" sz="2000" dirty="0"/>
            </a:p>
          </p:txBody>
        </p:sp>
        <p:sp>
          <p:nvSpPr>
            <p:cNvPr id="19" name="Text Box 7">
              <a:extLst>
                <a:ext uri="{FF2B5EF4-FFF2-40B4-BE49-F238E27FC236}">
                  <a16:creationId xmlns:a16="http://schemas.microsoft.com/office/drawing/2014/main" id="{F77FCC03-1B1A-BC49-8FEF-7F00426432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127" y="1391533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rs1</a:t>
              </a:r>
              <a:endParaRPr lang="en-AU" altLang="en-US" sz="2000" dirty="0"/>
            </a:p>
          </p:txBody>
        </p:sp>
        <p:sp>
          <p:nvSpPr>
            <p:cNvPr id="20" name="Text Box 8">
              <a:extLst>
                <a:ext uri="{FF2B5EF4-FFF2-40B4-BE49-F238E27FC236}">
                  <a16:creationId xmlns:a16="http://schemas.microsoft.com/office/drawing/2014/main" id="{485E6561-DBE8-D945-A5C8-15B8267F8B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7131" y="1391533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  <p:sp>
          <p:nvSpPr>
            <p:cNvPr id="21" name="Text Box 9">
              <a:extLst>
                <a:ext uri="{FF2B5EF4-FFF2-40B4-BE49-F238E27FC236}">
                  <a16:creationId xmlns:a16="http://schemas.microsoft.com/office/drawing/2014/main" id="{C73FF4E5-B14B-5943-B59C-984E1712B7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9215" y="1391533"/>
              <a:ext cx="936328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funct3</a:t>
              </a:r>
              <a:endParaRPr lang="en-AU" altLang="en-US" sz="2000" dirty="0"/>
            </a:p>
          </p:txBody>
        </p:sp>
        <p:sp>
          <p:nvSpPr>
            <p:cNvPr id="22" name="Text Box 10">
              <a:extLst>
                <a:ext uri="{FF2B5EF4-FFF2-40B4-BE49-F238E27FC236}">
                  <a16:creationId xmlns:a16="http://schemas.microsoft.com/office/drawing/2014/main" id="{29B91048-7399-0548-9F43-C71A66EE4A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6631" y="1391533"/>
              <a:ext cx="1296987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23" name="Text Box 11">
              <a:extLst>
                <a:ext uri="{FF2B5EF4-FFF2-40B4-BE49-F238E27FC236}">
                  <a16:creationId xmlns:a16="http://schemas.microsoft.com/office/drawing/2014/main" id="{41C1CC16-8BE7-A14F-874C-A7528385E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8304" y="1828096"/>
              <a:ext cx="7889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12 bits</a:t>
              </a:r>
              <a:endParaRPr lang="en-AU" altLang="en-US" sz="1600"/>
            </a:p>
          </p:txBody>
        </p:sp>
        <p:sp>
          <p:nvSpPr>
            <p:cNvPr id="24" name="Text Box 12">
              <a:extLst>
                <a:ext uri="{FF2B5EF4-FFF2-40B4-BE49-F238E27FC236}">
                  <a16:creationId xmlns:a16="http://schemas.microsoft.com/office/drawing/2014/main" id="{DCEC2998-FDA1-AF48-9764-0C8268A7EE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4513" y="1830677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25" name="Text Box 14">
              <a:extLst>
                <a:ext uri="{FF2B5EF4-FFF2-40B4-BE49-F238E27FC236}">
                  <a16:creationId xmlns:a16="http://schemas.microsoft.com/office/drawing/2014/main" id="{858E4C2B-8BA6-3349-9143-03259A01E3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7202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26" name="Text Box 15">
              <a:extLst>
                <a:ext uri="{FF2B5EF4-FFF2-40B4-BE49-F238E27FC236}">
                  <a16:creationId xmlns:a16="http://schemas.microsoft.com/office/drawing/2014/main" id="{7231D54C-82BB-9642-80A1-299AA95F07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06" y="183067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27" name="Text Box 16">
              <a:extLst>
                <a:ext uri="{FF2B5EF4-FFF2-40B4-BE49-F238E27FC236}">
                  <a16:creationId xmlns:a16="http://schemas.microsoft.com/office/drawing/2014/main" id="{3EF83689-73EB-0C41-B865-8629F60CB4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900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3 bits</a:t>
              </a:r>
              <a:endParaRPr lang="en-AU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3073498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87A89-B195-7F4F-81D5-BDC553D06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I-Format Instruction Encoding</a:t>
            </a:r>
            <a:br>
              <a:rPr lang="en-US" dirty="0"/>
            </a:br>
            <a:r>
              <a:rPr lang="en-US" sz="2000" dirty="0">
                <a:hlinkClick r:id="rId2"/>
              </a:rPr>
              <a:t>http://content.riscv.org/wp-content/uploads/2017/05/riscv-spec-v2.2.pdf#page=116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09FDEC5-E50A-5F4D-9E27-238EA205C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4325" y="5446193"/>
            <a:ext cx="6934200" cy="4699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8D0CA-809F-F84C-9403-C6324C3CD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1C0F2D-7522-C445-ADE9-6A7CB7921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349059"/>
            <a:ext cx="6858000" cy="106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A81BE2-2675-B046-B2B6-A4F53FCCF9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325" y="6079143"/>
            <a:ext cx="7150100" cy="254000"/>
          </a:xfrm>
          <a:prstGeom prst="rect">
            <a:avLst/>
          </a:prstGeom>
        </p:spPr>
      </p:pic>
      <p:grpSp>
        <p:nvGrpSpPr>
          <p:cNvPr id="9" name="Group 1">
            <a:extLst>
              <a:ext uri="{FF2B5EF4-FFF2-40B4-BE49-F238E27FC236}">
                <a16:creationId xmlns:a16="http://schemas.microsoft.com/office/drawing/2014/main" id="{FC613371-A586-4643-A6D4-56728A2ADB27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1562213"/>
            <a:ext cx="6772275" cy="776287"/>
            <a:chOff x="1331640" y="1391533"/>
            <a:chExt cx="6771978" cy="777698"/>
          </a:xfrm>
        </p:grpSpPr>
        <p:sp>
          <p:nvSpPr>
            <p:cNvPr id="10" name="Text Box 5">
              <a:extLst>
                <a:ext uri="{FF2B5EF4-FFF2-40B4-BE49-F238E27FC236}">
                  <a16:creationId xmlns:a16="http://schemas.microsoft.com/office/drawing/2014/main" id="{C2F7793F-4A67-5E4E-8601-A5267FA83B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1391533"/>
              <a:ext cx="2374899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immediate</a:t>
              </a:r>
              <a:endParaRPr lang="en-AU" altLang="en-US" sz="2000" dirty="0"/>
            </a:p>
          </p:txBody>
        </p:sp>
        <p:sp>
          <p:nvSpPr>
            <p:cNvPr id="11" name="Text Box 7">
              <a:extLst>
                <a:ext uri="{FF2B5EF4-FFF2-40B4-BE49-F238E27FC236}">
                  <a16:creationId xmlns:a16="http://schemas.microsoft.com/office/drawing/2014/main" id="{8011E83C-8B53-7940-8A1D-F26A6B54BD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127" y="1391533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/>
                <a:t>rs1</a:t>
              </a:r>
              <a:endParaRPr lang="en-AU" altLang="en-US" sz="2000" dirty="0"/>
            </a:p>
          </p:txBody>
        </p:sp>
        <p:sp>
          <p:nvSpPr>
            <p:cNvPr id="12" name="Text Box 8">
              <a:extLst>
                <a:ext uri="{FF2B5EF4-FFF2-40B4-BE49-F238E27FC236}">
                  <a16:creationId xmlns:a16="http://schemas.microsoft.com/office/drawing/2014/main" id="{49ABB570-760F-9B47-BD6A-41CC6E678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7131" y="1391533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6D29A5E6-DE3D-3D40-87B4-EBC424ADAB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9215" y="1391533"/>
              <a:ext cx="936328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funct3</a:t>
              </a:r>
              <a:endParaRPr lang="en-AU" altLang="en-US" sz="2000"/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751A7B61-3BCA-4C41-A1B2-CA4CDE3CB8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6631" y="1391533"/>
              <a:ext cx="1296987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15" name="Text Box 11">
              <a:extLst>
                <a:ext uri="{FF2B5EF4-FFF2-40B4-BE49-F238E27FC236}">
                  <a16:creationId xmlns:a16="http://schemas.microsoft.com/office/drawing/2014/main" id="{434A1E13-89DA-A74F-ABD1-A9CCBCB2F3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8304" y="1828096"/>
              <a:ext cx="7889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12 bits</a:t>
              </a:r>
              <a:endParaRPr lang="en-AU" altLang="en-US" sz="1600"/>
            </a:p>
          </p:txBody>
        </p:sp>
        <p:sp>
          <p:nvSpPr>
            <p:cNvPr id="16" name="Text Box 12">
              <a:extLst>
                <a:ext uri="{FF2B5EF4-FFF2-40B4-BE49-F238E27FC236}">
                  <a16:creationId xmlns:a16="http://schemas.microsoft.com/office/drawing/2014/main" id="{4DC44DBD-BF97-904B-83C4-6792CB011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4513" y="1830677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17" name="Text Box 14">
              <a:extLst>
                <a:ext uri="{FF2B5EF4-FFF2-40B4-BE49-F238E27FC236}">
                  <a16:creationId xmlns:a16="http://schemas.microsoft.com/office/drawing/2014/main" id="{0AAD7C2D-0921-2243-9585-9C87D1E47F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7202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18" name="Text Box 15">
              <a:extLst>
                <a:ext uri="{FF2B5EF4-FFF2-40B4-BE49-F238E27FC236}">
                  <a16:creationId xmlns:a16="http://schemas.microsoft.com/office/drawing/2014/main" id="{30C834D2-657D-CE47-BEA6-84BC59216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06" y="183067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19" name="Text Box 16">
              <a:extLst>
                <a:ext uri="{FF2B5EF4-FFF2-40B4-BE49-F238E27FC236}">
                  <a16:creationId xmlns:a16="http://schemas.microsoft.com/office/drawing/2014/main" id="{49701503-3B04-DC4F-8597-E46E4421CB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900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3 bits</a:t>
              </a:r>
              <a:endParaRPr lang="en-AU" altLang="en-US" sz="1600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3F5CC41-9545-0343-BD64-8D62B3264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325" y="3497576"/>
            <a:ext cx="6972300" cy="18669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5F7B61D-E921-0845-8AD4-DE3ADC6746F8}"/>
              </a:ext>
            </a:extLst>
          </p:cNvPr>
          <p:cNvSpPr/>
          <p:nvPr/>
        </p:nvSpPr>
        <p:spPr>
          <a:xfrm>
            <a:off x="968233" y="2338770"/>
            <a:ext cx="7057437" cy="995756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FEAC7631-795D-2C4F-80C6-FCA8F1510426}"/>
              </a:ext>
            </a:extLst>
          </p:cNvPr>
          <p:cNvSpPr/>
          <p:nvPr/>
        </p:nvSpPr>
        <p:spPr>
          <a:xfrm>
            <a:off x="929723" y="5476648"/>
            <a:ext cx="7016902" cy="469900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6AACF98-1250-9941-A6E6-0C34638297B2}"/>
              </a:ext>
            </a:extLst>
          </p:cNvPr>
          <p:cNvSpPr/>
          <p:nvPr/>
        </p:nvSpPr>
        <p:spPr>
          <a:xfrm>
            <a:off x="929723" y="3523894"/>
            <a:ext cx="7095948" cy="1789704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0318180-E04E-5640-8257-37780EC42E8A}"/>
              </a:ext>
            </a:extLst>
          </p:cNvPr>
          <p:cNvSpPr/>
          <p:nvPr/>
        </p:nvSpPr>
        <p:spPr>
          <a:xfrm>
            <a:off x="929722" y="6079143"/>
            <a:ext cx="7376077" cy="257329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5DB4B1-8C13-5A49-AA50-2A7516B7D706}"/>
              </a:ext>
            </a:extLst>
          </p:cNvPr>
          <p:cNvSpPr/>
          <p:nvPr/>
        </p:nvSpPr>
        <p:spPr>
          <a:xfrm>
            <a:off x="1282797" y="1111164"/>
            <a:ext cx="2973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 dirty="0"/>
              <a:t>Immediate arithmetic/logic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C298CB-2A5F-BA45-864B-1417D87CC6E4}"/>
              </a:ext>
            </a:extLst>
          </p:cNvPr>
          <p:cNvSpPr/>
          <p:nvPr/>
        </p:nvSpPr>
        <p:spPr>
          <a:xfrm>
            <a:off x="4419600" y="1111164"/>
            <a:ext cx="18557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/>
              <a:t>load instructions </a:t>
            </a:r>
            <a:endParaRPr lang="en-US" dirty="0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1E4686F-1863-7443-95CE-C1CAB264040D}"/>
              </a:ext>
            </a:extLst>
          </p:cNvPr>
          <p:cNvSpPr/>
          <p:nvPr/>
        </p:nvSpPr>
        <p:spPr>
          <a:xfrm>
            <a:off x="4354193" y="1118454"/>
            <a:ext cx="1986535" cy="321783"/>
          </a:xfrm>
          <a:prstGeom prst="roundRect">
            <a:avLst/>
          </a:prstGeom>
          <a:solidFill>
            <a:srgbClr val="0070C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4076C067-3014-4844-90FD-5FD3E59E6D7B}"/>
              </a:ext>
            </a:extLst>
          </p:cNvPr>
          <p:cNvSpPr/>
          <p:nvPr/>
        </p:nvSpPr>
        <p:spPr>
          <a:xfrm>
            <a:off x="1250240" y="1114010"/>
            <a:ext cx="2788360" cy="369332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9363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1C775-7415-8A41-9356-A7D607CCD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Shift Operation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1744D-133D-3444-B0A3-2558EFC60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immediate operands, I-Format</a:t>
            </a:r>
          </a:p>
          <a:p>
            <a:pPr lvl="1"/>
            <a:r>
              <a:rPr lang="en-US" dirty="0"/>
              <a:t>Immediate: </a:t>
            </a:r>
            <a:r>
              <a:rPr lang="en-US" dirty="0" err="1"/>
              <a:t>slli</a:t>
            </a:r>
            <a:r>
              <a:rPr lang="en-US" dirty="0"/>
              <a:t>, </a:t>
            </a:r>
            <a:r>
              <a:rPr lang="en-US" dirty="0" err="1"/>
              <a:t>sri</a:t>
            </a:r>
            <a:r>
              <a:rPr lang="en-US" dirty="0"/>
              <a:t>, </a:t>
            </a:r>
            <a:r>
              <a:rPr lang="en-US" dirty="0" err="1"/>
              <a:t>srai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If use registers for all operands, R-Format</a:t>
            </a:r>
          </a:p>
          <a:p>
            <a:pPr lvl="1"/>
            <a:r>
              <a:rPr lang="en-US" dirty="0" err="1"/>
              <a:t>Sll</a:t>
            </a:r>
            <a:r>
              <a:rPr lang="en-US" dirty="0"/>
              <a:t>, </a:t>
            </a:r>
            <a:r>
              <a:rPr lang="en-US" dirty="0" err="1"/>
              <a:t>sri</a:t>
            </a:r>
            <a:r>
              <a:rPr lang="en-US" dirty="0"/>
              <a:t>, </a:t>
            </a:r>
            <a:r>
              <a:rPr lang="en-US" dirty="0" err="1"/>
              <a:t>sra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B9C2E-F215-A74E-9E00-92FE48149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7CDF04-6747-3049-B0A9-9221B0DE4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46" y="2844324"/>
            <a:ext cx="8039100" cy="75723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EE7AD73-2665-384D-9A13-7D34E6FD395E}"/>
              </a:ext>
            </a:extLst>
          </p:cNvPr>
          <p:cNvGrpSpPr/>
          <p:nvPr/>
        </p:nvGrpSpPr>
        <p:grpSpPr>
          <a:xfrm>
            <a:off x="1022419" y="2097659"/>
            <a:ext cx="6704013" cy="779462"/>
            <a:chOff x="1208087" y="1295400"/>
            <a:chExt cx="6704013" cy="779462"/>
          </a:xfrm>
        </p:grpSpPr>
        <p:sp>
          <p:nvSpPr>
            <p:cNvPr id="7" name="Text Box 7">
              <a:extLst>
                <a:ext uri="{FF2B5EF4-FFF2-40B4-BE49-F238E27FC236}">
                  <a16:creationId xmlns:a16="http://schemas.microsoft.com/office/drawing/2014/main" id="{F9BDA669-7BAA-7E47-88AA-FA3387A50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6312" y="1295400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rs1</a:t>
              </a:r>
              <a:endParaRPr lang="en-AU" altLang="en-US" sz="2000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3458A4C8-F8C2-1244-B460-FAEBE51960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5612" y="1295400"/>
              <a:ext cx="1079500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  <p:sp>
          <p:nvSpPr>
            <p:cNvPr id="9" name="Text Box 9">
              <a:extLst>
                <a:ext uri="{FF2B5EF4-FFF2-40B4-BE49-F238E27FC236}">
                  <a16:creationId xmlns:a16="http://schemas.microsoft.com/office/drawing/2014/main" id="{14C754DD-F19B-4B49-9108-FA948B862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7400" y="1295400"/>
              <a:ext cx="936625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funct3</a:t>
              </a:r>
              <a:endParaRPr lang="en-AU" altLang="en-US" sz="2000"/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7AB226D1-A237-A341-B8B2-C4D452F0C0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5112" y="1295400"/>
              <a:ext cx="1296988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id="{820ACE8B-535C-C342-9B96-79E06DDED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3200" y="1735137"/>
              <a:ext cx="676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6 bits</a:t>
              </a:r>
              <a:endParaRPr lang="en-AU" altLang="en-US" sz="1600"/>
            </a:p>
          </p:txBody>
        </p:sp>
        <p:sp>
          <p:nvSpPr>
            <p:cNvPr id="12" name="Text Box 12">
              <a:extLst>
                <a:ext uri="{FF2B5EF4-FFF2-40B4-BE49-F238E27FC236}">
                  <a16:creationId xmlns:a16="http://schemas.microsoft.com/office/drawing/2014/main" id="{6A112186-286D-D041-B5F1-94F7900D2A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450" y="1736725"/>
              <a:ext cx="674687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13" name="Text Box 14">
              <a:extLst>
                <a:ext uri="{FF2B5EF4-FFF2-40B4-BE49-F238E27FC236}">
                  <a16:creationId xmlns:a16="http://schemas.microsoft.com/office/drawing/2014/main" id="{16196F90-DB99-604A-98CB-A5A7D024A1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5387" y="173513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14" name="Text Box 15">
              <a:extLst>
                <a:ext uri="{FF2B5EF4-FFF2-40B4-BE49-F238E27FC236}">
                  <a16:creationId xmlns:a16="http://schemas.microsoft.com/office/drawing/2014/main" id="{B8FE0F09-A049-1146-B2EF-7EFE54B4D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687" y="1736725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15" name="Text Box 16">
              <a:extLst>
                <a:ext uri="{FF2B5EF4-FFF2-40B4-BE49-F238E27FC236}">
                  <a16:creationId xmlns:a16="http://schemas.microsoft.com/office/drawing/2014/main" id="{5A516FDD-31F2-614E-B30F-1C9481620E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8837" y="1735137"/>
              <a:ext cx="6746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3 bits</a:t>
              </a:r>
              <a:endParaRPr lang="en-AU" altLang="en-US" sz="1600"/>
            </a:p>
          </p:txBody>
        </p:sp>
        <p:sp>
          <p:nvSpPr>
            <p:cNvPr id="16" name="Text Box 7">
              <a:extLst>
                <a:ext uri="{FF2B5EF4-FFF2-40B4-BE49-F238E27FC236}">
                  <a16:creationId xmlns:a16="http://schemas.microsoft.com/office/drawing/2014/main" id="{7B22AB24-5CB5-A04E-93B1-0010A320D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8087" y="1295400"/>
              <a:ext cx="1154113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funct6</a:t>
              </a:r>
              <a:endParaRPr lang="en-AU" altLang="en-US" sz="2000"/>
            </a:p>
          </p:txBody>
        </p:sp>
        <p:sp>
          <p:nvSpPr>
            <p:cNvPr id="17" name="Text Box 7">
              <a:extLst>
                <a:ext uri="{FF2B5EF4-FFF2-40B4-BE49-F238E27FC236}">
                  <a16:creationId xmlns:a16="http://schemas.microsoft.com/office/drawing/2014/main" id="{9E099B87-EA5C-D241-9F1A-401071FC6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2200" y="1295400"/>
              <a:ext cx="1152525" cy="415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immed</a:t>
              </a:r>
              <a:endParaRPr lang="en-AU" altLang="en-US" sz="2000"/>
            </a:p>
          </p:txBody>
        </p:sp>
        <p:sp>
          <p:nvSpPr>
            <p:cNvPr id="18" name="Text Box 11">
              <a:extLst>
                <a:ext uri="{FF2B5EF4-FFF2-40B4-BE49-F238E27FC236}">
                  <a16:creationId xmlns:a16="http://schemas.microsoft.com/office/drawing/2014/main" id="{2671C570-1308-2243-9BA3-5A9E72080B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1600" y="1735137"/>
              <a:ext cx="67468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6 bits</a:t>
              </a:r>
              <a:endParaRPr lang="en-AU" altLang="en-US" sz="1600"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017F2B4A-F54B-EC4A-9987-2D97DAB0FEBA}"/>
              </a:ext>
            </a:extLst>
          </p:cNvPr>
          <p:cNvGrpSpPr>
            <a:grpSpLocks/>
          </p:cNvGrpSpPr>
          <p:nvPr/>
        </p:nvGrpSpPr>
        <p:grpSpPr bwMode="auto">
          <a:xfrm>
            <a:off x="2371725" y="4187126"/>
            <a:ext cx="6772275" cy="776287"/>
            <a:chOff x="1331640" y="1391533"/>
            <a:chExt cx="6771978" cy="777698"/>
          </a:xfrm>
        </p:grpSpPr>
        <p:sp>
          <p:nvSpPr>
            <p:cNvPr id="20" name="Text Box 5">
              <a:extLst>
                <a:ext uri="{FF2B5EF4-FFF2-40B4-BE49-F238E27FC236}">
                  <a16:creationId xmlns:a16="http://schemas.microsoft.com/office/drawing/2014/main" id="{05961E58-B74C-A24F-86C2-AC76F373E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1391533"/>
              <a:ext cx="1296987" cy="415925"/>
            </a:xfrm>
            <a:prstGeom prst="rect">
              <a:avLst/>
            </a:prstGeom>
            <a:solidFill>
              <a:srgbClr val="00B05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funct7</a:t>
              </a:r>
              <a:endParaRPr lang="en-AU" altLang="en-US" sz="2000"/>
            </a:p>
          </p:txBody>
        </p:sp>
        <p:sp>
          <p:nvSpPr>
            <p:cNvPr id="21" name="Text Box 6">
              <a:extLst>
                <a:ext uri="{FF2B5EF4-FFF2-40B4-BE49-F238E27FC236}">
                  <a16:creationId xmlns:a16="http://schemas.microsoft.com/office/drawing/2014/main" id="{9013B148-BD63-7F41-B01D-ADFA2B309F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8627" y="1391533"/>
              <a:ext cx="1079500" cy="415925"/>
            </a:xfrm>
            <a:prstGeom prst="rect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rs2</a:t>
              </a:r>
              <a:endParaRPr lang="en-AU" altLang="en-US" sz="2000"/>
            </a:p>
          </p:txBody>
        </p:sp>
        <p:sp>
          <p:nvSpPr>
            <p:cNvPr id="22" name="Text Box 7">
              <a:extLst>
                <a:ext uri="{FF2B5EF4-FFF2-40B4-BE49-F238E27FC236}">
                  <a16:creationId xmlns:a16="http://schemas.microsoft.com/office/drawing/2014/main" id="{2F8C64E6-CA7A-184E-9EB8-DD72617A0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127" y="1391533"/>
              <a:ext cx="1079500" cy="415925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rs1</a:t>
              </a:r>
              <a:endParaRPr lang="en-AU" altLang="en-US" sz="2000"/>
            </a:p>
          </p:txBody>
        </p:sp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7FCAF306-7F41-AE4E-A389-D77BE393D1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9215" y="1391533"/>
              <a:ext cx="936328" cy="415925"/>
            </a:xfrm>
            <a:prstGeom prst="rect">
              <a:avLst/>
            </a:prstGeom>
            <a:solidFill>
              <a:srgbClr val="66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funct3</a:t>
              </a:r>
              <a:endParaRPr lang="en-AU" altLang="en-US" sz="2000"/>
            </a:p>
          </p:txBody>
        </p:sp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id="{782A2AA3-28DF-654C-8759-8D5A92E8A0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6631" y="1391533"/>
              <a:ext cx="1296987" cy="415925"/>
            </a:xfrm>
            <a:prstGeom prst="rect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opcode</a:t>
              </a:r>
              <a:endParaRPr lang="en-AU" altLang="en-US" sz="2000"/>
            </a:p>
          </p:txBody>
        </p:sp>
        <p:sp>
          <p:nvSpPr>
            <p:cNvPr id="26" name="Text Box 11">
              <a:extLst>
                <a:ext uri="{FF2B5EF4-FFF2-40B4-BE49-F238E27FC236}">
                  <a16:creationId xmlns:a16="http://schemas.microsoft.com/office/drawing/2014/main" id="{D0F42579-F0FF-074B-85EF-A2738AF2C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522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27" name="Text Box 12">
              <a:extLst>
                <a:ext uri="{FF2B5EF4-FFF2-40B4-BE49-F238E27FC236}">
                  <a16:creationId xmlns:a16="http://schemas.microsoft.com/office/drawing/2014/main" id="{71D4B7F9-C35D-C842-82AA-8ED95B0CC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4513" y="1830677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7 bits</a:t>
              </a:r>
              <a:endParaRPr lang="en-AU" altLang="en-US" sz="1600"/>
            </a:p>
          </p:txBody>
        </p:sp>
        <p:sp>
          <p:nvSpPr>
            <p:cNvPr id="28" name="Text Box 13">
              <a:extLst>
                <a:ext uri="{FF2B5EF4-FFF2-40B4-BE49-F238E27FC236}">
                  <a16:creationId xmlns:a16="http://schemas.microsoft.com/office/drawing/2014/main" id="{AF2A10F6-2E76-4A46-814D-14221FC3EC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6115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29" name="Text Box 14">
              <a:extLst>
                <a:ext uri="{FF2B5EF4-FFF2-40B4-BE49-F238E27FC236}">
                  <a16:creationId xmlns:a16="http://schemas.microsoft.com/office/drawing/2014/main" id="{38061EEC-9BFD-5540-8798-805B13285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7202" y="1828096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30" name="Text Box 15">
              <a:extLst>
                <a:ext uri="{FF2B5EF4-FFF2-40B4-BE49-F238E27FC236}">
                  <a16:creationId xmlns:a16="http://schemas.microsoft.com/office/drawing/2014/main" id="{989B2ECF-23CB-8B42-BC22-F2C906F4B2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06" y="1830677"/>
              <a:ext cx="669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/>
                <a:t>5 bits</a:t>
              </a:r>
              <a:endParaRPr lang="en-AU" altLang="en-US" sz="1600"/>
            </a:p>
          </p:txBody>
        </p:sp>
        <p:sp>
          <p:nvSpPr>
            <p:cNvPr id="31" name="Text Box 16">
              <a:extLst>
                <a:ext uri="{FF2B5EF4-FFF2-40B4-BE49-F238E27FC236}">
                  <a16:creationId xmlns:a16="http://schemas.microsoft.com/office/drawing/2014/main" id="{A95E1B9A-81C3-8348-919B-CFB4BD8DE6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900" y="1828096"/>
              <a:ext cx="675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600" dirty="0"/>
                <a:t>3 bits</a:t>
              </a:r>
              <a:endParaRPr lang="en-AU" altLang="en-US" sz="1600" dirty="0"/>
            </a:p>
          </p:txBody>
        </p:sp>
        <p:sp>
          <p:nvSpPr>
            <p:cNvPr id="23" name="Text Box 8">
              <a:extLst>
                <a:ext uri="{FF2B5EF4-FFF2-40B4-BE49-F238E27FC236}">
                  <a16:creationId xmlns:a16="http://schemas.microsoft.com/office/drawing/2014/main" id="{C56AFF3E-54C8-B34F-9B56-7FEE5583D3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7131" y="1391533"/>
              <a:ext cx="1079500" cy="415925"/>
            </a:xfrm>
            <a:prstGeom prst="rect">
              <a:avLst/>
            </a:prstGeom>
            <a:solidFill>
              <a:srgbClr val="FF7E7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/>
                <a:t>rd</a:t>
              </a:r>
              <a:endParaRPr lang="en-AU" altLang="en-US" sz="2000"/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C429320-C4A4-AA40-8014-35B7A2067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628" y="4790866"/>
            <a:ext cx="69215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798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6">
            <a:extLst>
              <a:ext uri="{FF2B5EF4-FFF2-40B4-BE49-F238E27FC236}">
                <a16:creationId xmlns:a16="http://schemas.microsoft.com/office/drawing/2014/main" id="{6D946C4D-A11C-AC48-BF1E-CC4212A7AD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RISC-V S-Format Instructions</a:t>
            </a:r>
            <a:endParaRPr lang="en-AU" altLang="en-US" dirty="0"/>
          </a:p>
        </p:txBody>
      </p:sp>
      <p:sp>
        <p:nvSpPr>
          <p:cNvPr id="61443" name="Rectangle 27">
            <a:extLst>
              <a:ext uri="{FF2B5EF4-FFF2-40B4-BE49-F238E27FC236}">
                <a16:creationId xmlns:a16="http://schemas.microsoft.com/office/drawing/2014/main" id="{71D172F7-E30B-A543-8CFF-D8B3F19B48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S-Format: instructions that use two source register operands and NO destination operand register (</a:t>
            </a:r>
            <a:r>
              <a:rPr lang="en-US" altLang="en-US" sz="2400" dirty="0" err="1"/>
              <a:t>rd</a:t>
            </a:r>
            <a:r>
              <a:rPr lang="en-US" altLang="en-US" sz="2400" dirty="0"/>
              <a:t>), </a:t>
            </a:r>
            <a:r>
              <a:rPr lang="en-US" altLang="en-US" sz="2400" b="1" dirty="0"/>
              <a:t>only store instruction</a:t>
            </a:r>
          </a:p>
          <a:p>
            <a:pPr>
              <a:lnSpc>
                <a:spcPct val="90000"/>
              </a:lnSpc>
            </a:pPr>
            <a:r>
              <a:rPr lang="en-US" altLang="en-US" sz="2400" b="1" dirty="0">
                <a:solidFill>
                  <a:srgbClr val="0432FF"/>
                </a:solidFill>
                <a:latin typeface="Lucida Console" charset="0"/>
              </a:rPr>
              <a:t>Format: </a:t>
            </a:r>
            <a:r>
              <a:rPr lang="en-US" altLang="en-US" sz="2400" b="1" dirty="0" err="1">
                <a:solidFill>
                  <a:srgbClr val="0432FF"/>
                </a:solidFill>
                <a:latin typeface="Lucida Console" charset="0"/>
              </a:rPr>
              <a:t>sd|sw</a:t>
            </a:r>
            <a:r>
              <a:rPr lang="en-US" altLang="en-US" sz="2400" b="1" dirty="0">
                <a:solidFill>
                  <a:srgbClr val="0432FF"/>
                </a:solidFill>
                <a:latin typeface="Lucida Console" charset="0"/>
              </a:rPr>
              <a:t>, rs2, #immediate(rs1)</a:t>
            </a:r>
            <a:endParaRPr lang="en-US" altLang="en-US" sz="2400" dirty="0">
              <a:solidFill>
                <a:srgbClr val="0432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Different immediate format for store instructions</a:t>
            </a:r>
          </a:p>
          <a:p>
            <a:pPr lvl="1">
              <a:lnSpc>
                <a:spcPct val="90000"/>
              </a:lnSpc>
            </a:pPr>
            <a:r>
              <a:rPr lang="en-US" altLang="en-US" sz="2000" b="1" dirty="0" err="1">
                <a:solidFill>
                  <a:srgbClr val="0432FF"/>
                </a:solidFill>
                <a:latin typeface="Lucida Console" charset="0"/>
              </a:rPr>
              <a:t>sd</a:t>
            </a:r>
            <a:r>
              <a:rPr lang="en-US" altLang="en-US" sz="2000" b="1" dirty="0">
                <a:solidFill>
                  <a:srgbClr val="0432FF"/>
                </a:solidFill>
                <a:latin typeface="Lucida Console" charset="0"/>
              </a:rPr>
              <a:t>  x9, 96(x22); 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rs1: base address register number (x22)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rs2: source operand register number (x9), which provide the value to be stored to memory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immediate: offset added to base address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Split so that rs1 and rs2 fields always in the same place as for R- or I-Format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1BBA6D-803E-A645-9BC8-3D59E39154DB}"/>
              </a:ext>
            </a:extLst>
          </p:cNvPr>
          <p:cNvGrpSpPr/>
          <p:nvPr/>
        </p:nvGrpSpPr>
        <p:grpSpPr>
          <a:xfrm>
            <a:off x="914400" y="2580580"/>
            <a:ext cx="6772275" cy="776287"/>
            <a:chOff x="1331913" y="1392238"/>
            <a:chExt cx="6772275" cy="776287"/>
          </a:xfrm>
        </p:grpSpPr>
        <p:grpSp>
          <p:nvGrpSpPr>
            <p:cNvPr id="61444" name="Group 15">
              <a:extLst>
                <a:ext uri="{FF2B5EF4-FFF2-40B4-BE49-F238E27FC236}">
                  <a16:creationId xmlns:a16="http://schemas.microsoft.com/office/drawing/2014/main" id="{6BFCF5A2-BADF-8343-B28C-B0689518C8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1913" y="1392238"/>
              <a:ext cx="6772275" cy="776287"/>
              <a:chOff x="1331640" y="1391533"/>
              <a:chExt cx="6771978" cy="777698"/>
            </a:xfrm>
          </p:grpSpPr>
          <p:sp>
            <p:nvSpPr>
              <p:cNvPr id="61447" name="Text Box 5">
                <a:extLst>
                  <a:ext uri="{FF2B5EF4-FFF2-40B4-BE49-F238E27FC236}">
                    <a16:creationId xmlns:a16="http://schemas.microsoft.com/office/drawing/2014/main" id="{C8EFFE1B-C1FD-2A4B-825B-119E7220FC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1640" y="1391533"/>
                <a:ext cx="1296987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/>
                  <a:t> </a:t>
                </a:r>
                <a:endParaRPr lang="en-AU" altLang="en-US" sz="2000"/>
              </a:p>
            </p:txBody>
          </p:sp>
          <p:sp>
            <p:nvSpPr>
              <p:cNvPr id="61448" name="Text Box 6">
                <a:extLst>
                  <a:ext uri="{FF2B5EF4-FFF2-40B4-BE49-F238E27FC236}">
                    <a16:creationId xmlns:a16="http://schemas.microsoft.com/office/drawing/2014/main" id="{397D57DB-A099-CD46-9C73-ADB9F22ECF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28627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rs2</a:t>
                </a:r>
                <a:endParaRPr lang="en-AU" altLang="en-US" sz="2000"/>
              </a:p>
            </p:txBody>
          </p:sp>
          <p:sp>
            <p:nvSpPr>
              <p:cNvPr id="61449" name="Text Box 7">
                <a:extLst>
                  <a:ext uri="{FF2B5EF4-FFF2-40B4-BE49-F238E27FC236}">
                    <a16:creationId xmlns:a16="http://schemas.microsoft.com/office/drawing/2014/main" id="{E3FA3A80-8077-564A-92FA-3C52CA7BAB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8127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rs1</a:t>
                </a:r>
                <a:endParaRPr lang="en-AU" altLang="en-US" sz="2000"/>
              </a:p>
            </p:txBody>
          </p:sp>
          <p:sp>
            <p:nvSpPr>
              <p:cNvPr id="61450" name="Text Box 8">
                <a:extLst>
                  <a:ext uri="{FF2B5EF4-FFF2-40B4-BE49-F238E27FC236}">
                    <a16:creationId xmlns:a16="http://schemas.microsoft.com/office/drawing/2014/main" id="{59501586-C746-3C49-B3DE-83BB1BB2BB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27131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 </a:t>
                </a:r>
                <a:endParaRPr lang="en-AU" altLang="en-US" sz="2000"/>
              </a:p>
            </p:txBody>
          </p:sp>
          <p:sp>
            <p:nvSpPr>
              <p:cNvPr id="61451" name="Text Box 9">
                <a:extLst>
                  <a:ext uri="{FF2B5EF4-FFF2-40B4-BE49-F238E27FC236}">
                    <a16:creationId xmlns:a16="http://schemas.microsoft.com/office/drawing/2014/main" id="{2490E263-1539-3D45-A13D-AC6DA57679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9215" y="1391533"/>
                <a:ext cx="936328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funct3</a:t>
                </a:r>
                <a:endParaRPr lang="en-AU" altLang="en-US" sz="2000"/>
              </a:p>
            </p:txBody>
          </p:sp>
          <p:sp>
            <p:nvSpPr>
              <p:cNvPr id="61452" name="Text Box 10">
                <a:extLst>
                  <a:ext uri="{FF2B5EF4-FFF2-40B4-BE49-F238E27FC236}">
                    <a16:creationId xmlns:a16="http://schemas.microsoft.com/office/drawing/2014/main" id="{BAA0EA6D-0B76-D941-817E-8B8F3274AF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6631" y="1391533"/>
                <a:ext cx="1296987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opcode</a:t>
                </a:r>
                <a:endParaRPr lang="en-AU" altLang="en-US" sz="2000"/>
              </a:p>
            </p:txBody>
          </p:sp>
          <p:sp>
            <p:nvSpPr>
              <p:cNvPr id="61453" name="Text Box 11">
                <a:extLst>
                  <a:ext uri="{FF2B5EF4-FFF2-40B4-BE49-F238E27FC236}">
                    <a16:creationId xmlns:a16="http://schemas.microsoft.com/office/drawing/2014/main" id="{0455021D-142E-3341-AB58-C70BCE04BC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522" y="1828096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7 bits</a:t>
                </a:r>
                <a:endParaRPr lang="en-AU" altLang="en-US" sz="1600"/>
              </a:p>
            </p:txBody>
          </p:sp>
          <p:sp>
            <p:nvSpPr>
              <p:cNvPr id="61454" name="Text Box 12">
                <a:extLst>
                  <a:ext uri="{FF2B5EF4-FFF2-40B4-BE49-F238E27FC236}">
                    <a16:creationId xmlns:a16="http://schemas.microsoft.com/office/drawing/2014/main" id="{4752D3BA-9961-EB47-B344-6DD2540C9F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4513" y="1830677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7 bits</a:t>
                </a:r>
                <a:endParaRPr lang="en-AU" altLang="en-US" sz="1600"/>
              </a:p>
            </p:txBody>
          </p:sp>
          <p:sp>
            <p:nvSpPr>
              <p:cNvPr id="61455" name="Text Box 13">
                <a:extLst>
                  <a:ext uri="{FF2B5EF4-FFF2-40B4-BE49-F238E27FC236}">
                    <a16:creationId xmlns:a16="http://schemas.microsoft.com/office/drawing/2014/main" id="{08F23F05-0EDC-F84B-BCF4-4D20E580E6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46115" y="1828096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61456" name="Text Box 14">
                <a:extLst>
                  <a:ext uri="{FF2B5EF4-FFF2-40B4-BE49-F238E27FC236}">
                    <a16:creationId xmlns:a16="http://schemas.microsoft.com/office/drawing/2014/main" id="{EC0D5164-0A34-3F47-82D9-2BF7B8CE93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7202" y="1828096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61457" name="Text Box 15">
                <a:extLst>
                  <a:ext uri="{FF2B5EF4-FFF2-40B4-BE49-F238E27FC236}">
                    <a16:creationId xmlns:a16="http://schemas.microsoft.com/office/drawing/2014/main" id="{AE13551A-7321-7849-A928-D974B0683E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46206" y="1830677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61458" name="Text Box 16">
                <a:extLst>
                  <a:ext uri="{FF2B5EF4-FFF2-40B4-BE49-F238E27FC236}">
                    <a16:creationId xmlns:a16="http://schemas.microsoft.com/office/drawing/2014/main" id="{6640FB80-103F-704A-93E0-2B93018BAA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0900" y="1828096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3 bits</a:t>
                </a:r>
                <a:endParaRPr lang="en-AU" altLang="en-US" sz="1600"/>
              </a:p>
            </p:txBody>
          </p:sp>
        </p:grpSp>
        <p:sp>
          <p:nvSpPr>
            <p:cNvPr id="61445" name="TextBox 2">
              <a:extLst>
                <a:ext uri="{FF2B5EF4-FFF2-40B4-BE49-F238E27FC236}">
                  <a16:creationId xmlns:a16="http://schemas.microsoft.com/office/drawing/2014/main" id="{42921F09-6BC4-2D4A-811B-E517712B2B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9063" y="1414463"/>
              <a:ext cx="11811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err="1"/>
                <a:t>imm</a:t>
              </a:r>
              <a:r>
                <a:rPr lang="en-US" altLang="en-US" sz="1800" dirty="0"/>
                <a:t>[11:5]</a:t>
              </a:r>
            </a:p>
          </p:txBody>
        </p:sp>
        <p:sp>
          <p:nvSpPr>
            <p:cNvPr id="61446" name="TextBox 37">
              <a:extLst>
                <a:ext uri="{FF2B5EF4-FFF2-40B4-BE49-F238E27FC236}">
                  <a16:creationId xmlns:a16="http://schemas.microsoft.com/office/drawing/2014/main" id="{FFA44299-EA12-F242-AD34-C223E71D73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8" y="1414463"/>
              <a:ext cx="10699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imm[4:0]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780015-6476-4348-B92F-DC2748AB2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64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0A538C0-C804-3B41-A19B-FBDFE7916A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RISC-V Instruction Set</a:t>
            </a:r>
            <a:endParaRPr lang="en-AU" alt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24293AC3-2075-0649-85B3-229A88DBF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/>
            <a:r>
              <a:rPr lang="en-US" altLang="en-US" sz="2800" dirty="0"/>
              <a:t>Used as the example throughout the book</a:t>
            </a:r>
          </a:p>
          <a:p>
            <a:pPr lvl="1"/>
            <a:r>
              <a:rPr lang="en-US" altLang="en-US" sz="2600" dirty="0"/>
              <a:t>We will use and study only three classes of instructions for a handful of ins</a:t>
            </a:r>
          </a:p>
          <a:p>
            <a:pPr lvl="1"/>
            <a:r>
              <a:rPr lang="en-US" altLang="en-US" sz="2600" dirty="0"/>
              <a:t>Sufficient for most programs. </a:t>
            </a:r>
          </a:p>
          <a:p>
            <a:pPr eaLnBrk="1" hangingPunct="1"/>
            <a:r>
              <a:rPr lang="en-US" altLang="en-US" sz="2800" dirty="0"/>
              <a:t>Developed at UC Berkeley as open ISA</a:t>
            </a:r>
          </a:p>
          <a:p>
            <a:pPr eaLnBrk="1" hangingPunct="1"/>
            <a:r>
              <a:rPr lang="en-US" altLang="en-US" sz="2800" dirty="0"/>
              <a:t>Now managed by the RISC-V Foundation (</a:t>
            </a:r>
            <a:r>
              <a:rPr lang="en-US" altLang="en-US" sz="2800" u="sng" dirty="0" err="1">
                <a:solidFill>
                  <a:schemeClr val="accent1"/>
                </a:solidFill>
              </a:rPr>
              <a:t>riscv.org</a:t>
            </a:r>
            <a:r>
              <a:rPr lang="en-US" altLang="en-US" sz="2800" dirty="0"/>
              <a:t>)</a:t>
            </a:r>
          </a:p>
          <a:p>
            <a:pPr eaLnBrk="1" hangingPunct="1"/>
            <a:r>
              <a:rPr lang="en-US" altLang="en-US" sz="2800" dirty="0"/>
              <a:t>Typical of many modern ISAs</a:t>
            </a:r>
          </a:p>
          <a:p>
            <a:pPr lvl="1" eaLnBrk="1" hangingPunct="1"/>
            <a:r>
              <a:rPr lang="en-US" altLang="en-US" sz="2400" dirty="0"/>
              <a:t>See RISC-V Reference Data tear-out card</a:t>
            </a:r>
          </a:p>
          <a:p>
            <a:pPr eaLnBrk="1" hangingPunct="1"/>
            <a:r>
              <a:rPr lang="en-US" altLang="en-US" sz="2800" dirty="0"/>
              <a:t>Similar ISAs have a large share of embedded core market</a:t>
            </a:r>
          </a:p>
          <a:p>
            <a:pPr lvl="1" eaLnBrk="1" hangingPunct="1"/>
            <a:r>
              <a:rPr lang="en-US" altLang="en-US" sz="2400" dirty="0"/>
              <a:t>Applications in consumer electronics, network/storage, cameras, printers, …</a:t>
            </a:r>
          </a:p>
          <a:p>
            <a:pPr lvl="1" eaLnBrk="1" hangingPunct="1"/>
            <a:endParaRPr lang="en-US" altLang="en-US" dirty="0"/>
          </a:p>
          <a:p>
            <a:r>
              <a:rPr lang="en-US" altLang="en-US" dirty="0"/>
              <a:t>Other Instruction Set Architectures:</a:t>
            </a:r>
          </a:p>
          <a:p>
            <a:pPr lvl="1"/>
            <a:r>
              <a:rPr lang="en-US" altLang="en-US" dirty="0"/>
              <a:t>X86 and X86_32: Intel and AMD, main-stream desktop/laptop/server</a:t>
            </a:r>
          </a:p>
          <a:p>
            <a:pPr lvl="1"/>
            <a:r>
              <a:rPr lang="en-US" altLang="en-US" dirty="0"/>
              <a:t>ARM: smart phone/pad</a:t>
            </a:r>
          </a:p>
          <a:p>
            <a:pPr lvl="1"/>
            <a:r>
              <a:rPr lang="en-US" altLang="en-US" dirty="0"/>
              <a:t>RISC-V: emerging and free ISA, closer to MIPS than other ISAs</a:t>
            </a:r>
          </a:p>
          <a:p>
            <a:pPr lvl="2"/>
            <a:r>
              <a:rPr lang="en-US" altLang="en-US" dirty="0"/>
              <a:t>The same textbook in RISC-V version</a:t>
            </a:r>
          </a:p>
          <a:p>
            <a:pPr lvl="1"/>
            <a:r>
              <a:rPr lang="en-US" altLang="en-US" dirty="0"/>
              <a:t>Others: Power, SPARC, </a:t>
            </a:r>
            <a:r>
              <a:rPr lang="en-US" altLang="en-US" dirty="0" err="1"/>
              <a:t>etc</a:t>
            </a:r>
            <a:endParaRPr lang="en-US" altLang="en-US" dirty="0"/>
          </a:p>
          <a:p>
            <a:pPr marL="251460" lvl="1" indent="0" eaLnBrk="1" hangingPunct="1">
              <a:buNone/>
            </a:pPr>
            <a:endParaRPr lang="en-US" altLang="en-US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019B2D-ECCC-0F4C-9817-C430DC8A2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0105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EF4381-DC7F-8646-A297-68DC6A63D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39248F-2709-FC45-862D-16FE13E25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302947"/>
            <a:ext cx="6769100" cy="66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9EAD4F-5DB9-714C-9042-8F2401824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852" y="3198990"/>
            <a:ext cx="6781800" cy="254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875AAD1-6542-9842-80DC-70DD9EDEA7E6}"/>
              </a:ext>
            </a:extLst>
          </p:cNvPr>
          <p:cNvGrpSpPr/>
          <p:nvPr/>
        </p:nvGrpSpPr>
        <p:grpSpPr>
          <a:xfrm>
            <a:off x="914400" y="1327983"/>
            <a:ext cx="6772275" cy="776287"/>
            <a:chOff x="1331913" y="1392238"/>
            <a:chExt cx="6772275" cy="776287"/>
          </a:xfrm>
        </p:grpSpPr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AB636B20-4783-1147-91F0-6A48B148B1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1913" y="1392238"/>
              <a:ext cx="6772275" cy="776287"/>
              <a:chOff x="1331640" y="1391533"/>
              <a:chExt cx="6771978" cy="777698"/>
            </a:xfrm>
          </p:grpSpPr>
          <p:sp>
            <p:nvSpPr>
              <p:cNvPr id="12" name="Text Box 5">
                <a:extLst>
                  <a:ext uri="{FF2B5EF4-FFF2-40B4-BE49-F238E27FC236}">
                    <a16:creationId xmlns:a16="http://schemas.microsoft.com/office/drawing/2014/main" id="{FE31810E-3D25-C44C-A1D0-7E965F22CA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1640" y="1391533"/>
                <a:ext cx="1296987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800"/>
                  <a:t> </a:t>
                </a:r>
                <a:endParaRPr lang="en-AU" altLang="en-US" sz="2000"/>
              </a:p>
            </p:txBody>
          </p:sp>
          <p:sp>
            <p:nvSpPr>
              <p:cNvPr id="13" name="Text Box 6">
                <a:extLst>
                  <a:ext uri="{FF2B5EF4-FFF2-40B4-BE49-F238E27FC236}">
                    <a16:creationId xmlns:a16="http://schemas.microsoft.com/office/drawing/2014/main" id="{07DE2214-8FD4-F241-AC43-F39CCF0A12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28627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 dirty="0"/>
                  <a:t>rs2</a:t>
                </a:r>
                <a:endParaRPr lang="en-AU" altLang="en-US" sz="2000" dirty="0"/>
              </a:p>
            </p:txBody>
          </p:sp>
          <p:sp>
            <p:nvSpPr>
              <p:cNvPr id="14" name="Text Box 7">
                <a:extLst>
                  <a:ext uri="{FF2B5EF4-FFF2-40B4-BE49-F238E27FC236}">
                    <a16:creationId xmlns:a16="http://schemas.microsoft.com/office/drawing/2014/main" id="{6511D9BC-7B0D-014A-BBDD-DA51FA0B9C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8127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rs1</a:t>
                </a:r>
                <a:endParaRPr lang="en-AU" altLang="en-US" sz="2000"/>
              </a:p>
            </p:txBody>
          </p:sp>
          <p:sp>
            <p:nvSpPr>
              <p:cNvPr id="15" name="Text Box 8">
                <a:extLst>
                  <a:ext uri="{FF2B5EF4-FFF2-40B4-BE49-F238E27FC236}">
                    <a16:creationId xmlns:a16="http://schemas.microsoft.com/office/drawing/2014/main" id="{D24CDE3A-7C62-D444-AA0B-25C689F155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27131" y="1391533"/>
                <a:ext cx="1079500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 </a:t>
                </a:r>
                <a:endParaRPr lang="en-AU" altLang="en-US" sz="2000"/>
              </a:p>
            </p:txBody>
          </p:sp>
          <p:sp>
            <p:nvSpPr>
              <p:cNvPr id="16" name="Text Box 9">
                <a:extLst>
                  <a:ext uri="{FF2B5EF4-FFF2-40B4-BE49-F238E27FC236}">
                    <a16:creationId xmlns:a16="http://schemas.microsoft.com/office/drawing/2014/main" id="{95B5DCE5-56F2-AE48-85DA-18ADEA5D7C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9215" y="1391533"/>
                <a:ext cx="936328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funct3</a:t>
                </a:r>
                <a:endParaRPr lang="en-AU" altLang="en-US" sz="2000"/>
              </a:p>
            </p:txBody>
          </p:sp>
          <p:sp>
            <p:nvSpPr>
              <p:cNvPr id="17" name="Text Box 10">
                <a:extLst>
                  <a:ext uri="{FF2B5EF4-FFF2-40B4-BE49-F238E27FC236}">
                    <a16:creationId xmlns:a16="http://schemas.microsoft.com/office/drawing/2014/main" id="{D95E0327-A77D-1F45-802B-E990B182EE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6631" y="1391533"/>
                <a:ext cx="1296987" cy="4159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2000"/>
                  <a:t>opcode</a:t>
                </a:r>
                <a:endParaRPr lang="en-AU" altLang="en-US" sz="2000"/>
              </a:p>
            </p:txBody>
          </p:sp>
          <p:sp>
            <p:nvSpPr>
              <p:cNvPr id="18" name="Text Box 11">
                <a:extLst>
                  <a:ext uri="{FF2B5EF4-FFF2-40B4-BE49-F238E27FC236}">
                    <a16:creationId xmlns:a16="http://schemas.microsoft.com/office/drawing/2014/main" id="{9E97F5FE-6C64-6E4D-AB49-2C3561DF36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522" y="1828096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7 bits</a:t>
                </a:r>
                <a:endParaRPr lang="en-AU" altLang="en-US" sz="1600"/>
              </a:p>
            </p:txBody>
          </p:sp>
          <p:sp>
            <p:nvSpPr>
              <p:cNvPr id="19" name="Text Box 12">
                <a:extLst>
                  <a:ext uri="{FF2B5EF4-FFF2-40B4-BE49-F238E27FC236}">
                    <a16:creationId xmlns:a16="http://schemas.microsoft.com/office/drawing/2014/main" id="{0E560094-9DB5-BA4B-9964-76B32373F1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4513" y="1830677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7 bits</a:t>
                </a:r>
                <a:endParaRPr lang="en-AU" altLang="en-US" sz="1600"/>
              </a:p>
            </p:txBody>
          </p:sp>
          <p:sp>
            <p:nvSpPr>
              <p:cNvPr id="20" name="Text Box 13">
                <a:extLst>
                  <a:ext uri="{FF2B5EF4-FFF2-40B4-BE49-F238E27FC236}">
                    <a16:creationId xmlns:a16="http://schemas.microsoft.com/office/drawing/2014/main" id="{F00CF813-83CA-054A-A31A-0500E38990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46115" y="1828096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21" name="Text Box 14">
                <a:extLst>
                  <a:ext uri="{FF2B5EF4-FFF2-40B4-BE49-F238E27FC236}">
                    <a16:creationId xmlns:a16="http://schemas.microsoft.com/office/drawing/2014/main" id="{296E074D-052B-9A44-81A5-343C25929D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7202" y="1828096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22" name="Text Box 15">
                <a:extLst>
                  <a:ext uri="{FF2B5EF4-FFF2-40B4-BE49-F238E27FC236}">
                    <a16:creationId xmlns:a16="http://schemas.microsoft.com/office/drawing/2014/main" id="{0EDC1320-1CE1-6547-A01B-0E2CE8C879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46206" y="1830677"/>
                <a:ext cx="669925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5 bits</a:t>
                </a:r>
                <a:endParaRPr lang="en-AU" altLang="en-US" sz="1600"/>
              </a:p>
            </p:txBody>
          </p:sp>
          <p:sp>
            <p:nvSpPr>
              <p:cNvPr id="23" name="Text Box 16">
                <a:extLst>
                  <a:ext uri="{FF2B5EF4-FFF2-40B4-BE49-F238E27FC236}">
                    <a16:creationId xmlns:a16="http://schemas.microsoft.com/office/drawing/2014/main" id="{F1A92533-4BE1-794D-B218-03FC3E2A3B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0900" y="1828096"/>
                <a:ext cx="67518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1600"/>
                  <a:t>3 bits</a:t>
                </a:r>
                <a:endParaRPr lang="en-AU" altLang="en-US" sz="1600"/>
              </a:p>
            </p:txBody>
          </p:sp>
        </p:grp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D5979B36-AF74-CA43-9718-EA06919FB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9063" y="1414463"/>
              <a:ext cx="11811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 err="1"/>
                <a:t>imm</a:t>
              </a:r>
              <a:r>
                <a:rPr lang="en-US" altLang="en-US" sz="1800" dirty="0"/>
                <a:t>[11:5]</a:t>
              </a:r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id="{2D2F7F8B-9ADA-DD48-9962-AAA68B7937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8" y="1414463"/>
              <a:ext cx="10699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imm[4:0]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07DABE14-3F4F-2E49-842D-1CA3BDAD1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S-Format Instruction Encoding</a:t>
            </a:r>
            <a:br>
              <a:rPr lang="en-US" dirty="0"/>
            </a:br>
            <a:r>
              <a:rPr lang="en-US" sz="2000" dirty="0">
                <a:hlinkClick r:id="rId5"/>
              </a:rPr>
              <a:t>http://content.riscv.org/wp-content/uploads/2017/05/riscv-spec-v2.2.pdf#page=116</a:t>
            </a:r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676B6C6-B451-E14C-A000-C2D084F1AE78}"/>
              </a:ext>
            </a:extLst>
          </p:cNvPr>
          <p:cNvSpPr/>
          <p:nvPr/>
        </p:nvSpPr>
        <p:spPr>
          <a:xfrm>
            <a:off x="902346" y="2275178"/>
            <a:ext cx="6802305" cy="1177811"/>
          </a:xfrm>
          <a:prstGeom prst="roundRect">
            <a:avLst>
              <a:gd name="adj" fmla="val 9072"/>
            </a:avLst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0D2FB53-3392-DF42-B208-58A2C337B858}"/>
              </a:ext>
            </a:extLst>
          </p:cNvPr>
          <p:cNvSpPr/>
          <p:nvPr/>
        </p:nvSpPr>
        <p:spPr>
          <a:xfrm>
            <a:off x="2597225" y="4060529"/>
            <a:ext cx="2127175" cy="369332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Store instructions</a:t>
            </a:r>
          </a:p>
        </p:txBody>
      </p:sp>
    </p:spTree>
    <p:extLst>
      <p:ext uri="{BB962C8B-B14F-4D97-AF65-F5344CB8AC3E}">
        <p14:creationId xmlns:p14="http://schemas.microsoft.com/office/powerpoint/2010/main" val="2289577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1057-F5B4-3048-8C50-DCD0EAA9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Examples from Textbook 2.5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923722-5714-C541-9BC3-5016F7AB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A083BE-BAB3-7B41-9875-81E672DDD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69275"/>
            <a:ext cx="8610600" cy="3634281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C2ACA6-C3D9-CD4C-944F-6C7C16A9D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8692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1057-F5B4-3048-8C50-DCD0EAA9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Examples from Textbook 2.5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D4D8F1-2390-E74A-9780-D30619CBF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" y="1432268"/>
            <a:ext cx="9100269" cy="420653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923722-5714-C541-9BC3-5016F7AB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8607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Stored Program Computers</a:t>
            </a:r>
            <a:endParaRPr lang="en-AU" altLang="en-US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1125538"/>
            <a:ext cx="5246688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Instructions represented in binary, just like data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Instructions and data stored in memory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Programs can operate on programs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e.g., compilers, linkers, 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Binary compatibility allows compiled programs to work on different computers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Standardized ISAs</a:t>
            </a:r>
            <a:endParaRPr lang="en-AU" altLang="en-US" sz="2400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84213" y="1258888"/>
            <a:ext cx="282575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2400" b="1">
                <a:solidFill>
                  <a:schemeClr val="folHlink"/>
                </a:solidFill>
                <a:latin typeface="Arial Black" charset="0"/>
              </a:rPr>
              <a:t>The BIG Picture</a:t>
            </a:r>
          </a:p>
        </p:txBody>
      </p:sp>
      <p:pic>
        <p:nvPicPr>
          <p:cNvPr id="28678" name="Picture 7" descr="f02-07-P3744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60575"/>
            <a:ext cx="2908300" cy="384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1401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RISC vs. CISC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Design “philosophies” for ISAs:  RISC vs. CISC</a:t>
            </a:r>
          </a:p>
          <a:p>
            <a:pPr lvl="1"/>
            <a:r>
              <a:rPr lang="en-US" sz="1800" dirty="0"/>
              <a:t>CISC = Complex Instruction Set Computer</a:t>
            </a:r>
          </a:p>
          <a:p>
            <a:pPr lvl="2"/>
            <a:r>
              <a:rPr lang="en-US" sz="1800" dirty="0"/>
              <a:t>X86, X86_64 (</a:t>
            </a:r>
            <a:r>
              <a:rPr lang="en-US" altLang="en-US" sz="1800" dirty="0"/>
              <a:t>Intel and AMD, main-stream desktop/laptop/server)</a:t>
            </a:r>
          </a:p>
          <a:p>
            <a:pPr lvl="2"/>
            <a:r>
              <a:rPr lang="en-US" altLang="en-US" sz="1800" dirty="0"/>
              <a:t>X86* internally are still RISC</a:t>
            </a:r>
            <a:endParaRPr lang="en-US" sz="1800" dirty="0"/>
          </a:p>
          <a:p>
            <a:pPr lvl="1"/>
            <a:r>
              <a:rPr lang="en-US" sz="1800" dirty="0"/>
              <a:t>RISC = Reduced Instruction Set Computer</a:t>
            </a:r>
          </a:p>
          <a:p>
            <a:pPr lvl="2"/>
            <a:r>
              <a:rPr lang="en-US" sz="1800" dirty="0"/>
              <a:t>ARM: smart phone/pad</a:t>
            </a:r>
          </a:p>
          <a:p>
            <a:pPr lvl="2"/>
            <a:r>
              <a:rPr lang="en-US" sz="1800" dirty="0"/>
              <a:t>RISC-V: free ISA, closer to MIPS than other ISAs, the same textbook in RISC-V version</a:t>
            </a:r>
          </a:p>
          <a:p>
            <a:pPr lvl="2"/>
            <a:r>
              <a:rPr lang="en-US" sz="1800" dirty="0"/>
              <a:t>Others: Power, SPARC, </a:t>
            </a:r>
            <a:r>
              <a:rPr lang="en-US" sz="1800" dirty="0" err="1"/>
              <a:t>etc</a:t>
            </a:r>
            <a:endParaRPr lang="en-US" sz="1800" dirty="0"/>
          </a:p>
          <a:p>
            <a:r>
              <a:rPr lang="en-US" sz="2000" dirty="0"/>
              <a:t>Tradeoff:</a:t>
            </a:r>
          </a:p>
          <a:p>
            <a:endParaRPr lang="en-US" sz="2000" dirty="0"/>
          </a:p>
          <a:p>
            <a:r>
              <a:rPr lang="en-US" sz="2000" dirty="0"/>
              <a:t>RISC:</a:t>
            </a:r>
          </a:p>
          <a:p>
            <a:pPr lvl="1"/>
            <a:r>
              <a:rPr lang="en-US" sz="1800" dirty="0"/>
              <a:t>Small instruction set</a:t>
            </a:r>
          </a:p>
          <a:p>
            <a:pPr lvl="2"/>
            <a:r>
              <a:rPr lang="en-US" sz="1800" dirty="0"/>
              <a:t>Easier for compilers</a:t>
            </a:r>
          </a:p>
          <a:p>
            <a:pPr lvl="1"/>
            <a:r>
              <a:rPr lang="en-US" sz="1800" dirty="0"/>
              <a:t>Limit each instruction to (at most):</a:t>
            </a:r>
          </a:p>
          <a:p>
            <a:pPr lvl="2"/>
            <a:r>
              <a:rPr lang="en-US" sz="1800" dirty="0"/>
              <a:t>three register accesses,</a:t>
            </a:r>
          </a:p>
          <a:p>
            <a:pPr lvl="2"/>
            <a:r>
              <a:rPr lang="en-US" sz="1800" dirty="0"/>
              <a:t>one memory access,</a:t>
            </a:r>
          </a:p>
          <a:p>
            <a:pPr lvl="2"/>
            <a:r>
              <a:rPr lang="en-US" sz="1800" dirty="0"/>
              <a:t>one ALU operation</a:t>
            </a:r>
          </a:p>
          <a:p>
            <a:pPr lvl="2"/>
            <a:r>
              <a:rPr lang="en-US" sz="1800" dirty="0"/>
              <a:t>=&gt; facilitates parallel instruction execution (ILP)</a:t>
            </a:r>
          </a:p>
          <a:p>
            <a:pPr lvl="1"/>
            <a:r>
              <a:rPr lang="en-US" sz="1800" dirty="0"/>
              <a:t>Load-store machine:  minimize off-chip access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981200" y="3553318"/>
          <a:ext cx="6324600" cy="741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68700" imgH="419100" progId="Equation.3">
                  <p:embed/>
                </p:oleObj>
              </mc:Choice>
              <mc:Fallback>
                <p:oleObj name="Equation" r:id="rId2" imgW="3568700" imgH="419100" progId="Equation.3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53318"/>
                        <a:ext cx="6324600" cy="7419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C1C18-F94C-6A43-9ACE-8D0D35B3F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194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 Will Study Three Classes of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b="1" dirty="0"/>
              <a:t>General form: </a:t>
            </a:r>
          </a:p>
          <a:p>
            <a:pPr lvl="1"/>
            <a:r>
              <a:rPr lang="en-US" altLang="en-US" b="1" dirty="0"/>
              <a:t>&lt;op word&gt; &lt;</a:t>
            </a:r>
            <a:r>
              <a:rPr lang="en-US" altLang="en-US" b="1" dirty="0" err="1"/>
              <a:t>dest</a:t>
            </a:r>
            <a:r>
              <a:rPr lang="en-US" altLang="en-US" b="1" dirty="0"/>
              <a:t> operand&gt; &lt;</a:t>
            </a:r>
            <a:r>
              <a:rPr lang="en-US" altLang="en-US" b="1" dirty="0" err="1"/>
              <a:t>src</a:t>
            </a:r>
            <a:r>
              <a:rPr lang="en-US" altLang="en-US" b="1" dirty="0"/>
              <a:t> operand 1&gt; &lt;</a:t>
            </a:r>
            <a:r>
              <a:rPr lang="en-US" altLang="en-US" b="1" dirty="0" err="1"/>
              <a:t>src</a:t>
            </a:r>
            <a:r>
              <a:rPr lang="en-US" altLang="en-US" b="1" dirty="0"/>
              <a:t> operand 2&gt;</a:t>
            </a:r>
          </a:p>
          <a:p>
            <a:pPr marL="514350" indent="-514350">
              <a:buFont typeface="+mj-lt"/>
              <a:buAutoNum type="arabicPeriod"/>
            </a:pPr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Arithmetic-logic instructions</a:t>
            </a:r>
          </a:p>
          <a:p>
            <a:pPr lvl="1"/>
            <a:r>
              <a:rPr lang="en-US" altLang="en-US" b="1" dirty="0"/>
              <a:t>add, sub, </a:t>
            </a:r>
            <a:r>
              <a:rPr lang="en-US" altLang="en-US" b="1" dirty="0" err="1"/>
              <a:t>addi</a:t>
            </a:r>
            <a:r>
              <a:rPr lang="en-US" altLang="en-US" b="1" dirty="0"/>
              <a:t>, and, or, shift </a:t>
            </a:r>
            <a:r>
              <a:rPr lang="en-US" altLang="en-US" b="1" dirty="0" err="1"/>
              <a:t>left|right</a:t>
            </a:r>
            <a:r>
              <a:rPr lang="en-US" altLang="en-US" b="1" dirty="0"/>
              <a:t>, </a:t>
            </a:r>
            <a:r>
              <a:rPr lang="en-US" altLang="en-US" b="1" dirty="0" err="1"/>
              <a:t>etc</a:t>
            </a:r>
            <a:endParaRPr lang="en-US" altLang="en-US" b="1" dirty="0"/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Memory load and store instructions</a:t>
            </a:r>
          </a:p>
          <a:p>
            <a:pPr lvl="1"/>
            <a:r>
              <a:rPr lang="en-US" altLang="en-US" b="1" dirty="0" err="1"/>
              <a:t>lw</a:t>
            </a:r>
            <a:r>
              <a:rPr lang="en-US" altLang="en-US" b="1" dirty="0"/>
              <a:t> and </a:t>
            </a:r>
            <a:r>
              <a:rPr lang="en-US" altLang="en-US" b="1" dirty="0" err="1"/>
              <a:t>sw</a:t>
            </a:r>
            <a:r>
              <a:rPr lang="en-US" altLang="en-US" b="1" dirty="0"/>
              <a:t>: Load/store word</a:t>
            </a:r>
          </a:p>
          <a:p>
            <a:pPr lvl="1"/>
            <a:r>
              <a:rPr lang="en-US" altLang="en-US" b="1" dirty="0" err="1"/>
              <a:t>ld</a:t>
            </a:r>
            <a:r>
              <a:rPr lang="en-US" altLang="en-US" b="1" dirty="0"/>
              <a:t> and </a:t>
            </a:r>
            <a:r>
              <a:rPr lang="en-US" altLang="en-US" b="1" dirty="0" err="1"/>
              <a:t>sd</a:t>
            </a:r>
            <a:r>
              <a:rPr lang="en-US" altLang="en-US" b="1" dirty="0"/>
              <a:t>: Load/store doubleword</a:t>
            </a:r>
          </a:p>
          <a:p>
            <a:pPr lvl="1"/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b="1" dirty="0"/>
              <a:t>Control transfer instructions (changing sequence of instruction execution)</a:t>
            </a:r>
          </a:p>
          <a:p>
            <a:pPr lvl="1"/>
            <a:r>
              <a:rPr lang="en-US" altLang="en-US" b="1" dirty="0"/>
              <a:t>Conditional branch: </a:t>
            </a:r>
            <a:r>
              <a:rPr lang="en-US" altLang="en-US" b="1" dirty="0" err="1"/>
              <a:t>bne</a:t>
            </a:r>
            <a:r>
              <a:rPr lang="en-US" altLang="en-US" b="1" dirty="0"/>
              <a:t>, </a:t>
            </a:r>
            <a:r>
              <a:rPr lang="en-US" altLang="en-US" b="1" dirty="0" err="1"/>
              <a:t>beq</a:t>
            </a:r>
            <a:endParaRPr lang="en-US" altLang="en-US" b="1" dirty="0"/>
          </a:p>
          <a:p>
            <a:pPr lvl="1"/>
            <a:r>
              <a:rPr lang="en-US" altLang="en-US" b="1" dirty="0"/>
              <a:t>Unconditional jump: j (</a:t>
            </a:r>
          </a:p>
          <a:p>
            <a:pPr lvl="1"/>
            <a:r>
              <a:rPr lang="en-US" altLang="en-US" b="1" dirty="0"/>
              <a:t>Procedure call and return: </a:t>
            </a:r>
            <a:r>
              <a:rPr lang="en-US" altLang="en-US" b="1" dirty="0" err="1"/>
              <a:t>jal</a:t>
            </a:r>
            <a:r>
              <a:rPr lang="en-US" altLang="en-US" b="1" dirty="0"/>
              <a:t> and </a:t>
            </a:r>
            <a:r>
              <a:rPr lang="en-US" altLang="en-US" b="1" dirty="0" err="1"/>
              <a:t>jr</a:t>
            </a: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434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Components of a Computer 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346" y="1371600"/>
            <a:ext cx="3588254" cy="22606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E56E983-F9C0-B947-A6F0-EDA608DCB9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" y="1278371"/>
            <a:ext cx="5193182" cy="25185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3E9CC5-62F1-2543-8F56-E94AE3C2A0B9}"/>
              </a:ext>
            </a:extLst>
          </p:cNvPr>
          <p:cNvSpPr/>
          <p:nvPr/>
        </p:nvSpPr>
        <p:spPr>
          <a:xfrm>
            <a:off x="4052775" y="1570758"/>
            <a:ext cx="1038449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Input</a:t>
            </a:r>
          </a:p>
          <a:p>
            <a:pPr algn="ctr"/>
            <a:r>
              <a:rPr lang="en-US" b="1" dirty="0"/>
              <a:t>Output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167880-3C20-104F-BA66-F7C144B3614A}"/>
              </a:ext>
            </a:extLst>
          </p:cNvPr>
          <p:cNvSpPr/>
          <p:nvPr/>
        </p:nvSpPr>
        <p:spPr>
          <a:xfrm>
            <a:off x="-11130" y="1080847"/>
            <a:ext cx="1816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CPU or Processor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7B70CD-6F79-48A4-CCF9-FE0B2F0ADD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5778" y="3796953"/>
            <a:ext cx="5960676" cy="31266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4C90E6F-95A9-F655-CB05-E508648E04BF}"/>
              </a:ext>
            </a:extLst>
          </p:cNvPr>
          <p:cNvSpPr/>
          <p:nvPr/>
        </p:nvSpPr>
        <p:spPr>
          <a:xfrm>
            <a:off x="31377" y="1083815"/>
            <a:ext cx="1774402" cy="1946228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C7CC2B-D6FC-9154-7BF2-3E812694649A}"/>
              </a:ext>
            </a:extLst>
          </p:cNvPr>
          <p:cNvSpPr/>
          <p:nvPr/>
        </p:nvSpPr>
        <p:spPr>
          <a:xfrm>
            <a:off x="1951329" y="1091865"/>
            <a:ext cx="1774402" cy="1946228"/>
          </a:xfrm>
          <a:prstGeom prst="rect">
            <a:avLst/>
          </a:prstGeom>
          <a:noFill/>
          <a:ln w="50800">
            <a:solidFill>
              <a:srgbClr val="0432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4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Arithmetic Operations (of the First Class </a:t>
            </a:r>
            <a:r>
              <a:rPr lang="en-US" altLang="en-US" dirty="0" err="1"/>
              <a:t>Instrs</a:t>
            </a:r>
            <a:r>
              <a:rPr lang="en-US" altLang="en-US" dirty="0"/>
              <a:t>)</a:t>
            </a:r>
            <a:endParaRPr lang="en-AU" altLang="en-US" dirty="0"/>
          </a:p>
        </p:txBody>
      </p:sp>
      <p:sp>
        <p:nvSpPr>
          <p:cNvPr id="1126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28600" y="1142999"/>
            <a:ext cx="8763000" cy="5578475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en-US" b="1" dirty="0"/>
              <a:t>Add and subtract, three operands</a:t>
            </a:r>
          </a:p>
          <a:p>
            <a:pPr lvl="1" eaLnBrk="1" hangingPunct="1"/>
            <a:r>
              <a:rPr lang="en-US" altLang="en-US" b="1" dirty="0"/>
              <a:t>Two sources operands: provide input or source data</a:t>
            </a:r>
          </a:p>
          <a:p>
            <a:pPr lvl="1" eaLnBrk="1" hangingPunct="1"/>
            <a:r>
              <a:rPr lang="en-US" altLang="en-US" b="1" dirty="0"/>
              <a:t>One destination operand: where result goes to. </a:t>
            </a:r>
          </a:p>
          <a:p>
            <a:pPr algn="ctr" eaLnBrk="1" hangingPunct="1">
              <a:buFont typeface="Wingdings" charset="2"/>
              <a:buNone/>
            </a:pPr>
            <a:endParaRPr lang="en-US" altLang="en-US" b="1" dirty="0"/>
          </a:p>
          <a:p>
            <a:pPr algn="ctr" eaLnBrk="1" hangingPunct="1">
              <a:buFont typeface="Wingdings" charset="2"/>
              <a:buNone/>
            </a:pPr>
            <a:r>
              <a:rPr lang="en-US" altLang="en-US" b="1" dirty="0">
                <a:solidFill>
                  <a:srgbClr val="FF0000"/>
                </a:solidFill>
                <a:latin typeface="Lucida Console" charset="0"/>
              </a:rPr>
              <a:t>add a, b, c //sum of b and c is placed in a</a:t>
            </a:r>
          </a:p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dirty="0"/>
              <a:t>All arithmetic operations have this form</a:t>
            </a:r>
          </a:p>
          <a:p>
            <a:pPr lvl="1"/>
            <a:r>
              <a:rPr lang="en-US" altLang="en-US" b="1" dirty="0"/>
              <a:t>Three operands, two sources and one destination</a:t>
            </a:r>
          </a:p>
          <a:p>
            <a:pPr lvl="1"/>
            <a:r>
              <a:rPr lang="en-US" altLang="en-US" b="1" dirty="0"/>
              <a:t>3-operands instructions</a:t>
            </a:r>
          </a:p>
          <a:p>
            <a:pPr eaLnBrk="1" hangingPunct="1"/>
            <a:endParaRPr lang="en-US" altLang="en-US" b="1" dirty="0"/>
          </a:p>
          <a:p>
            <a:pPr eaLnBrk="1" hangingPunct="1"/>
            <a:endParaRPr lang="en-US" altLang="en-US" b="1" dirty="0"/>
          </a:p>
          <a:p>
            <a:pPr eaLnBrk="1" hangingPunct="1"/>
            <a:r>
              <a:rPr lang="en-US" altLang="en-US" b="1" i="1" dirty="0"/>
              <a:t>Design Principle 1:</a:t>
            </a:r>
            <a:r>
              <a:rPr lang="en-US" altLang="en-US" b="1" dirty="0"/>
              <a:t> Simplicity favors regularity</a:t>
            </a:r>
          </a:p>
          <a:p>
            <a:pPr lvl="1" eaLnBrk="1" hangingPunct="1"/>
            <a:r>
              <a:rPr lang="en-US" altLang="en-US" b="1" dirty="0"/>
              <a:t>Regularity makes implementation simpler</a:t>
            </a:r>
          </a:p>
          <a:p>
            <a:pPr lvl="1" eaLnBrk="1" hangingPunct="1"/>
            <a:r>
              <a:rPr lang="en-US" altLang="en-US" b="1" dirty="0"/>
              <a:t>Simplicity enables higher performance at lower cost</a:t>
            </a:r>
            <a:endParaRPr lang="en-AU" altLang="en-US" b="1" dirty="0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 rot="5400000">
            <a:off x="6677819" y="2099469"/>
            <a:ext cx="4565650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>
                <a:solidFill>
                  <a:schemeClr val="folHlink"/>
                </a:solidFill>
              </a:rPr>
              <a:t>§2.2 Operations of the Computer Hardware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126C0D-5478-8443-8EDA-23A6E9EBB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4255317"/>
            <a:ext cx="4602938" cy="24144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BA8B85-C8EB-47F7-DFED-C112C67C7A78}"/>
              </a:ext>
            </a:extLst>
          </p:cNvPr>
          <p:cNvSpPr/>
          <p:nvPr/>
        </p:nvSpPr>
        <p:spPr>
          <a:xfrm>
            <a:off x="6087157" y="4232903"/>
            <a:ext cx="2980643" cy="1447800"/>
          </a:xfrm>
          <a:prstGeom prst="rect">
            <a:avLst/>
          </a:prstGeom>
          <a:noFill/>
          <a:ln w="508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E94EAC-C494-D296-F76D-310136F522A4}"/>
              </a:ext>
            </a:extLst>
          </p:cNvPr>
          <p:cNvSpPr/>
          <p:nvPr/>
        </p:nvSpPr>
        <p:spPr>
          <a:xfrm>
            <a:off x="7239000" y="4718049"/>
            <a:ext cx="838200" cy="844551"/>
          </a:xfrm>
          <a:prstGeom prst="rect">
            <a:avLst/>
          </a:prstGeom>
          <a:noFill/>
          <a:ln w="508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59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Arithmetic Example</a:t>
            </a:r>
            <a:endParaRPr lang="en-AU" altLang="en-US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/>
            <a:r>
              <a:rPr lang="en-US" altLang="en-US" sz="2800" dirty="0"/>
              <a:t>C code: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3200" dirty="0">
                <a:latin typeface="Lucida Console" charset="0"/>
              </a:rPr>
              <a:t>	f = (g + h) - (</a:t>
            </a:r>
            <a:r>
              <a:rPr lang="en-US" altLang="en-US" sz="3200" dirty="0" err="1">
                <a:latin typeface="Lucida Console" charset="0"/>
              </a:rPr>
              <a:t>i</a:t>
            </a:r>
            <a:r>
              <a:rPr lang="en-US" altLang="en-US" sz="3200" dirty="0">
                <a:latin typeface="Lucida Console" charset="0"/>
              </a:rPr>
              <a:t> + j);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Compiled RISC-V code:</a:t>
            </a:r>
          </a:p>
          <a:p>
            <a:pPr eaLnBrk="1" hangingPunct="1">
              <a:spcBef>
                <a:spcPct val="50000"/>
              </a:spcBef>
              <a:spcAft>
                <a:spcPct val="30000"/>
              </a:spcAft>
              <a:buFont typeface="Wingdings" charset="2"/>
              <a:buNone/>
            </a:pPr>
            <a:r>
              <a:rPr lang="en-US" altLang="en-US" sz="3200" dirty="0">
                <a:latin typeface="Lucida Console" charset="0"/>
              </a:rPr>
              <a:t>	add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t0</a:t>
            </a:r>
            <a:r>
              <a:rPr lang="en-US" altLang="en-US" sz="3200" dirty="0">
                <a:latin typeface="Lucida Console" charset="0"/>
              </a:rPr>
              <a:t>, g, h   //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temp t0 </a:t>
            </a:r>
            <a:r>
              <a:rPr lang="en-US" altLang="en-US" sz="3200" dirty="0">
                <a:latin typeface="Lucida Console" charset="0"/>
              </a:rPr>
              <a:t>= g + h</a:t>
            </a:r>
            <a:br>
              <a:rPr lang="en-US" altLang="en-US" sz="3200" dirty="0">
                <a:latin typeface="Lucida Console" charset="0"/>
              </a:rPr>
            </a:br>
            <a:r>
              <a:rPr lang="en-US" altLang="en-US" sz="3200" dirty="0">
                <a:latin typeface="Lucida Console" charset="0"/>
              </a:rPr>
              <a:t>add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t1</a:t>
            </a:r>
            <a:r>
              <a:rPr lang="en-US" altLang="en-US" sz="3200" dirty="0">
                <a:latin typeface="Lucida Console" charset="0"/>
              </a:rPr>
              <a:t>, </a:t>
            </a:r>
            <a:r>
              <a:rPr lang="en-US" altLang="en-US" sz="3200" dirty="0" err="1">
                <a:latin typeface="Lucida Console" charset="0"/>
              </a:rPr>
              <a:t>i</a:t>
            </a:r>
            <a:r>
              <a:rPr lang="en-US" altLang="en-US" sz="3200" dirty="0">
                <a:latin typeface="Lucida Console" charset="0"/>
              </a:rPr>
              <a:t>, j   // </a:t>
            </a:r>
            <a:r>
              <a:rPr lang="en-US" altLang="en-US" sz="3200" dirty="0">
                <a:solidFill>
                  <a:srgbClr val="FF0000"/>
                </a:solidFill>
                <a:latin typeface="Lucida Console" charset="0"/>
              </a:rPr>
              <a:t>temp t1 </a:t>
            </a:r>
            <a:r>
              <a:rPr lang="en-US" altLang="en-US" sz="3200" dirty="0">
                <a:latin typeface="Lucida Console" charset="0"/>
              </a:rPr>
              <a:t>= </a:t>
            </a:r>
            <a:r>
              <a:rPr lang="en-US" altLang="en-US" sz="3200" dirty="0" err="1">
                <a:latin typeface="Lucida Console" charset="0"/>
              </a:rPr>
              <a:t>i</a:t>
            </a:r>
            <a:r>
              <a:rPr lang="en-US" altLang="en-US" sz="3200" dirty="0">
                <a:latin typeface="Lucida Console" charset="0"/>
              </a:rPr>
              <a:t> + j</a:t>
            </a:r>
            <a:br>
              <a:rPr lang="en-US" altLang="en-US" sz="3200" dirty="0">
                <a:latin typeface="Lucida Console" charset="0"/>
              </a:rPr>
            </a:br>
            <a:r>
              <a:rPr lang="en-US" altLang="en-US" sz="3200" dirty="0">
                <a:latin typeface="Lucida Console" charset="0"/>
              </a:rPr>
              <a:t>sub f,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t0</a:t>
            </a:r>
            <a:r>
              <a:rPr lang="en-US" altLang="en-US" sz="3200" dirty="0">
                <a:latin typeface="Lucida Console" charset="0"/>
              </a:rPr>
              <a:t>,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t1</a:t>
            </a:r>
            <a:r>
              <a:rPr lang="en-US" altLang="en-US" sz="3200" dirty="0">
                <a:latin typeface="Lucida Console" charset="0"/>
              </a:rPr>
              <a:t>  // f =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t0</a:t>
            </a:r>
            <a:r>
              <a:rPr lang="en-US" altLang="en-US" sz="3200" dirty="0">
                <a:latin typeface="Lucida Console" charset="0"/>
              </a:rPr>
              <a:t> - </a:t>
            </a:r>
            <a:r>
              <a:rPr lang="en-US" altLang="en-US" sz="3200" b="1" dirty="0">
                <a:solidFill>
                  <a:srgbClr val="FF0000"/>
                </a:solidFill>
                <a:latin typeface="Lucida Console" charset="0"/>
              </a:rPr>
              <a:t>t1</a:t>
            </a:r>
          </a:p>
          <a:p>
            <a:pPr>
              <a:spcBef>
                <a:spcPct val="50000"/>
              </a:spcBef>
              <a:spcAft>
                <a:spcPct val="30000"/>
              </a:spcAft>
            </a:pPr>
            <a:r>
              <a:rPr lang="en-US" altLang="en-US" sz="2800" b="1" dirty="0"/>
              <a:t>What are those symbols (t0, g, h, …) and where are their values are stored?</a:t>
            </a:r>
          </a:p>
          <a:p>
            <a:pPr lvl="1">
              <a:spcBef>
                <a:spcPct val="50000"/>
              </a:spcBef>
              <a:spcAft>
                <a:spcPct val="30000"/>
              </a:spcAft>
            </a:pPr>
            <a:r>
              <a:rPr lang="en-US" altLang="en-US" sz="2600" b="1" dirty="0"/>
              <a:t>Recall variables refers to </a:t>
            </a:r>
            <a:r>
              <a:rPr lang="en-US" altLang="en-US" sz="2600" b="1" i="1" dirty="0">
                <a:highlight>
                  <a:srgbClr val="FFFF00"/>
                </a:highlight>
              </a:rPr>
              <a:t>memory</a:t>
            </a:r>
            <a:r>
              <a:rPr lang="en-US" altLang="en-US" sz="2600" b="1" dirty="0"/>
              <a:t> locations</a:t>
            </a:r>
          </a:p>
          <a:p>
            <a:pPr lvl="1">
              <a:spcBef>
                <a:spcPct val="50000"/>
              </a:spcBef>
              <a:spcAft>
                <a:spcPct val="30000"/>
              </a:spcAft>
            </a:pPr>
            <a:r>
              <a:rPr lang="en-US" altLang="en-US" sz="2600" b="1" dirty="0"/>
              <a:t>Registers: </a:t>
            </a:r>
            <a:r>
              <a:rPr lang="en-US" sz="2800" dirty="0"/>
              <a:t>super-fast small memory/storage used inside a CPU chip</a:t>
            </a:r>
            <a:endParaRPr lang="en-AU" altLang="en-US" sz="2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791-165F-344E-BF0E-59CD826800B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arrow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158735</TotalTime>
  <Words>5430</Words>
  <Application>Microsoft Macintosh PowerPoint</Application>
  <PresentationFormat>On-screen Show (4:3)</PresentationFormat>
  <Paragraphs>922</Paragraphs>
  <Slides>54</Slides>
  <Notes>32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Arial Black</vt:lpstr>
      <vt:lpstr>Calibri</vt:lpstr>
      <vt:lpstr>Lucida Console</vt:lpstr>
      <vt:lpstr>Times New Roman</vt:lpstr>
      <vt:lpstr>Wingdings</vt:lpstr>
      <vt:lpstr>Office Theme</vt:lpstr>
      <vt:lpstr>Equation</vt:lpstr>
      <vt:lpstr>VISIO</vt:lpstr>
      <vt:lpstr>Chapter 2: Instructions: Language of the Computer  2.1 – 2.3 Introduction, Operations and Operands,  2.4 – 2.5 Signed and Unsigned Numbers, Representing Instructions in the Computer  ITSC 3181, Introduction to Computer Architecture  https://passlab.github.io/ITSC3181/</vt:lpstr>
      <vt:lpstr>Chapter 2: Instructions: Language of the Computer</vt:lpstr>
      <vt:lpstr>Instruction Set</vt:lpstr>
      <vt:lpstr>RISC-V and X86_64 Assembly Example</vt:lpstr>
      <vt:lpstr>The RISC-V Instruction Set</vt:lpstr>
      <vt:lpstr>We Will Study Three Classes of Instructions</vt:lpstr>
      <vt:lpstr> Components of a Computer </vt:lpstr>
      <vt:lpstr>Arithmetic Operations (of the First Class Instrs)</vt:lpstr>
      <vt:lpstr>Arithmetic Example</vt:lpstr>
      <vt:lpstr>Registers in CPU</vt:lpstr>
      <vt:lpstr>Register Operands</vt:lpstr>
      <vt:lpstr>RISC-V 32 64-Bit Registers, x0 to x31</vt:lpstr>
      <vt:lpstr>Register Operand Example</vt:lpstr>
      <vt:lpstr>Second Class Instr: Memory Access</vt:lpstr>
      <vt:lpstr>Memory Access Example</vt:lpstr>
      <vt:lpstr>Load and Store Instructions</vt:lpstr>
      <vt:lpstr>More Load/Store Examples: Addressing Memory</vt:lpstr>
      <vt:lpstr>A[8] = A[10], base is in x23, each element 4 bytes</vt:lpstr>
      <vt:lpstr>More Load/Store Examples: Addressing Memory B[i], i is NOT constant</vt:lpstr>
      <vt:lpstr>Registers vs. Memory</vt:lpstr>
      <vt:lpstr>Constant or Immediate Operands</vt:lpstr>
      <vt:lpstr>The Constant Zero</vt:lpstr>
      <vt:lpstr>Two Classes of Instructions so Far</vt:lpstr>
      <vt:lpstr>Psuedo-instructions Used in RARS</vt:lpstr>
      <vt:lpstr>Clarifying the Terms</vt:lpstr>
      <vt:lpstr>Chapter 2: Instructions: Language of the Computer</vt:lpstr>
      <vt:lpstr>Unsigned (Positive) Binary Integers</vt:lpstr>
      <vt:lpstr>Representing Signed (Positive and Negative) Numbers: Two’s Complement </vt:lpstr>
      <vt:lpstr>What is the decimal value of the two’s complement number 10012?</vt:lpstr>
      <vt:lpstr>Representing using 2’s-Complement Binary</vt:lpstr>
      <vt:lpstr>2’s-Complement Binary Representation of -610</vt:lpstr>
      <vt:lpstr>Rang of Two’s Complement Numbers</vt:lpstr>
      <vt:lpstr>2’s-Complement Signed Integers (32 bits)</vt:lpstr>
      <vt:lpstr>2s-Complement Signed Integers of 32 Bits</vt:lpstr>
      <vt:lpstr>Signed Negation</vt:lpstr>
      <vt:lpstr>Add Two 2’s Complement Numbers: Just Bit-wise Addition</vt:lpstr>
      <vt:lpstr>Add Two 2’s Complement Numbers: Just Bit-wise Addition, no need to recognize positive/negative number, easier to implement in hardware</vt:lpstr>
      <vt:lpstr>Sign Extension</vt:lpstr>
      <vt:lpstr>Three Classes of Instructions</vt:lpstr>
      <vt:lpstr>Representing Instructions</vt:lpstr>
      <vt:lpstr>Hexadecimal</vt:lpstr>
      <vt:lpstr>RISC-V R-Format Instructions</vt:lpstr>
      <vt:lpstr>R-Format Encoding Example 1</vt:lpstr>
      <vt:lpstr>R-Format Encoding Example 2</vt:lpstr>
      <vt:lpstr>R-Format Instruction Encoding http://content.riscv.org/wp-content/uploads/2017/05/riscv-spec-v2.2.pdf#page=116</vt:lpstr>
      <vt:lpstr>RISC-V I-Format Instructions</vt:lpstr>
      <vt:lpstr>I-Format Instruction Encoding http://content.riscv.org/wp-content/uploads/2017/05/riscv-spec-v2.2.pdf#page=116</vt:lpstr>
      <vt:lpstr>Shift Operation Encoding</vt:lpstr>
      <vt:lpstr>RISC-V S-Format Instructions</vt:lpstr>
      <vt:lpstr>S-Format Instruction Encoding http://content.riscv.org/wp-content/uploads/2017/05/riscv-spec-v2.2.pdf#page=116</vt:lpstr>
      <vt:lpstr>More Examples from Textbook 2.5</vt:lpstr>
      <vt:lpstr>More Examples from Textbook 2.5</vt:lpstr>
      <vt:lpstr>Stored Program Computers</vt:lpstr>
      <vt:lpstr>RISC vs. CISC</vt:lpstr>
    </vt:vector>
  </TitlesOfParts>
  <Company>Rice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Keith Cooper</dc:creator>
  <cp:lastModifiedBy>Yonghong Yan</cp:lastModifiedBy>
  <cp:revision>3380</cp:revision>
  <cp:lastPrinted>2022-09-19T13:23:07Z</cp:lastPrinted>
  <dcterms:created xsi:type="dcterms:W3CDTF">2009-05-06T11:59:01Z</dcterms:created>
  <dcterms:modified xsi:type="dcterms:W3CDTF">2023-01-27T14:04:47Z</dcterms:modified>
</cp:coreProperties>
</file>