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350" r:id="rId2"/>
    <p:sldId id="517" r:id="rId3"/>
    <p:sldId id="508" r:id="rId4"/>
    <p:sldId id="341" r:id="rId5"/>
    <p:sldId id="364" r:id="rId6"/>
    <p:sldId id="466" r:id="rId7"/>
    <p:sldId id="384" r:id="rId8"/>
    <p:sldId id="385" r:id="rId9"/>
    <p:sldId id="387" r:id="rId10"/>
    <p:sldId id="398" r:id="rId11"/>
    <p:sldId id="736" r:id="rId12"/>
    <p:sldId id="469" r:id="rId13"/>
    <p:sldId id="365" r:id="rId14"/>
    <p:sldId id="738" r:id="rId15"/>
    <p:sldId id="737" r:id="rId16"/>
    <p:sldId id="523" r:id="rId17"/>
    <p:sldId id="734" r:id="rId18"/>
    <p:sldId id="739" r:id="rId19"/>
    <p:sldId id="740" r:id="rId20"/>
    <p:sldId id="260" r:id="rId21"/>
    <p:sldId id="441" r:id="rId22"/>
    <p:sldId id="281" r:id="rId23"/>
    <p:sldId id="483" r:id="rId24"/>
    <p:sldId id="525" r:id="rId25"/>
    <p:sldId id="482" r:id="rId26"/>
    <p:sldId id="289" r:id="rId27"/>
    <p:sldId id="526" r:id="rId28"/>
    <p:sldId id="527" r:id="rId29"/>
    <p:sldId id="264" r:id="rId30"/>
    <p:sldId id="266" r:id="rId31"/>
    <p:sldId id="442" r:id="rId32"/>
    <p:sldId id="515" r:id="rId33"/>
    <p:sldId id="522" r:id="rId34"/>
    <p:sldId id="516" r:id="rId35"/>
    <p:sldId id="267" r:id="rId36"/>
    <p:sldId id="268" r:id="rId37"/>
    <p:sldId id="269" r:id="rId38"/>
    <p:sldId id="443" r:id="rId39"/>
    <p:sldId id="519" r:id="rId40"/>
    <p:sldId id="524" r:id="rId41"/>
    <p:sldId id="370" r:id="rId42"/>
    <p:sldId id="286" r:id="rId43"/>
    <p:sldId id="287" r:id="rId44"/>
    <p:sldId id="528" r:id="rId45"/>
    <p:sldId id="529" r:id="rId46"/>
    <p:sldId id="530" r:id="rId47"/>
    <p:sldId id="288" r:id="rId48"/>
    <p:sldId id="486" r:id="rId49"/>
    <p:sldId id="487" r:id="rId50"/>
    <p:sldId id="531" r:id="rId51"/>
    <p:sldId id="518" r:id="rId52"/>
    <p:sldId id="369" r:id="rId53"/>
    <p:sldId id="532" r:id="rId54"/>
    <p:sldId id="534" r:id="rId55"/>
    <p:sldId id="533" r:id="rId56"/>
    <p:sldId id="535" r:id="rId57"/>
    <p:sldId id="536" r:id="rId58"/>
    <p:sldId id="537" r:id="rId59"/>
    <p:sldId id="520" r:id="rId60"/>
    <p:sldId id="521" r:id="rId61"/>
    <p:sldId id="485" r:id="rId62"/>
    <p:sldId id="538" r:id="rId63"/>
    <p:sldId id="481" r:id="rId64"/>
    <p:sldId id="416" r:id="rId65"/>
    <p:sldId id="400" r:id="rId66"/>
    <p:sldId id="395" r:id="rId67"/>
    <p:sldId id="418" r:id="rId68"/>
    <p:sldId id="300" r:id="rId69"/>
    <p:sldId id="307" r:id="rId70"/>
    <p:sldId id="401" r:id="rId71"/>
    <p:sldId id="539" r:id="rId72"/>
    <p:sldId id="394" r:id="rId73"/>
    <p:sldId id="301" r:id="rId74"/>
    <p:sldId id="389" r:id="rId75"/>
    <p:sldId id="540" r:id="rId7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0432FF"/>
    <a:srgbClr val="66FFFF"/>
    <a:srgbClr val="FF7E79"/>
    <a:srgbClr val="FF2600"/>
    <a:srgbClr val="4373A9"/>
    <a:srgbClr val="151F37"/>
    <a:srgbClr val="999999"/>
    <a:srgbClr val="B3B3B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3741" autoAdjust="0"/>
  </p:normalViewPr>
  <p:slideViewPr>
    <p:cSldViewPr snapToObjects="1">
      <p:cViewPr varScale="1">
        <p:scale>
          <a:sx n="120" d="100"/>
          <a:sy n="120" d="100"/>
        </p:scale>
        <p:origin x="198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44"/>
    </p:cViewPr>
  </p:sorterViewPr>
  <p:notesViewPr>
    <p:cSldViewPr snapToObjects="1">
      <p:cViewPr varScale="1">
        <p:scale>
          <a:sx n="80" d="100"/>
          <a:sy n="80" d="100"/>
        </p:scale>
        <p:origin x="404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448E8-F839-074E-A1D0-D2FB87DD67C2}" type="datetimeFigureOut">
              <a:rPr lang="en-US" smtClean="0"/>
              <a:pPr/>
              <a:t>8/7/23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2CCB9-CDEA-A44A-BB8F-F4EE7CF017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4554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16D5-7367-0B47-9125-E5A43145A8C9}" type="datetimeFigureOut">
              <a:rPr lang="en-US" smtClean="0"/>
              <a:pPr/>
              <a:t>8/7/23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66752-9E73-7842-9287-04A4EDD5DE5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634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CPU or Processor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72473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id="{252156D7-EE5B-3B40-91F1-EB571E37F9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id="{FCDDDB37-C2A7-D14F-AE08-B1A6B48AE9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CD0759-0531-BF4B-84B2-421B11E5EC40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6EB66685-BFBE-D442-901D-AD878C35B3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29700" name="Rectangle 7">
            <a:extLst>
              <a:ext uri="{FF2B5EF4-FFF2-40B4-BE49-F238E27FC236}">
                <a16:creationId xmlns:a16="http://schemas.microsoft.com/office/drawing/2014/main" id="{26CDB5CD-227E-ED45-9C02-2EC0648F1E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906647-EDC0-AE42-B551-2C9FB59253B0}" type="slidenum">
              <a:rPr lang="en-US" altLang="en-US" smtClean="0">
                <a:latin typeface="Times New Roman" panose="02020603050405020304" pitchFamily="18" charset="0"/>
              </a:rPr>
              <a:pPr/>
              <a:t>21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9701" name="Rectangle 2">
            <a:extLst>
              <a:ext uri="{FF2B5EF4-FFF2-40B4-BE49-F238E27FC236}">
                <a16:creationId xmlns:a16="http://schemas.microsoft.com/office/drawing/2014/main" id="{A87FB823-83FF-D143-938D-412AD00E3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2" name="Rectangle 3">
            <a:extLst>
              <a:ext uri="{FF2B5EF4-FFF2-40B4-BE49-F238E27FC236}">
                <a16:creationId xmlns:a16="http://schemas.microsoft.com/office/drawing/2014/main" id="{D035B42B-5487-274A-8055-C49E7B3D7B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9013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F0E876E-B59B-D449-A688-45CE158572F7}" type="datetime3">
              <a:rPr lang="en-US" altLang="en-US">
                <a:latin typeface="Times New Roman" charset="0"/>
              </a:rPr>
              <a:pPr/>
              <a:t>8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2390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239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4688324-3B70-D84B-8F3E-FE83CD4E7395}" type="slidenum">
              <a:rPr lang="en-US" altLang="en-US">
                <a:latin typeface="Times New Roman" charset="0"/>
              </a:rPr>
              <a:pPr/>
              <a:t>22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239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689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>
            <a:extLst>
              <a:ext uri="{FF2B5EF4-FFF2-40B4-BE49-F238E27FC236}">
                <a16:creationId xmlns:a16="http://schemas.microsoft.com/office/drawing/2014/main" id="{67DDACA6-5EAD-5642-A3A7-FE2391CEE1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68610" name="Rectangle 3">
            <a:extLst>
              <a:ext uri="{FF2B5EF4-FFF2-40B4-BE49-F238E27FC236}">
                <a16:creationId xmlns:a16="http://schemas.microsoft.com/office/drawing/2014/main" id="{EA07C344-EF27-6944-A9D2-E5BAC486244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D2B08F-BDF9-BB41-B96F-4F6D36737C27}" type="datetime3">
              <a:rPr lang="en-US" altLang="en-US" smtClean="0">
                <a:latin typeface="Times New Roman" panose="02020603050405020304" pitchFamily="18" charset="0"/>
              </a:rPr>
              <a:pPr/>
              <a:t>8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8611" name="Rectangle 6">
            <a:extLst>
              <a:ext uri="{FF2B5EF4-FFF2-40B4-BE49-F238E27FC236}">
                <a16:creationId xmlns:a16="http://schemas.microsoft.com/office/drawing/2014/main" id="{7001F59D-5F5D-2142-A7A8-59EA184DEDA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68612" name="Rectangle 7">
            <a:extLst>
              <a:ext uri="{FF2B5EF4-FFF2-40B4-BE49-F238E27FC236}">
                <a16:creationId xmlns:a16="http://schemas.microsoft.com/office/drawing/2014/main" id="{6E45BC0E-547E-BE4D-805D-271CA78CF0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76FB7C-6EB8-E945-A03B-61DAC70CE770}" type="slidenum">
              <a:rPr lang="en-US" altLang="en-US" smtClean="0">
                <a:latin typeface="Times New Roman" panose="02020603050405020304" pitchFamily="18" charset="0"/>
              </a:rPr>
              <a:pPr/>
              <a:t>25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8613" name="Rectangle 2">
            <a:extLst>
              <a:ext uri="{FF2B5EF4-FFF2-40B4-BE49-F238E27FC236}">
                <a16:creationId xmlns:a16="http://schemas.microsoft.com/office/drawing/2014/main" id="{DE3CCB6C-18CE-6044-8A99-A1C1D2B134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4" name="Rectangle 3">
            <a:extLst>
              <a:ext uri="{FF2B5EF4-FFF2-40B4-BE49-F238E27FC236}">
                <a16:creationId xmlns:a16="http://schemas.microsoft.com/office/drawing/2014/main" id="{37CB7CC2-F239-8E4B-9783-217ABACB1D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032965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>
            <a:extLst>
              <a:ext uri="{FF2B5EF4-FFF2-40B4-BE49-F238E27FC236}">
                <a16:creationId xmlns:a16="http://schemas.microsoft.com/office/drawing/2014/main" id="{333B4EF8-6F39-6F44-8D15-9A9D02E2BAB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70658" name="Rectangle 3">
            <a:extLst>
              <a:ext uri="{FF2B5EF4-FFF2-40B4-BE49-F238E27FC236}">
                <a16:creationId xmlns:a16="http://schemas.microsoft.com/office/drawing/2014/main" id="{F0FE10DB-DAD8-8946-830C-81C642B3244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1CEF0E0-3A6A-A144-92CE-B24B0305497C}" type="datetime3">
              <a:rPr lang="en-US" altLang="en-US" smtClean="0">
                <a:latin typeface="Times New Roman" panose="02020603050405020304" pitchFamily="18" charset="0"/>
              </a:rPr>
              <a:pPr/>
              <a:t>8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0659" name="Rectangle 6">
            <a:extLst>
              <a:ext uri="{FF2B5EF4-FFF2-40B4-BE49-F238E27FC236}">
                <a16:creationId xmlns:a16="http://schemas.microsoft.com/office/drawing/2014/main" id="{85A8989B-C982-A84A-9721-8CB25E6032D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70660" name="Rectangle 7">
            <a:extLst>
              <a:ext uri="{FF2B5EF4-FFF2-40B4-BE49-F238E27FC236}">
                <a16:creationId xmlns:a16="http://schemas.microsoft.com/office/drawing/2014/main" id="{33747018-4835-774B-A5D4-F0CE9CD1D1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952001-125D-6E4E-ACE0-411F07DA011E}" type="slidenum">
              <a:rPr lang="en-US" altLang="en-US" smtClean="0">
                <a:latin typeface="Times New Roman" panose="02020603050405020304" pitchFamily="18" charset="0"/>
              </a:rPr>
              <a:pPr/>
              <a:t>26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0661" name="Rectangle 2">
            <a:extLst>
              <a:ext uri="{FF2B5EF4-FFF2-40B4-BE49-F238E27FC236}">
                <a16:creationId xmlns:a16="http://schemas.microsoft.com/office/drawing/2014/main" id="{4CEAF708-C31B-CB42-88FD-B15284BC2D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2" name="Rectangle 3">
            <a:extLst>
              <a:ext uri="{FF2B5EF4-FFF2-40B4-BE49-F238E27FC236}">
                <a16:creationId xmlns:a16="http://schemas.microsoft.com/office/drawing/2014/main" id="{C566A09F-D459-834B-BFB2-4507A47DE6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2569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>
            <a:extLst>
              <a:ext uri="{FF2B5EF4-FFF2-40B4-BE49-F238E27FC236}">
                <a16:creationId xmlns:a16="http://schemas.microsoft.com/office/drawing/2014/main" id="{ABB2269C-0747-F54F-B28C-DBA35B8155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72706" name="Rectangle 3">
            <a:extLst>
              <a:ext uri="{FF2B5EF4-FFF2-40B4-BE49-F238E27FC236}">
                <a16:creationId xmlns:a16="http://schemas.microsoft.com/office/drawing/2014/main" id="{85FF1EF0-1FB2-674E-96FD-5BD89E3D769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753201-5EEC-9842-B468-44F56D3C6389}" type="datetime3">
              <a:rPr lang="en-US" altLang="en-US" smtClean="0">
                <a:latin typeface="Times New Roman" panose="02020603050405020304" pitchFamily="18" charset="0"/>
              </a:rPr>
              <a:pPr/>
              <a:t>8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2707" name="Rectangle 6">
            <a:extLst>
              <a:ext uri="{FF2B5EF4-FFF2-40B4-BE49-F238E27FC236}">
                <a16:creationId xmlns:a16="http://schemas.microsoft.com/office/drawing/2014/main" id="{1DF3F96A-F908-C740-A270-1F3E57CE5A3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72708" name="Rectangle 7">
            <a:extLst>
              <a:ext uri="{FF2B5EF4-FFF2-40B4-BE49-F238E27FC236}">
                <a16:creationId xmlns:a16="http://schemas.microsoft.com/office/drawing/2014/main" id="{01044878-A6B7-E447-83FE-5C5D275053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EBECE8-767D-F84C-96D2-B10C3670FE73}" type="slidenum">
              <a:rPr lang="en-US" altLang="en-US" smtClean="0">
                <a:latin typeface="Times New Roman" panose="02020603050405020304" pitchFamily="18" charset="0"/>
              </a:rPr>
              <a:pPr/>
              <a:t>27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2709" name="Rectangle 2">
            <a:extLst>
              <a:ext uri="{FF2B5EF4-FFF2-40B4-BE49-F238E27FC236}">
                <a16:creationId xmlns:a16="http://schemas.microsoft.com/office/drawing/2014/main" id="{422E49EC-C853-BC44-92CC-BE2B023A3F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10" name="Rectangle 3">
            <a:extLst>
              <a:ext uri="{FF2B5EF4-FFF2-40B4-BE49-F238E27FC236}">
                <a16:creationId xmlns:a16="http://schemas.microsoft.com/office/drawing/2014/main" id="{D4857D7B-CF14-9E49-AA08-AF9F56EACF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48084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>
            <a:extLst>
              <a:ext uri="{FF2B5EF4-FFF2-40B4-BE49-F238E27FC236}">
                <a16:creationId xmlns:a16="http://schemas.microsoft.com/office/drawing/2014/main" id="{0505816E-61D1-FA40-8DB1-700040DA321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74754" name="Rectangle 3">
            <a:extLst>
              <a:ext uri="{FF2B5EF4-FFF2-40B4-BE49-F238E27FC236}">
                <a16:creationId xmlns:a16="http://schemas.microsoft.com/office/drawing/2014/main" id="{90E1B312-DE06-E443-AC83-E2C745B2161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6ABD9A-0696-224C-BA4E-87092BCE42C3}" type="datetime3">
              <a:rPr lang="en-US" altLang="en-US" smtClean="0">
                <a:latin typeface="Times New Roman" panose="02020603050405020304" pitchFamily="18" charset="0"/>
              </a:rPr>
              <a:pPr/>
              <a:t>8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4755" name="Rectangle 6">
            <a:extLst>
              <a:ext uri="{FF2B5EF4-FFF2-40B4-BE49-F238E27FC236}">
                <a16:creationId xmlns:a16="http://schemas.microsoft.com/office/drawing/2014/main" id="{271E40F5-4C87-C64E-9F61-E3C5F87C4C2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74756" name="Rectangle 7">
            <a:extLst>
              <a:ext uri="{FF2B5EF4-FFF2-40B4-BE49-F238E27FC236}">
                <a16:creationId xmlns:a16="http://schemas.microsoft.com/office/drawing/2014/main" id="{F51E3D3B-1F4B-1F45-A4C6-5E27000694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201865-D445-0C4F-9CA6-926B4068AB17}" type="slidenum">
              <a:rPr lang="en-US" altLang="en-US" smtClean="0">
                <a:latin typeface="Times New Roman" panose="02020603050405020304" pitchFamily="18" charset="0"/>
              </a:rPr>
              <a:pPr/>
              <a:t>28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74757" name="Rectangle 2">
            <a:extLst>
              <a:ext uri="{FF2B5EF4-FFF2-40B4-BE49-F238E27FC236}">
                <a16:creationId xmlns:a16="http://schemas.microsoft.com/office/drawing/2014/main" id="{BED7E410-2EA3-8C48-BDEC-D49E9BC0AE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8" name="Rectangle 3">
            <a:extLst>
              <a:ext uri="{FF2B5EF4-FFF2-40B4-BE49-F238E27FC236}">
                <a16:creationId xmlns:a16="http://schemas.microsoft.com/office/drawing/2014/main" id="{94E251DE-9F10-2D46-990D-8A669F2973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 altLang="en-US" dirty="0"/>
              <a:t>														</a:t>
            </a:r>
          </a:p>
        </p:txBody>
      </p:sp>
    </p:spTree>
    <p:extLst>
      <p:ext uri="{BB962C8B-B14F-4D97-AF65-F5344CB8AC3E}">
        <p14:creationId xmlns:p14="http://schemas.microsoft.com/office/powerpoint/2010/main" val="3680546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ED3A91C-A4DD-E648-AA69-5CFDC5829826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650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65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02D5547-0881-AE47-A488-72AD4B2FF9C3}" type="slidenum">
              <a:rPr lang="en-US" altLang="en-US">
                <a:latin typeface="Times New Roman" charset="0"/>
              </a:rPr>
              <a:pPr/>
              <a:t>29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65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AU" altLang="en-US" dirty="0">
                <a:latin typeface="Times New Roman" charset="0"/>
              </a:rPr>
              <a:t>To store number 12345678</a:t>
            </a:r>
          </a:p>
        </p:txBody>
      </p:sp>
    </p:spTree>
    <p:extLst>
      <p:ext uri="{BB962C8B-B14F-4D97-AF65-F5344CB8AC3E}">
        <p14:creationId xmlns:p14="http://schemas.microsoft.com/office/powerpoint/2010/main" val="246775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1F5980C-FE3D-564A-BAD8-527D84CC4AF2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854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85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BE13660-0549-1747-B1D9-17C3100BA17F}" type="slidenum">
              <a:rPr lang="en-US" altLang="en-US">
                <a:latin typeface="Times New Roman" charset="0"/>
              </a:rPr>
              <a:pPr/>
              <a:t>30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85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04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75CEA98-BFCE-6D46-9F38-ECFD031EC8C7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957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95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4BD90F2-A63A-474E-AC90-60AE2745BB8B}" type="slidenum">
              <a:rPr lang="en-US" altLang="en-US">
                <a:latin typeface="Times New Roman" charset="0"/>
              </a:rPr>
              <a:pPr/>
              <a:t>35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95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421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CC09AA0-237D-2749-820E-120C3C5E6D6E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059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05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4047747-2CE5-4342-8C01-995ECFFACB65}" type="slidenum">
              <a:rPr lang="en-US" altLang="en-US">
                <a:latin typeface="Times New Roman" charset="0"/>
              </a:rPr>
              <a:pPr/>
              <a:t>36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05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770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Morgan Kaufmann Publishers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D1E1C6B-F44F-2740-A0E9-F103F1181B3A}" type="datetime4">
              <a:rPr lang="en-US" altLang="en-US">
                <a:latin typeface="Times New Roman" charset="0"/>
              </a:rPr>
              <a:pPr/>
              <a:t>August 7,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1 — Computer Abstractions and Technology</a:t>
            </a:r>
          </a:p>
        </p:txBody>
      </p:sp>
      <p:sp>
        <p:nvSpPr>
          <p:cNvPr id="614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5F74096-1FE7-4B43-A5E1-79692579C7F0}" type="slidenum">
              <a:rPr lang="en-US" altLang="en-US">
                <a:latin typeface="Times New Roman" charset="0"/>
              </a:rPr>
              <a:pPr/>
              <a:t>4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AU" altLang="en-US" dirty="0">
                <a:latin typeface="Times New Roman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63293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12629CD-C9FC-C14F-913B-6A5848F9430D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162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16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BFB1970-961E-4B47-9D16-BF55DCC762B7}" type="slidenum">
              <a:rPr lang="en-US" altLang="en-US">
                <a:latin typeface="Times New Roman" charset="0"/>
              </a:rPr>
              <a:pPr/>
              <a:t>37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16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46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B920AFA-C9EB-7345-A7C5-A0B5E0FA16FE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2902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290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3E4CF4-C07C-604E-BB31-408AFEDF9609}" type="slidenum">
              <a:rPr lang="en-US" altLang="en-US">
                <a:latin typeface="Times New Roman" charset="0"/>
              </a:rPr>
              <a:pPr/>
              <a:t>42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290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AU" altLang="en-US" dirty="0">
                <a:latin typeface="Times New Roman" charset="0"/>
              </a:rPr>
              <a:t>       </a:t>
            </a:r>
          </a:p>
          <a:p>
            <a:r>
              <a:rPr lang="en-AU" altLang="en-US" dirty="0">
                <a:latin typeface="Times New Roman" charset="0"/>
              </a:rPr>
              <a:t>L2:   </a:t>
            </a:r>
            <a:r>
              <a:rPr lang="en-AU" altLang="en-US" dirty="0" err="1">
                <a:latin typeface="Times New Roman" charset="0"/>
              </a:rPr>
              <a:t>addi</a:t>
            </a:r>
            <a:r>
              <a:rPr lang="en-AU" altLang="en-US" dirty="0">
                <a:latin typeface="Times New Roman" charset="0"/>
              </a:rPr>
              <a:t> x5, x5, 1          //L1 could be here</a:t>
            </a:r>
          </a:p>
          <a:p>
            <a:r>
              <a:rPr lang="en-AU" altLang="en-US" dirty="0">
                <a:latin typeface="Times New Roman" charset="0"/>
              </a:rPr>
              <a:t>        add x10, x5, x11</a:t>
            </a:r>
          </a:p>
          <a:p>
            <a:r>
              <a:rPr lang="en-AU" altLang="en-US" dirty="0">
                <a:latin typeface="Times New Roman" charset="0"/>
              </a:rPr>
              <a:t>        </a:t>
            </a:r>
            <a:r>
              <a:rPr lang="en-AU" altLang="en-US" b="1" dirty="0" err="1">
                <a:latin typeface="Times New Roman" charset="0"/>
              </a:rPr>
              <a:t>beq</a:t>
            </a:r>
            <a:r>
              <a:rPr lang="en-AU" altLang="en-US" b="1" dirty="0">
                <a:latin typeface="Times New Roman" charset="0"/>
              </a:rPr>
              <a:t> x5, x6, L1        //can branch backward</a:t>
            </a:r>
          </a:p>
          <a:p>
            <a:r>
              <a:rPr lang="en-AU" altLang="en-US" dirty="0">
                <a:latin typeface="Times New Roman" charset="0"/>
              </a:rPr>
              <a:t>        add x10, x10, x9</a:t>
            </a:r>
          </a:p>
          <a:p>
            <a:r>
              <a:rPr lang="en-AU" altLang="en-US" dirty="0">
                <a:latin typeface="Times New Roman" charset="0"/>
              </a:rPr>
              <a:t>        sub ….</a:t>
            </a:r>
          </a:p>
          <a:p>
            <a:r>
              <a:rPr lang="en-AU" altLang="en-US" dirty="0">
                <a:latin typeface="Times New Roman" charset="0"/>
              </a:rPr>
              <a:t>        …</a:t>
            </a:r>
          </a:p>
          <a:p>
            <a:endParaRPr lang="en-AU" altLang="en-US" dirty="0">
              <a:latin typeface="Times New Roman" charset="0"/>
            </a:endParaRPr>
          </a:p>
          <a:p>
            <a:r>
              <a:rPr lang="en-AU" altLang="en-US" dirty="0">
                <a:latin typeface="Times New Roman" charset="0"/>
              </a:rPr>
              <a:t>L1:   sub x10, x10, x9</a:t>
            </a:r>
          </a:p>
          <a:p>
            <a:r>
              <a:rPr lang="en-AU" altLang="en-US" dirty="0">
                <a:latin typeface="Times New Roman" charset="0"/>
              </a:rPr>
              <a:t>        add …</a:t>
            </a:r>
          </a:p>
          <a:p>
            <a:r>
              <a:rPr lang="en-AU" altLang="en-US" dirty="0">
                <a:latin typeface="Times New Roman" charset="0"/>
              </a:rPr>
              <a:t>        …</a:t>
            </a:r>
          </a:p>
          <a:p>
            <a:endParaRPr lang="en-AU" altLang="en-US" dirty="0">
              <a:latin typeface="Times New Roman" charset="0"/>
            </a:endParaRPr>
          </a:p>
          <a:p>
            <a:r>
              <a:rPr lang="en-AU" altLang="en-US" dirty="0">
                <a:latin typeface="Times New Roman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8439784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6F3A7FB-7A7C-CF43-A71D-A99DCB9EDE6D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005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00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21306A0-D261-F745-8604-50F9E32B52D5}" type="slidenum">
              <a:rPr lang="en-US" altLang="en-US">
                <a:latin typeface="Times New Roman" charset="0"/>
              </a:rPr>
              <a:pPr/>
              <a:t>43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00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421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6F3A7FB-7A7C-CF43-A71D-A99DCB9EDE6D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005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00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21306A0-D261-F745-8604-50F9E32B52D5}" type="slidenum">
              <a:rPr lang="en-US" altLang="en-US">
                <a:latin typeface="Times New Roman" charset="0"/>
              </a:rPr>
              <a:pPr/>
              <a:t>44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00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AU" altLang="en-US" dirty="0" err="1">
                <a:latin typeface="Times New Roman" charset="0"/>
              </a:rPr>
              <a:t>beq</a:t>
            </a:r>
            <a:r>
              <a:rPr lang="en-AU" altLang="en-US" dirty="0">
                <a:latin typeface="Times New Roman" charset="0"/>
              </a:rPr>
              <a:t> x22 x23 then</a:t>
            </a:r>
          </a:p>
          <a:p>
            <a:r>
              <a:rPr lang="en-AU" altLang="en-US" dirty="0">
                <a:latin typeface="Times New Roman" charset="0"/>
              </a:rPr>
              <a:t>F = g-h</a:t>
            </a:r>
          </a:p>
          <a:p>
            <a:r>
              <a:rPr lang="en-AU" altLang="en-US" dirty="0" err="1">
                <a:latin typeface="Times New Roman" charset="0"/>
              </a:rPr>
              <a:t>Beq</a:t>
            </a:r>
            <a:r>
              <a:rPr lang="en-AU" altLang="en-US" dirty="0">
                <a:latin typeface="Times New Roman" charset="0"/>
              </a:rPr>
              <a:t> x0 x0 exit</a:t>
            </a:r>
          </a:p>
          <a:p>
            <a:endParaRPr lang="en-AU" altLang="en-US" dirty="0">
              <a:latin typeface="Times New Roman" charset="0"/>
            </a:endParaRPr>
          </a:p>
          <a:p>
            <a:r>
              <a:rPr lang="en-AU" altLang="en-US" dirty="0">
                <a:latin typeface="Times New Roman" charset="0"/>
              </a:rPr>
              <a:t>Then: f=</a:t>
            </a:r>
            <a:r>
              <a:rPr lang="en-AU" altLang="en-US" dirty="0" err="1">
                <a:latin typeface="Times New Roman" charset="0"/>
              </a:rPr>
              <a:t>g+h</a:t>
            </a:r>
            <a:endParaRPr lang="en-AU" altLang="en-US" dirty="0">
              <a:latin typeface="Times New Roman" charset="0"/>
            </a:endParaRPr>
          </a:p>
          <a:p>
            <a:r>
              <a:rPr lang="en-AU" altLang="en-US" dirty="0">
                <a:latin typeface="Times New Roman" charset="0"/>
              </a:rPr>
              <a:t>Exit</a:t>
            </a:r>
          </a:p>
        </p:txBody>
      </p:sp>
    </p:spTree>
    <p:extLst>
      <p:ext uri="{BB962C8B-B14F-4D97-AF65-F5344CB8AC3E}">
        <p14:creationId xmlns:p14="http://schemas.microsoft.com/office/powerpoint/2010/main" val="31362595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B6CFD73-22B5-1C48-8A5D-B25345487843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10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5B03992-ED9A-334F-AC25-E140E6761FA3}" type="slidenum">
              <a:rPr lang="en-US" altLang="en-US">
                <a:latin typeface="Times New Roman" charset="0"/>
              </a:rPr>
              <a:pPr/>
              <a:t>45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069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B6CFD73-22B5-1C48-8A5D-B25345487843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10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5B03992-ED9A-334F-AC25-E140E6761FA3}" type="slidenum">
              <a:rPr lang="en-US" altLang="en-US">
                <a:latin typeface="Times New Roman" charset="0"/>
              </a:rPr>
              <a:pPr/>
              <a:t>46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1380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B6CFD73-22B5-1C48-8A5D-B25345487843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10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5B03992-ED9A-334F-AC25-E140E6761FA3}" type="slidenum">
              <a:rPr lang="en-US" altLang="en-US">
                <a:latin typeface="Times New Roman" charset="0"/>
              </a:rPr>
              <a:pPr/>
              <a:t>47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5223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>
            <a:extLst>
              <a:ext uri="{FF2B5EF4-FFF2-40B4-BE49-F238E27FC236}">
                <a16:creationId xmlns:a16="http://schemas.microsoft.com/office/drawing/2014/main" id="{CC011DAB-4A82-0645-A5CA-9079C09013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84994" name="Rectangle 3">
            <a:extLst>
              <a:ext uri="{FF2B5EF4-FFF2-40B4-BE49-F238E27FC236}">
                <a16:creationId xmlns:a16="http://schemas.microsoft.com/office/drawing/2014/main" id="{F22D2F48-75D7-7B42-A6E2-0CA7CC7CDB8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637475-A484-0A40-873B-9356FAAAB1E0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84995" name="Rectangle 6">
            <a:extLst>
              <a:ext uri="{FF2B5EF4-FFF2-40B4-BE49-F238E27FC236}">
                <a16:creationId xmlns:a16="http://schemas.microsoft.com/office/drawing/2014/main" id="{4C6270E2-8B64-274F-9712-EF9DC69F1E8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84996" name="Rectangle 7">
            <a:extLst>
              <a:ext uri="{FF2B5EF4-FFF2-40B4-BE49-F238E27FC236}">
                <a16:creationId xmlns:a16="http://schemas.microsoft.com/office/drawing/2014/main" id="{0D00CF87-1D94-3241-A68C-C33227F71E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FAE21B9-F917-354A-8C60-969A29C441A0}" type="slidenum">
              <a:rPr lang="en-US" altLang="en-US" smtClean="0">
                <a:latin typeface="Times New Roman" panose="02020603050405020304" pitchFamily="18" charset="0"/>
              </a:rPr>
              <a:pPr/>
              <a:t>48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84997" name="Rectangle 2">
            <a:extLst>
              <a:ext uri="{FF2B5EF4-FFF2-40B4-BE49-F238E27FC236}">
                <a16:creationId xmlns:a16="http://schemas.microsoft.com/office/drawing/2014/main" id="{E5D77E24-35FA-B347-B8C2-0D6265AFF4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8" name="Rectangle 3">
            <a:extLst>
              <a:ext uri="{FF2B5EF4-FFF2-40B4-BE49-F238E27FC236}">
                <a16:creationId xmlns:a16="http://schemas.microsoft.com/office/drawing/2014/main" id="{13809A5D-078D-8043-AEDD-F41A08D17F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341025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>
            <a:extLst>
              <a:ext uri="{FF2B5EF4-FFF2-40B4-BE49-F238E27FC236}">
                <a16:creationId xmlns:a16="http://schemas.microsoft.com/office/drawing/2014/main" id="{3CAB7591-655F-2040-850E-98609D1230F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87042" name="Rectangle 3">
            <a:extLst>
              <a:ext uri="{FF2B5EF4-FFF2-40B4-BE49-F238E27FC236}">
                <a16:creationId xmlns:a16="http://schemas.microsoft.com/office/drawing/2014/main" id="{41097207-91AE-874C-9FD2-3DC50025B2F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AD5DD7B-B74C-6A46-8A23-51C5FA1C79BC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87043" name="Rectangle 6">
            <a:extLst>
              <a:ext uri="{FF2B5EF4-FFF2-40B4-BE49-F238E27FC236}">
                <a16:creationId xmlns:a16="http://schemas.microsoft.com/office/drawing/2014/main" id="{1957AB23-9D29-3B44-A8E4-692025DBF75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87044" name="Rectangle 7">
            <a:extLst>
              <a:ext uri="{FF2B5EF4-FFF2-40B4-BE49-F238E27FC236}">
                <a16:creationId xmlns:a16="http://schemas.microsoft.com/office/drawing/2014/main" id="{0A472D56-A285-364B-A24C-2D16983D73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1C9365-FA7E-C743-87EA-13C9CDE34713}" type="slidenum">
              <a:rPr lang="en-US" altLang="en-US" smtClean="0">
                <a:latin typeface="Times New Roman" panose="02020603050405020304" pitchFamily="18" charset="0"/>
              </a:rPr>
              <a:pPr/>
              <a:t>52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87045" name="Rectangle 2">
            <a:extLst>
              <a:ext uri="{FF2B5EF4-FFF2-40B4-BE49-F238E27FC236}">
                <a16:creationId xmlns:a16="http://schemas.microsoft.com/office/drawing/2014/main" id="{A66FA131-85A9-F94F-A5BD-4589B1FB7B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6" name="Rectangle 3">
            <a:extLst>
              <a:ext uri="{FF2B5EF4-FFF2-40B4-BE49-F238E27FC236}">
                <a16:creationId xmlns:a16="http://schemas.microsoft.com/office/drawing/2014/main" id="{568EF126-67D6-7F43-B8E3-A60C226CDF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12967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310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Morgan Kaufmann Publishers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D1E1C6B-F44F-2740-A0E9-F103F1181B3A}" type="datetime4">
              <a:rPr lang="en-US" altLang="en-US">
                <a:latin typeface="Times New Roman" charset="0"/>
              </a:rPr>
              <a:pPr/>
              <a:t>August 7,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1 — Computer Abstractions and Technology</a:t>
            </a:r>
          </a:p>
        </p:txBody>
      </p:sp>
      <p:sp>
        <p:nvSpPr>
          <p:cNvPr id="614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5F74096-1FE7-4B43-A5E1-79692579C7F0}" type="slidenum">
              <a:rPr lang="en-US" altLang="en-US">
                <a:latin typeface="Times New Roman" charset="0"/>
              </a:rPr>
              <a:pPr/>
              <a:t>7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909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B6CFD73-22B5-1C48-8A5D-B25345487843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10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5B03992-ED9A-334F-AC25-E140E6761FA3}" type="slidenum">
              <a:rPr lang="en-US" altLang="en-US">
                <a:latin typeface="Times New Roman" charset="0"/>
              </a:rPr>
              <a:pPr/>
              <a:t>62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10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AU" altLang="en-US" dirty="0">
                <a:latin typeface="Times New Roman" charset="0"/>
              </a:rPr>
              <a:t>																																																													</a:t>
            </a:r>
          </a:p>
        </p:txBody>
      </p:sp>
    </p:spTree>
    <p:extLst>
      <p:ext uri="{BB962C8B-B14F-4D97-AF65-F5344CB8AC3E}">
        <p14:creationId xmlns:p14="http://schemas.microsoft.com/office/powerpoint/2010/main" val="20595044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5698C06-8D8B-0742-82F5-2D7DE5DD5E14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619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61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44AB945-3843-F849-A762-D67A8A7F26DC}" type="slidenum">
              <a:rPr lang="en-US" altLang="en-US">
                <a:latin typeface="Times New Roman" charset="0"/>
              </a:rPr>
              <a:pPr/>
              <a:t>66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61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3526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684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>
            <a:extLst>
              <a:ext uri="{FF2B5EF4-FFF2-40B4-BE49-F238E27FC236}">
                <a16:creationId xmlns:a16="http://schemas.microsoft.com/office/drawing/2014/main" id="{6A163954-6133-F94F-990A-0D315C225E1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91138" name="Rectangle 3">
            <a:extLst>
              <a:ext uri="{FF2B5EF4-FFF2-40B4-BE49-F238E27FC236}">
                <a16:creationId xmlns:a16="http://schemas.microsoft.com/office/drawing/2014/main" id="{104109F3-4C80-B443-B525-0ECF99C6930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5F5984-77F5-6B4C-AB4C-7B9492CB90B7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1139" name="Rectangle 6">
            <a:extLst>
              <a:ext uri="{FF2B5EF4-FFF2-40B4-BE49-F238E27FC236}">
                <a16:creationId xmlns:a16="http://schemas.microsoft.com/office/drawing/2014/main" id="{6D210490-AC21-4747-BAE1-673D629F05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91140" name="Rectangle 7">
            <a:extLst>
              <a:ext uri="{FF2B5EF4-FFF2-40B4-BE49-F238E27FC236}">
                <a16:creationId xmlns:a16="http://schemas.microsoft.com/office/drawing/2014/main" id="{B73FE053-7874-7B4C-8BF8-AD7FF17588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AFA2B1-00EA-C543-B64B-BA83A356DA9F}" type="slidenum">
              <a:rPr lang="en-US" altLang="en-US" smtClean="0">
                <a:latin typeface="Times New Roman" panose="02020603050405020304" pitchFamily="18" charset="0"/>
              </a:rPr>
              <a:pPr/>
              <a:t>68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1141" name="Rectangle 2">
            <a:extLst>
              <a:ext uri="{FF2B5EF4-FFF2-40B4-BE49-F238E27FC236}">
                <a16:creationId xmlns:a16="http://schemas.microsoft.com/office/drawing/2014/main" id="{E3B81742-EFA0-494C-8B69-E7B89C2CF1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2" name="Rectangle 3">
            <a:extLst>
              <a:ext uri="{FF2B5EF4-FFF2-40B4-BE49-F238E27FC236}">
                <a16:creationId xmlns:a16="http://schemas.microsoft.com/office/drawing/2014/main" id="{EE667C8F-E460-564B-8BCF-CBCA4E9CBD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13633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>
            <a:extLst>
              <a:ext uri="{FF2B5EF4-FFF2-40B4-BE49-F238E27FC236}">
                <a16:creationId xmlns:a16="http://schemas.microsoft.com/office/drawing/2014/main" id="{6C146445-0E71-6147-ADD1-DA64FFDE54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05474" name="Rectangle 3">
            <a:extLst>
              <a:ext uri="{FF2B5EF4-FFF2-40B4-BE49-F238E27FC236}">
                <a16:creationId xmlns:a16="http://schemas.microsoft.com/office/drawing/2014/main" id="{9A340B44-4F68-564A-A1C2-005257D6BCB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C9348A-BE7F-394E-BBFC-473F91D26280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5475" name="Rectangle 6">
            <a:extLst>
              <a:ext uri="{FF2B5EF4-FFF2-40B4-BE49-F238E27FC236}">
                <a16:creationId xmlns:a16="http://schemas.microsoft.com/office/drawing/2014/main" id="{9A717A31-F351-BE4C-AACD-481926DEBD5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05476" name="Rectangle 7">
            <a:extLst>
              <a:ext uri="{FF2B5EF4-FFF2-40B4-BE49-F238E27FC236}">
                <a16:creationId xmlns:a16="http://schemas.microsoft.com/office/drawing/2014/main" id="{6E8BBCA0-B053-6B44-BE29-9913129346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D2CEA4-C740-2745-8786-5D7E2DB456CB}" type="slidenum">
              <a:rPr lang="en-US" altLang="en-US" smtClean="0">
                <a:latin typeface="Times New Roman" panose="02020603050405020304" pitchFamily="18" charset="0"/>
              </a:rPr>
              <a:pPr/>
              <a:t>69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5477" name="Rectangle 2">
            <a:extLst>
              <a:ext uri="{FF2B5EF4-FFF2-40B4-BE49-F238E27FC236}">
                <a16:creationId xmlns:a16="http://schemas.microsoft.com/office/drawing/2014/main" id="{58F21255-3ECD-0847-BE5E-DBC59CF945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8" name="Rectangle 3">
            <a:extLst>
              <a:ext uri="{FF2B5EF4-FFF2-40B4-BE49-F238E27FC236}">
                <a16:creationId xmlns:a16="http://schemas.microsoft.com/office/drawing/2014/main" id="{4D8B5146-FF43-E342-94A2-E01EC4465F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094340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>
            <a:extLst>
              <a:ext uri="{FF2B5EF4-FFF2-40B4-BE49-F238E27FC236}">
                <a16:creationId xmlns:a16="http://schemas.microsoft.com/office/drawing/2014/main" id="{40EEA598-F598-D945-8CE5-477347972A6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07522" name="Rectangle 3">
            <a:extLst>
              <a:ext uri="{FF2B5EF4-FFF2-40B4-BE49-F238E27FC236}">
                <a16:creationId xmlns:a16="http://schemas.microsoft.com/office/drawing/2014/main" id="{F2635EC1-5388-3045-B1D3-013689846C4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006E84-EA8A-3A40-B828-D64A0FAA82A5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7523" name="Rectangle 6">
            <a:extLst>
              <a:ext uri="{FF2B5EF4-FFF2-40B4-BE49-F238E27FC236}">
                <a16:creationId xmlns:a16="http://schemas.microsoft.com/office/drawing/2014/main" id="{0A0FB9DD-8D4E-1349-B656-DA8C471CB6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07524" name="Rectangle 7">
            <a:extLst>
              <a:ext uri="{FF2B5EF4-FFF2-40B4-BE49-F238E27FC236}">
                <a16:creationId xmlns:a16="http://schemas.microsoft.com/office/drawing/2014/main" id="{5FB53F50-1D62-D543-A26D-85C2CE59C2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F220C2-A712-DB4E-BF2D-1D722C8D67DF}" type="slidenum">
              <a:rPr lang="en-US" altLang="en-US" smtClean="0">
                <a:latin typeface="Times New Roman" panose="02020603050405020304" pitchFamily="18" charset="0"/>
              </a:rPr>
              <a:pPr/>
              <a:t>70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7525" name="Rectangle 2">
            <a:extLst>
              <a:ext uri="{FF2B5EF4-FFF2-40B4-BE49-F238E27FC236}">
                <a16:creationId xmlns:a16="http://schemas.microsoft.com/office/drawing/2014/main" id="{3626A932-71F2-F245-A6E8-7B41E94668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6" name="Rectangle 3">
            <a:extLst>
              <a:ext uri="{FF2B5EF4-FFF2-40B4-BE49-F238E27FC236}">
                <a16:creationId xmlns:a16="http://schemas.microsoft.com/office/drawing/2014/main" id="{9ED6AFF7-60BB-AC49-8A87-762BDB17B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89199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9153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>
            <a:extLst>
              <a:ext uri="{FF2B5EF4-FFF2-40B4-BE49-F238E27FC236}">
                <a16:creationId xmlns:a16="http://schemas.microsoft.com/office/drawing/2014/main" id="{B43F4D49-9F33-8149-9DED-2C9AA3C8F30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93186" name="Rectangle 3">
            <a:extLst>
              <a:ext uri="{FF2B5EF4-FFF2-40B4-BE49-F238E27FC236}">
                <a16:creationId xmlns:a16="http://schemas.microsoft.com/office/drawing/2014/main" id="{59710901-D3CC-8747-9D3F-C47AA48219A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FB2CF3-7B42-3748-921C-A84EA5B7DEA2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3187" name="Rectangle 6">
            <a:extLst>
              <a:ext uri="{FF2B5EF4-FFF2-40B4-BE49-F238E27FC236}">
                <a16:creationId xmlns:a16="http://schemas.microsoft.com/office/drawing/2014/main" id="{6C58FCE5-8C10-6244-91B1-52E5E3A896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93188" name="Rectangle 7">
            <a:extLst>
              <a:ext uri="{FF2B5EF4-FFF2-40B4-BE49-F238E27FC236}">
                <a16:creationId xmlns:a16="http://schemas.microsoft.com/office/drawing/2014/main" id="{BB9FA164-D7E6-4C48-A2B0-A12E14AFD5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CBD789-D8BA-044D-A5D9-DABC58CD2F62}" type="slidenum">
              <a:rPr lang="en-US" altLang="en-US" smtClean="0">
                <a:latin typeface="Times New Roman" panose="02020603050405020304" pitchFamily="18" charset="0"/>
              </a:rPr>
              <a:pPr/>
              <a:t>73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3189" name="Rectangle 2">
            <a:extLst>
              <a:ext uri="{FF2B5EF4-FFF2-40B4-BE49-F238E27FC236}">
                <a16:creationId xmlns:a16="http://schemas.microsoft.com/office/drawing/2014/main" id="{A004C6E2-73EF-454D-9215-D72117F4A3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90" name="Rectangle 3">
            <a:extLst>
              <a:ext uri="{FF2B5EF4-FFF2-40B4-BE49-F238E27FC236}">
                <a16:creationId xmlns:a16="http://schemas.microsoft.com/office/drawing/2014/main" id="{1C14E270-6C3D-1244-A785-75E53DAB5C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46981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0179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>
            <a:extLst>
              <a:ext uri="{FF2B5EF4-FFF2-40B4-BE49-F238E27FC236}">
                <a16:creationId xmlns:a16="http://schemas.microsoft.com/office/drawing/2014/main" id="{A374D296-1649-BE43-9020-67D5848AA0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95234" name="Rectangle 3">
            <a:extLst>
              <a:ext uri="{FF2B5EF4-FFF2-40B4-BE49-F238E27FC236}">
                <a16:creationId xmlns:a16="http://schemas.microsoft.com/office/drawing/2014/main" id="{F7B732D8-F3C2-104F-BC9E-8EDEFD8AF61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ED116D-7BB3-B246-B912-EF4F36F774A5}" type="datetime3">
              <a:rPr lang="en-US" altLang="en-US" smtClean="0">
                <a:latin typeface="Times New Roman" panose="02020603050405020304" pitchFamily="18" charset="0"/>
              </a:rPr>
              <a:pPr/>
              <a:t>7 August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5235" name="Rectangle 6">
            <a:extLst>
              <a:ext uri="{FF2B5EF4-FFF2-40B4-BE49-F238E27FC236}">
                <a16:creationId xmlns:a16="http://schemas.microsoft.com/office/drawing/2014/main" id="{B7508D43-3744-5041-97D6-F7B1399557F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95236" name="Rectangle 7">
            <a:extLst>
              <a:ext uri="{FF2B5EF4-FFF2-40B4-BE49-F238E27FC236}">
                <a16:creationId xmlns:a16="http://schemas.microsoft.com/office/drawing/2014/main" id="{4DA223E0-5DD2-FC41-ACF2-131D905729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70378B-5ED1-1244-96E3-E9E5ED2A3391}" type="slidenum">
              <a:rPr lang="en-US" altLang="en-US" smtClean="0">
                <a:latin typeface="Times New Roman" panose="02020603050405020304" pitchFamily="18" charset="0"/>
              </a:rPr>
              <a:pPr/>
              <a:t>75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5237" name="Rectangle 2">
            <a:extLst>
              <a:ext uri="{FF2B5EF4-FFF2-40B4-BE49-F238E27FC236}">
                <a16:creationId xmlns:a16="http://schemas.microsoft.com/office/drawing/2014/main" id="{BDD5E027-C6C7-8746-888D-B00CE73E4E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8" name="Rectangle 3">
            <a:extLst>
              <a:ext uri="{FF2B5EF4-FFF2-40B4-BE49-F238E27FC236}">
                <a16:creationId xmlns:a16="http://schemas.microsoft.com/office/drawing/2014/main" id="{75A21561-1DD4-C346-BB60-962A25A378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802958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Morgan Kaufmann Publishers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D1E1C6B-F44F-2740-A0E9-F103F1181B3A}" type="datetime4">
              <a:rPr lang="en-US" altLang="en-US">
                <a:latin typeface="Times New Roman" charset="0"/>
              </a:rPr>
              <a:pPr/>
              <a:t>August 7,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1 — Computer Abstractions and Technology</a:t>
            </a:r>
          </a:p>
        </p:txBody>
      </p:sp>
      <p:sp>
        <p:nvSpPr>
          <p:cNvPr id="614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5F74096-1FE7-4B43-A5E1-79692579C7F0}" type="slidenum">
              <a:rPr lang="en-US" altLang="en-US">
                <a:latin typeface="Times New Roman" charset="0"/>
              </a:rPr>
              <a:pPr/>
              <a:t>8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28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Morgan Kaufmann Publishers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D1E1C6B-F44F-2740-A0E9-F103F1181B3A}" type="datetime4">
              <a:rPr lang="en-US" altLang="en-US">
                <a:latin typeface="Times New Roman" charset="0"/>
              </a:rPr>
              <a:pPr/>
              <a:t>August 7,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1 — Computer Abstractions and Technology</a:t>
            </a:r>
          </a:p>
        </p:txBody>
      </p:sp>
      <p:sp>
        <p:nvSpPr>
          <p:cNvPr id="614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5F74096-1FE7-4B43-A5E1-79692579C7F0}" type="slidenum">
              <a:rPr lang="en-US" altLang="en-US">
                <a:latin typeface="Times New Roman" charset="0"/>
              </a:rPr>
              <a:pPr/>
              <a:t>9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667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																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768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The compiler reserves the </a:t>
            </a:r>
            <a:r>
              <a:rPr lang="en-US" dirty="0" err="1"/>
              <a:t>sp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register for maintaining the layout of the program stack. The </a:t>
            </a:r>
            <a:r>
              <a:rPr lang="en-US" dirty="0"/>
              <a:t>pc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register points to the next instruction to be executed by the CPU; unlike the other registers, programs cannot write directly to the </a:t>
            </a:r>
            <a:r>
              <a:rPr lang="en-US" dirty="0"/>
              <a:t>pc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register. Next,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828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241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FCADA0F-EC9E-254A-BFCE-E13BA999248D}" type="datetime3">
              <a:rPr lang="en-US" altLang="en-US">
                <a:latin typeface="Times New Roman" charset="0"/>
              </a:rPr>
              <a:pPr/>
              <a:t>7 August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240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24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9816E2A-8319-F646-B78C-D6CAA2A12B14}" type="slidenum">
              <a:rPr lang="en-US" altLang="en-US">
                <a:latin typeface="Times New Roman" charset="0"/>
              </a:rPr>
              <a:pPr/>
              <a:t>20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24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97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74787"/>
            <a:ext cx="7772400" cy="1470025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6417" y="3657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28600" y="992188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228600" y="6019800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1252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495800" cy="5213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61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1362075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114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213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343400" cy="5213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38122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61596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16200000">
            <a:off x="-2703052" y="2935748"/>
            <a:ext cx="6006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From ZERO To ONE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>
                    <a:lumMod val="50000"/>
                  </a:schemeClr>
                </a:solidFill>
              </a:rPr>
              <a:t>Chapter 1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&gt; </a:t>
            </a:r>
          </a:p>
        </p:txBody>
      </p:sp>
    </p:spTree>
    <p:extLst>
      <p:ext uri="{BB962C8B-B14F-4D97-AF65-F5344CB8AC3E}">
        <p14:creationId xmlns:p14="http://schemas.microsoft.com/office/powerpoint/2010/main" val="2056431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143000"/>
            <a:ext cx="8763000" cy="5213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28600" y="992188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34290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4" r:id="rId6"/>
    <p:sldLayoutId id="2147483655" r:id="rId7"/>
    <p:sldLayoutId id="2147483658" r:id="rId8"/>
    <p:sldLayoutId id="2147483660" r:id="rId9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n-lt"/>
          <a:ea typeface="+mj-ea"/>
          <a:cs typeface="Arial Rounded MT Bold"/>
        </a:defRPr>
      </a:lvl1pPr>
    </p:titleStyle>
    <p:bodyStyle>
      <a:lvl1pPr marL="320040" indent="-320040" algn="l" defTabSz="457200" rtl="0" eaLnBrk="1" latinLnBrk="0" hangingPunct="1">
        <a:spcBef>
          <a:spcPts val="600"/>
        </a:spcBef>
        <a:buClr>
          <a:srgbClr val="151F37"/>
        </a:buClr>
        <a:buSzPct val="120000"/>
        <a:buFont typeface="Arial"/>
        <a:buChar char="•"/>
        <a:tabLst/>
        <a:defRPr sz="2600" b="0" kern="1200">
          <a:solidFill>
            <a:schemeClr val="tx1"/>
          </a:solidFill>
          <a:latin typeface="+mn-lt"/>
          <a:ea typeface="+mn-ea"/>
          <a:cs typeface="Arial Rounded MT Bold"/>
        </a:defRPr>
      </a:lvl1pPr>
      <a:lvl2pPr marL="571500" indent="-32004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–"/>
        <a:defRPr sz="2400" b="0" kern="1200">
          <a:solidFill>
            <a:srgbClr val="0000FF"/>
          </a:solidFill>
          <a:latin typeface="+mn-lt"/>
          <a:ea typeface="+mn-ea"/>
          <a:cs typeface="Arial Rounded MT Bold"/>
        </a:defRPr>
      </a:lvl2pPr>
      <a:lvl3pPr marL="801688" indent="-22860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•"/>
        <a:defRPr sz="2400" b="0" kern="1200">
          <a:solidFill>
            <a:srgbClr val="FF0000"/>
          </a:solidFill>
          <a:latin typeface="+mn-lt"/>
          <a:ea typeface="+mn-ea"/>
          <a:cs typeface="Arial Rounded MT Bold"/>
        </a:defRPr>
      </a:lvl3pPr>
      <a:lvl4pPr marL="1022350" indent="-22860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–"/>
        <a:defRPr sz="2000" b="0" kern="1200">
          <a:solidFill>
            <a:schemeClr val="tx1"/>
          </a:solidFill>
          <a:latin typeface="+mn-lt"/>
          <a:ea typeface="+mn-ea"/>
          <a:cs typeface="Arial Rounded MT Bold"/>
        </a:defRPr>
      </a:lvl4pPr>
      <a:lvl5pPr marL="1252538" indent="-228600" algn="l" defTabSz="339725" rtl="0" eaLnBrk="1" latinLnBrk="0" hangingPunct="1">
        <a:spcBef>
          <a:spcPts val="300"/>
        </a:spcBef>
        <a:buClr>
          <a:srgbClr val="151F37"/>
        </a:buClr>
        <a:buFont typeface="Arial"/>
        <a:buChar char="»"/>
        <a:defRPr sz="2000" b="0" kern="1200">
          <a:solidFill>
            <a:schemeClr val="tx1"/>
          </a:solidFill>
          <a:latin typeface="+mn-lt"/>
          <a:ea typeface="+mn-ea"/>
          <a:cs typeface="Arial Rounded MT Bol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asslab.github.io/yanyh/" TargetMode="External"/><Relationship Id="rId2" Type="http://schemas.openxmlformats.org/officeDocument/2006/relationships/hyperlink" Target="mailto:yyan7@uncc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passlab.github.io/ITSC3181/exercises/swap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passlab.github.io/ITSC3181/exercises/swap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godbolt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TheThirdOne/rars/wiki/Environment-Calls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mailto:yyan7@uncc.edu" TargetMode="External"/><Relationship Id="rId2" Type="http://schemas.openxmlformats.org/officeDocument/2006/relationships/hyperlink" Target="https://passlab.github.io/ITSC3181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asslab.github.io/yanyh/" TargetMode="Externa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passlab.github.io/ITSC3181/exercises/su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hyperlink" Target="https://passlab.github.io/ITSC3181/exercises/sum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0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f"/><Relationship Id="rId4" Type="http://schemas.openxmlformats.org/officeDocument/2006/relationships/image" Target="../media/image4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s://repl.it/languages/c" TargetMode="External"/><Relationship Id="rId4" Type="http://schemas.openxmlformats.org/officeDocument/2006/relationships/hyperlink" Target="https://passlab.github.io/ITSC3181/exercises/swap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epl.it/languages/c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1447800"/>
            <a:ext cx="9144000" cy="2286000"/>
          </a:xfrm>
        </p:spPr>
        <p:txBody>
          <a:bodyPr>
            <a:noAutofit/>
          </a:bodyPr>
          <a:lstStyle/>
          <a:p>
            <a:r>
              <a:rPr lang="en-US" sz="3200" dirty="0"/>
              <a:t>Module 6: Instruction Set Architecture, ARMv8 Assembly and Assembly Programming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ITSC 2181, Introduction to Computer Systems </a:t>
            </a:r>
            <a:br>
              <a:rPr lang="en-US" sz="2400" dirty="0"/>
            </a:br>
            <a:r>
              <a:rPr lang="en-US" sz="2400" dirty="0"/>
              <a:t>https://passlab.github.io/ITSC2181</a:t>
            </a:r>
            <a:endParaRPr lang="en-US" sz="2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447800" y="41910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Department of Computer Science</a:t>
            </a:r>
          </a:p>
          <a:p>
            <a:r>
              <a:rPr lang="en-US" dirty="0" err="1"/>
              <a:t>Yonghong</a:t>
            </a:r>
            <a:r>
              <a:rPr lang="en-US" dirty="0"/>
              <a:t> Yan</a:t>
            </a:r>
          </a:p>
          <a:p>
            <a:r>
              <a:rPr lang="en-US" dirty="0">
                <a:hlinkClick r:id="rId2"/>
              </a:rPr>
              <a:t>yyan7@uncc.edu</a:t>
            </a:r>
            <a:endParaRPr lang="en-US" dirty="0"/>
          </a:p>
          <a:p>
            <a:r>
              <a:rPr lang="en-US" dirty="0">
                <a:hlinkClick r:id="rId3"/>
              </a:rPr>
              <a:t>https://passlab.github.io/yanyh/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846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Inspect ISA for addr2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adder2 example</a:t>
            </a:r>
          </a:p>
          <a:p>
            <a:pPr lvl="1"/>
            <a:r>
              <a:rPr lang="en-US" dirty="0">
                <a:hlinkClick r:id="rId2"/>
              </a:rPr>
              <a:t>https://passlab.github.io/ITSC3181/exercises/swap/</a:t>
            </a:r>
            <a:endParaRPr lang="en-US" dirty="0"/>
          </a:p>
          <a:p>
            <a:r>
              <a:rPr lang="en-US" dirty="0"/>
              <a:t>Check </a:t>
            </a:r>
          </a:p>
          <a:p>
            <a:pPr lvl="1"/>
            <a:r>
              <a:rPr lang="en-US" dirty="0"/>
              <a:t>swap.x86_64.s, </a:t>
            </a:r>
          </a:p>
          <a:p>
            <a:pPr lvl="1"/>
            <a:r>
              <a:rPr lang="en-US" dirty="0"/>
              <a:t>swap.x86_64_objdump.txt</a:t>
            </a:r>
          </a:p>
          <a:p>
            <a:pPr lvl="1"/>
            <a:endParaRPr lang="en-US" dirty="0"/>
          </a:p>
          <a:p>
            <a:r>
              <a:rPr lang="en-US" dirty="0"/>
              <a:t>Generate and execute</a:t>
            </a:r>
          </a:p>
          <a:p>
            <a:pPr lvl="1"/>
            <a:r>
              <a:rPr lang="en-US" dirty="0" err="1"/>
              <a:t>gcc</a:t>
            </a:r>
            <a:r>
              <a:rPr lang="en-US" dirty="0"/>
              <a:t> -s </a:t>
            </a:r>
            <a:r>
              <a:rPr lang="en-US" dirty="0" err="1"/>
              <a:t>swap.c</a:t>
            </a:r>
            <a:r>
              <a:rPr lang="en-US" dirty="0"/>
              <a:t> -o swap.x86_64.s</a:t>
            </a:r>
          </a:p>
          <a:p>
            <a:pPr lvl="1"/>
            <a:r>
              <a:rPr lang="en-US" dirty="0" err="1"/>
              <a:t>gcc</a:t>
            </a:r>
            <a:r>
              <a:rPr lang="en-US" dirty="0"/>
              <a:t> -c </a:t>
            </a:r>
            <a:r>
              <a:rPr lang="en-US" dirty="0" err="1"/>
              <a:t>swap.c</a:t>
            </a:r>
            <a:endParaRPr lang="en-US" dirty="0"/>
          </a:p>
          <a:p>
            <a:pPr lvl="1"/>
            <a:r>
              <a:rPr lang="en-US" dirty="0" err="1"/>
              <a:t>objdum</a:t>
            </a:r>
            <a:r>
              <a:rPr lang="en-US" dirty="0"/>
              <a:t> -D </a:t>
            </a:r>
            <a:r>
              <a:rPr lang="en-US" dirty="0" err="1"/>
              <a:t>swap.o</a:t>
            </a:r>
            <a:r>
              <a:rPr lang="en-US" dirty="0"/>
              <a:t> &gt; swap.x86_64_objdump.txt</a:t>
            </a:r>
          </a:p>
          <a:p>
            <a:pPr lvl="1"/>
            <a:endParaRPr lang="en-US" dirty="0"/>
          </a:p>
          <a:p>
            <a:r>
              <a:rPr lang="en-US" dirty="0"/>
              <a:t>For how to compile and run Linux program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passlab.github.io</a:t>
            </a:r>
            <a:r>
              <a:rPr lang="en-US" dirty="0"/>
              <a:t>/ITSC3181/notes/lecture01_LinuxCProgramming.pdf </a:t>
            </a:r>
          </a:p>
          <a:p>
            <a:pPr lvl="1"/>
            <a:endParaRPr lang="en-US" dirty="0"/>
          </a:p>
          <a:p>
            <a:r>
              <a:rPr lang="en-US" dirty="0"/>
              <a:t>Other system commands:</a:t>
            </a:r>
          </a:p>
          <a:p>
            <a:pPr lvl="1"/>
            <a:r>
              <a:rPr lang="en-US" dirty="0"/>
              <a:t>cat /</a:t>
            </a:r>
            <a:r>
              <a:rPr lang="en-US" dirty="0" err="1"/>
              <a:t>proc</a:t>
            </a:r>
            <a:r>
              <a:rPr lang="en-US" dirty="0"/>
              <a:t>/</a:t>
            </a:r>
            <a:r>
              <a:rPr lang="en-US" dirty="0" err="1"/>
              <a:t>cpuinfo</a:t>
            </a:r>
            <a:r>
              <a:rPr lang="en-US" dirty="0"/>
              <a:t> to show the CPU and #cores</a:t>
            </a:r>
          </a:p>
          <a:p>
            <a:pPr lvl="1"/>
            <a:r>
              <a:rPr lang="en-US" dirty="0"/>
              <a:t>top command to show system usage and memory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130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Inspect ISA for swap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Swap example</a:t>
            </a:r>
          </a:p>
          <a:p>
            <a:pPr lvl="1"/>
            <a:r>
              <a:rPr lang="en-US" dirty="0">
                <a:hlinkClick r:id="rId2"/>
              </a:rPr>
              <a:t>https://passlab.github.io/ITSC3181/exercises/swap/</a:t>
            </a:r>
            <a:endParaRPr lang="en-US" dirty="0"/>
          </a:p>
          <a:p>
            <a:r>
              <a:rPr lang="en-US" dirty="0"/>
              <a:t>Check </a:t>
            </a:r>
          </a:p>
          <a:p>
            <a:pPr lvl="1"/>
            <a:r>
              <a:rPr lang="en-US" dirty="0"/>
              <a:t>swap.x86_64.s, </a:t>
            </a:r>
          </a:p>
          <a:p>
            <a:pPr lvl="1"/>
            <a:r>
              <a:rPr lang="en-US" dirty="0"/>
              <a:t>swap.x86_64_objdump.txt</a:t>
            </a:r>
          </a:p>
          <a:p>
            <a:pPr lvl="1"/>
            <a:endParaRPr lang="en-US" dirty="0"/>
          </a:p>
          <a:p>
            <a:r>
              <a:rPr lang="en-US" dirty="0"/>
              <a:t>Generate and execute</a:t>
            </a:r>
          </a:p>
          <a:p>
            <a:pPr lvl="1"/>
            <a:r>
              <a:rPr lang="en-US" dirty="0" err="1"/>
              <a:t>gcc</a:t>
            </a:r>
            <a:r>
              <a:rPr lang="en-US" dirty="0"/>
              <a:t> -s </a:t>
            </a:r>
            <a:r>
              <a:rPr lang="en-US" dirty="0" err="1"/>
              <a:t>swap.c</a:t>
            </a:r>
            <a:r>
              <a:rPr lang="en-US" dirty="0"/>
              <a:t> -o swap.x86_64.s</a:t>
            </a:r>
          </a:p>
          <a:p>
            <a:pPr lvl="1"/>
            <a:r>
              <a:rPr lang="en-US" dirty="0" err="1"/>
              <a:t>gcc</a:t>
            </a:r>
            <a:r>
              <a:rPr lang="en-US" dirty="0"/>
              <a:t> -c </a:t>
            </a:r>
            <a:r>
              <a:rPr lang="en-US" dirty="0" err="1"/>
              <a:t>swap.c</a:t>
            </a:r>
            <a:endParaRPr lang="en-US" dirty="0"/>
          </a:p>
          <a:p>
            <a:pPr lvl="1"/>
            <a:r>
              <a:rPr lang="en-US" dirty="0" err="1"/>
              <a:t>objdum</a:t>
            </a:r>
            <a:r>
              <a:rPr lang="en-US" dirty="0"/>
              <a:t> -D </a:t>
            </a:r>
            <a:r>
              <a:rPr lang="en-US" dirty="0" err="1"/>
              <a:t>swap.o</a:t>
            </a:r>
            <a:r>
              <a:rPr lang="en-US" dirty="0"/>
              <a:t> &gt; swap.x86_64_objdump.txt</a:t>
            </a:r>
          </a:p>
          <a:p>
            <a:pPr lvl="1"/>
            <a:endParaRPr lang="en-US" dirty="0"/>
          </a:p>
          <a:p>
            <a:r>
              <a:rPr lang="en-US" dirty="0"/>
              <a:t>For how to compile and run Linux program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passlab.github.io</a:t>
            </a:r>
            <a:r>
              <a:rPr lang="en-US" dirty="0"/>
              <a:t>/ITSC3181/notes/lecture01_LinuxCProgramming.pdf </a:t>
            </a:r>
          </a:p>
          <a:p>
            <a:pPr lvl="1"/>
            <a:endParaRPr lang="en-US" dirty="0"/>
          </a:p>
          <a:p>
            <a:r>
              <a:rPr lang="en-US" dirty="0"/>
              <a:t>Other system commands:</a:t>
            </a:r>
          </a:p>
          <a:p>
            <a:pPr lvl="1"/>
            <a:r>
              <a:rPr lang="en-US" dirty="0"/>
              <a:t>cat /</a:t>
            </a:r>
            <a:r>
              <a:rPr lang="en-US" dirty="0" err="1"/>
              <a:t>proc</a:t>
            </a:r>
            <a:r>
              <a:rPr lang="en-US" dirty="0"/>
              <a:t>/</a:t>
            </a:r>
            <a:r>
              <a:rPr lang="en-US" dirty="0" err="1"/>
              <a:t>cpuinfo</a:t>
            </a:r>
            <a:r>
              <a:rPr lang="en-US" dirty="0"/>
              <a:t> to show the CPU and #cores</a:t>
            </a:r>
          </a:p>
          <a:p>
            <a:pPr lvl="1"/>
            <a:r>
              <a:rPr lang="en-US" dirty="0"/>
              <a:t>top command to show system usage and memory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91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797D5-77A9-8545-8437-FD8838A24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Compiler Explorer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2C5DA-2DAF-CE40-A493-29E5E2897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Explore other ISA assembly from Compiler Explorer at </a:t>
            </a:r>
            <a:r>
              <a:rPr lang="en-US" u="sng" dirty="0">
                <a:hlinkClick r:id="rId3"/>
              </a:rPr>
              <a:t>https://godbolt.org/</a:t>
            </a:r>
            <a:endParaRPr lang="en-US" u="sng" dirty="0"/>
          </a:p>
          <a:p>
            <a:r>
              <a:rPr lang="en-US" dirty="0"/>
              <a:t>Work on Lab 01 Tomorrow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8328C-933F-0348-A022-E9F7DA3F4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EBA5CA-296F-4D49-87B8-5AE9E5373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771" y="3104596"/>
            <a:ext cx="9144000" cy="297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48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Registers in CPU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Registers are super-fast small memory/storage used in CPU.</a:t>
            </a:r>
          </a:p>
          <a:p>
            <a:pPr lvl="1"/>
            <a:r>
              <a:rPr lang="en-US" dirty="0"/>
              <a:t>General-purpose registers, program counter, instruction register, status register, floating-point register,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b="1" dirty="0"/>
              <a:t>ARMv8 CPU has 31 GP 64-bit Registers named as x0 to x30 program and read from or write to</a:t>
            </a:r>
          </a:p>
          <a:p>
            <a:pPr lvl="2"/>
            <a:r>
              <a:rPr lang="en-US" b="1" dirty="0"/>
              <a:t>w0: lower  32-bit of x0, so as w1, …, w30</a:t>
            </a:r>
          </a:p>
          <a:p>
            <a:pPr lvl="1"/>
            <a:r>
              <a:rPr lang="en-US" b="1" dirty="0"/>
              <a:t>ARVMv8 special purpose register:</a:t>
            </a:r>
          </a:p>
          <a:p>
            <a:pPr lvl="2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S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tack pointer register (</a:t>
            </a:r>
            <a:r>
              <a:rPr lang="en-US" dirty="0" err="1"/>
              <a:t>sp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)</a:t>
            </a:r>
          </a:p>
          <a:p>
            <a:pPr lvl="2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P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rogram counter register (</a:t>
            </a:r>
            <a:r>
              <a:rPr lang="en-US" dirty="0"/>
              <a:t>pc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)</a:t>
            </a:r>
          </a:p>
          <a:p>
            <a:pPr lvl="2"/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Zero register </a:t>
            </a:r>
            <a:r>
              <a:rPr lang="en-US" dirty="0" err="1"/>
              <a:t>zr</a:t>
            </a:r>
            <a:r>
              <a:rPr lang="en-US" dirty="0"/>
              <a:t>: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permanently stores the value 0</a:t>
            </a:r>
            <a:endParaRPr lang="en-US" dirty="0"/>
          </a:p>
          <a:p>
            <a:r>
              <a:rPr lang="en-US" b="1" dirty="0"/>
              <a:t>Data and instructions need to be loaded to memory </a:t>
            </a:r>
            <a:r>
              <a:rPr lang="en-US" b="1" i="1" dirty="0">
                <a:highlight>
                  <a:srgbClr val="FFFF00"/>
                </a:highlight>
              </a:rPr>
              <a:t>and then register </a:t>
            </a:r>
            <a:r>
              <a:rPr lang="en-US" b="1" dirty="0"/>
              <a:t>in order to be processed.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3717777"/>
            <a:ext cx="3371479" cy="1768475"/>
          </a:xfrm>
          <a:prstGeom prst="rect">
            <a:avLst/>
          </a:prstGeom>
        </p:spPr>
      </p:pic>
      <p:pic>
        <p:nvPicPr>
          <p:cNvPr id="5124" name="Picture 4" descr="32-bit component register w0 and its relation to the 64-bit x0 register">
            <a:extLst>
              <a:ext uri="{FF2B5EF4-FFF2-40B4-BE49-F238E27FC236}">
                <a16:creationId xmlns:a16="http://schemas.microsoft.com/office/drawing/2014/main" id="{201B9CDC-C0C2-5D6D-4D11-08A29AF59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174" y="2807279"/>
            <a:ext cx="2521226" cy="94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992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B9D01-FB95-220A-8EC0-A60FF81E8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 Structure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CE551-431F-8921-3A36-C65B33EBA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opcode D, O1, O2</a:t>
            </a:r>
          </a:p>
          <a:p>
            <a:pPr lvl="1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o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pcode: specifies the operation</a:t>
            </a:r>
          </a:p>
          <a:p>
            <a:pPr lvl="1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Three operands for each/most instructions: </a:t>
            </a:r>
          </a:p>
          <a:p>
            <a:pPr lvl="2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One destination operands</a:t>
            </a:r>
          </a:p>
          <a:p>
            <a:pPr lvl="2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Two source operands</a:t>
            </a:r>
          </a:p>
          <a:p>
            <a:pPr lvl="1"/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Three types of operands: </a:t>
            </a:r>
          </a:p>
          <a:p>
            <a:pPr lvl="2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Constant: 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values preceded by the </a:t>
            </a:r>
            <a:r>
              <a:rPr lang="en-US" dirty="0"/>
              <a:t>#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sign, e.g. #0x2</a:t>
            </a:r>
            <a:endParaRPr lang="en-US" dirty="0">
              <a:solidFill>
                <a:srgbClr val="333333"/>
              </a:solidFill>
              <a:latin typeface="Roboto" panose="02000000000000000000" pitchFamily="2" charset="0"/>
            </a:endParaRPr>
          </a:p>
          <a:p>
            <a:pPr lvl="2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Register: </a:t>
            </a:r>
            <a:r>
              <a:rPr lang="en-US" dirty="0" err="1">
                <a:solidFill>
                  <a:srgbClr val="333333"/>
                </a:solidFill>
                <a:latin typeface="Roboto" panose="02000000000000000000" pitchFamily="2" charset="0"/>
              </a:rPr>
              <a:t>sp</a:t>
            </a:r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, x0 to x30</a:t>
            </a:r>
          </a:p>
          <a:p>
            <a:pPr lvl="2"/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Memory: </a:t>
            </a:r>
            <a:r>
              <a:rPr lang="en-US" dirty="0" err="1">
                <a:solidFill>
                  <a:srgbClr val="333333"/>
                </a:solidFill>
                <a:latin typeface="Roboto" panose="02000000000000000000" pitchFamily="2" charset="0"/>
              </a:rPr>
              <a:t>refering</a:t>
            </a:r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 to a memory address, format: [register, constant], e.g. [</a:t>
            </a:r>
            <a:r>
              <a:rPr lang="en-US" dirty="0" err="1">
                <a:solidFill>
                  <a:srgbClr val="333333"/>
                </a:solidFill>
                <a:latin typeface="Roboto" panose="02000000000000000000" pitchFamily="2" charset="0"/>
              </a:rPr>
              <a:t>sp</a:t>
            </a:r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, #12], [x11, #-16]</a:t>
            </a:r>
            <a:endParaRPr lang="en-US" b="0" i="0" dirty="0">
              <a:solidFill>
                <a:srgbClr val="333333"/>
              </a:solidFill>
              <a:effectLst/>
              <a:latin typeface="Roboto" panose="02000000000000000000" pitchFamily="2" charset="0"/>
            </a:endParaRPr>
          </a:p>
          <a:p>
            <a:r>
              <a:rPr lang="en-US" dirty="0"/>
              <a:t>Destination operands MUST be register</a:t>
            </a:r>
          </a:p>
          <a:p>
            <a:r>
              <a:rPr lang="en-US" dirty="0"/>
              <a:t>Source operands can be register, constant or memory</a:t>
            </a:r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Data in memory must be transferred to registers before being operated on, and transferred back to memory after the operations are complete.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78BCB4-1FA3-3FC1-DB48-9D1AD290E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824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CF06E-4C2D-41B2-A527-E1994FEA1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 Operands and Registers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2B5B889-70E3-A4B2-4AED-0F21BA3F3BB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28600" y="1644605"/>
          <a:ext cx="8763000" cy="4210140"/>
        </p:xfrm>
        <a:graphic>
          <a:graphicData uri="http://schemas.openxmlformats.org/drawingml/2006/table">
            <a:tbl>
              <a:tblPr/>
              <a:tblGrid>
                <a:gridCol w="2190750">
                  <a:extLst>
                    <a:ext uri="{9D8B030D-6E8A-4147-A177-3AD203B41FA5}">
                      <a16:colId xmlns:a16="http://schemas.microsoft.com/office/drawing/2014/main" val="149347629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999909183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474184062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979866331"/>
                    </a:ext>
                  </a:extLst>
                </a:gridCol>
              </a:tblGrid>
              <a:tr h="336836">
                <a:tc gridSpan="4">
                  <a:txBody>
                    <a:bodyPr/>
                    <a:lstStyle/>
                    <a:p>
                      <a:r>
                        <a:rPr lang="en-US" sz="1700"/>
                        <a:t>Table 1. Example Operands</a:t>
                      </a:r>
                    </a:p>
                  </a:txBody>
                  <a:tcPr marL="84209" marR="84209" marT="42105" marB="42105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3248045"/>
                  </a:ext>
                </a:extLst>
              </a:tr>
              <a:tr h="33683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>
                          <a:effectLst/>
                        </a:rPr>
                        <a:t>Operand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>
                          <a:effectLst/>
                        </a:rPr>
                        <a:t>Form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>
                          <a:effectLst/>
                        </a:rPr>
                        <a:t>Translation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>
                          <a:effectLst/>
                        </a:rPr>
                        <a:t>Value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905991"/>
                  </a:ext>
                </a:extLst>
              </a:tr>
              <a:tr h="33683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x0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Register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x0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0x804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697786"/>
                  </a:ext>
                </a:extLst>
              </a:tr>
              <a:tr h="33683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[x0]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Memory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*(0x804)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0xCA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336606"/>
                  </a:ext>
                </a:extLst>
              </a:tr>
              <a:tr h="33683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#0x804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Constant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0x804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0x804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592043"/>
                  </a:ext>
                </a:extLst>
              </a:tr>
              <a:tr h="33683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[x0, #8]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Memory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*(x0 + 8) or *(0x80c)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0x12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092273"/>
                  </a:ext>
                </a:extLst>
              </a:tr>
              <a:tr h="33683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[x0, x1]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Memory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*(x0 + x1) or *(0x810)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0x1E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9054460"/>
                  </a:ext>
                </a:extLst>
              </a:tr>
              <a:tr h="58946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[x0, w3, SXTW]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(Sign-Extend) Memory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*(x0 + SignExtend(w3)) or *(0x808)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0xFD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806323"/>
                  </a:ext>
                </a:extLst>
              </a:tr>
              <a:tr h="58946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[x0, x2, LSL, #2]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Scaled Memory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*(x0 + (x2 &lt;&lt; 2)) or *(0x80c)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0x12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300390"/>
                  </a:ext>
                </a:extLst>
              </a:tr>
              <a:tr h="58946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[x0, w3, SXTW, #1]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(Sign-Extend) Scaled Memory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*(x0 + SignExtend(w3 &lt;&lt; 1)) or *(0x80c)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>
                          <a:effectLst/>
                        </a:rPr>
                        <a:t>0x12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67130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14FBF6-148F-68F9-7736-9A8A9E236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486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Three Classes of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b="1" dirty="0"/>
              <a:t>General form: </a:t>
            </a:r>
          </a:p>
          <a:p>
            <a:pPr lvl="1"/>
            <a:r>
              <a:rPr lang="en-US" altLang="en-US" b="1" dirty="0"/>
              <a:t>&lt;op word&gt; &lt;</a:t>
            </a:r>
            <a:r>
              <a:rPr lang="en-US" altLang="en-US" b="1" dirty="0" err="1"/>
              <a:t>dest</a:t>
            </a:r>
            <a:r>
              <a:rPr lang="en-US" altLang="en-US" b="1" dirty="0"/>
              <a:t> operand&gt; &lt;</a:t>
            </a:r>
            <a:r>
              <a:rPr lang="en-US" altLang="en-US" b="1" dirty="0" err="1"/>
              <a:t>src</a:t>
            </a:r>
            <a:r>
              <a:rPr lang="en-US" altLang="en-US" b="1" dirty="0"/>
              <a:t> operand 1&gt; &lt;</a:t>
            </a:r>
            <a:r>
              <a:rPr lang="en-US" altLang="en-US" b="1" dirty="0" err="1"/>
              <a:t>src</a:t>
            </a:r>
            <a:r>
              <a:rPr lang="en-US" altLang="en-US" b="1" dirty="0"/>
              <a:t> operand 2&gt;</a:t>
            </a:r>
          </a:p>
          <a:p>
            <a:pPr marL="514350" indent="-514350">
              <a:buFont typeface="+mj-lt"/>
              <a:buAutoNum type="arabicPeriod"/>
            </a:pPr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Arithmetic-logic instructions</a:t>
            </a:r>
          </a:p>
          <a:p>
            <a:pPr lvl="1"/>
            <a:r>
              <a:rPr lang="en-US" altLang="en-US" b="1" dirty="0"/>
              <a:t>add, sub, </a:t>
            </a:r>
            <a:r>
              <a:rPr lang="en-US" altLang="en-US" b="1" dirty="0" err="1"/>
              <a:t>addi</a:t>
            </a:r>
            <a:r>
              <a:rPr lang="en-US" altLang="en-US" b="1" dirty="0"/>
              <a:t>, and, or, shift </a:t>
            </a:r>
            <a:r>
              <a:rPr lang="en-US" altLang="en-US" b="1" dirty="0" err="1"/>
              <a:t>left|right</a:t>
            </a:r>
            <a:r>
              <a:rPr lang="en-US" altLang="en-US" b="1" dirty="0"/>
              <a:t>, </a:t>
            </a:r>
            <a:r>
              <a:rPr lang="en-US" altLang="en-US" b="1" dirty="0" err="1"/>
              <a:t>etc</a:t>
            </a:r>
            <a:endParaRPr lang="en-US" altLang="en-US" b="1" dirty="0"/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Memory load and store instructions</a:t>
            </a:r>
          </a:p>
          <a:p>
            <a:pPr lvl="1"/>
            <a:r>
              <a:rPr lang="en-US" altLang="en-US" b="1" dirty="0" err="1"/>
              <a:t>lw</a:t>
            </a:r>
            <a:r>
              <a:rPr lang="en-US" altLang="en-US" b="1" dirty="0"/>
              <a:t> and </a:t>
            </a:r>
            <a:r>
              <a:rPr lang="en-US" altLang="en-US" b="1" dirty="0" err="1"/>
              <a:t>sw</a:t>
            </a:r>
            <a:r>
              <a:rPr lang="en-US" altLang="en-US" b="1" dirty="0"/>
              <a:t>: Load/store word</a:t>
            </a:r>
          </a:p>
          <a:p>
            <a:pPr lvl="1"/>
            <a:r>
              <a:rPr lang="en-US" altLang="en-US" b="1" dirty="0" err="1"/>
              <a:t>ld</a:t>
            </a:r>
            <a:r>
              <a:rPr lang="en-US" altLang="en-US" b="1" dirty="0"/>
              <a:t> and </a:t>
            </a:r>
            <a:r>
              <a:rPr lang="en-US" altLang="en-US" b="1" dirty="0" err="1"/>
              <a:t>sd</a:t>
            </a:r>
            <a:r>
              <a:rPr lang="en-US" altLang="en-US" b="1" dirty="0"/>
              <a:t>: Load/store doubleword</a:t>
            </a:r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Control transfer instructions (changing sequence of instruction execution)</a:t>
            </a:r>
          </a:p>
          <a:p>
            <a:pPr lvl="1"/>
            <a:r>
              <a:rPr lang="en-US" altLang="en-US" b="1" dirty="0"/>
              <a:t>Conditional branch: </a:t>
            </a:r>
            <a:r>
              <a:rPr lang="en-US" altLang="en-US" b="1" dirty="0" err="1"/>
              <a:t>bne</a:t>
            </a:r>
            <a:r>
              <a:rPr lang="en-US" altLang="en-US" b="1" dirty="0"/>
              <a:t>, </a:t>
            </a:r>
            <a:r>
              <a:rPr lang="en-US" altLang="en-US" b="1" dirty="0" err="1"/>
              <a:t>beq</a:t>
            </a:r>
            <a:endParaRPr lang="en-US" altLang="en-US" b="1" dirty="0"/>
          </a:p>
          <a:p>
            <a:pPr lvl="1"/>
            <a:r>
              <a:rPr lang="en-US" altLang="en-US" b="1" dirty="0"/>
              <a:t>Unconditional jump: j (</a:t>
            </a:r>
          </a:p>
          <a:p>
            <a:pPr lvl="1"/>
            <a:r>
              <a:rPr lang="en-US" altLang="en-US" b="1" dirty="0"/>
              <a:t>Procedure call and return: </a:t>
            </a:r>
            <a:r>
              <a:rPr lang="en-US" altLang="en-US" b="1" dirty="0" err="1"/>
              <a:t>jal</a:t>
            </a:r>
            <a:r>
              <a:rPr lang="en-US" altLang="en-US" b="1" dirty="0"/>
              <a:t> and </a:t>
            </a:r>
            <a:r>
              <a:rPr lang="en-US" altLang="en-US" b="1" dirty="0" err="1"/>
              <a:t>jr</a:t>
            </a: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434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978F0-88EF-53DD-E728-59CF0706D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Major Operations of A/Any C/*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A680B-8F2E-8F5F-F9CE-C3A6BCA8F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 = 1000</a:t>
            </a:r>
          </a:p>
          <a:p>
            <a:endParaRPr lang="en-US" dirty="0"/>
          </a:p>
          <a:p>
            <a:r>
              <a:rPr lang="en-US" b="1" dirty="0"/>
              <a:t>Arithmetic and logic operation: </a:t>
            </a:r>
          </a:p>
          <a:p>
            <a:pPr lvl="1"/>
            <a:r>
              <a:rPr lang="en-US" dirty="0" err="1"/>
              <a:t>i</a:t>
            </a:r>
            <a:r>
              <a:rPr lang="en-US" dirty="0"/>
              <a:t>++, +, *: three operations per iteration </a:t>
            </a:r>
            <a:r>
              <a:rPr lang="en-US" dirty="0">
                <a:sym typeface="Wingdings" pitchFamily="2" charset="2"/>
              </a:rPr>
              <a:t> 3000</a:t>
            </a:r>
            <a:endParaRPr lang="en-US" dirty="0"/>
          </a:p>
          <a:p>
            <a:r>
              <a:rPr lang="en-US" b="1" dirty="0"/>
              <a:t>Array reference</a:t>
            </a:r>
          </a:p>
          <a:p>
            <a:pPr lvl="1"/>
            <a:r>
              <a:rPr lang="en-US" dirty="0"/>
              <a:t>X[</a:t>
            </a:r>
            <a:r>
              <a:rPr lang="en-US" dirty="0" err="1"/>
              <a:t>i</a:t>
            </a:r>
            <a:r>
              <a:rPr lang="en-US" dirty="0"/>
              <a:t>]: one array reference per iteration </a:t>
            </a:r>
            <a:r>
              <a:rPr lang="en-US" dirty="0">
                <a:sym typeface="Wingdings" pitchFamily="2" charset="2"/>
              </a:rPr>
              <a:t> 1000</a:t>
            </a:r>
            <a:endParaRPr lang="en-US" dirty="0"/>
          </a:p>
          <a:p>
            <a:r>
              <a:rPr lang="en-US" b="1" dirty="0"/>
              <a:t>Condition check (if-else, loop)</a:t>
            </a:r>
          </a:p>
          <a:p>
            <a:pPr lvl="1"/>
            <a:r>
              <a:rPr lang="en-US" dirty="0" err="1"/>
              <a:t>i</a:t>
            </a:r>
            <a:r>
              <a:rPr lang="en-US" dirty="0"/>
              <a:t> &lt; N: one check per iteration </a:t>
            </a:r>
            <a:r>
              <a:rPr lang="en-US" dirty="0">
                <a:sym typeface="Wingdings" pitchFamily="2" charset="2"/>
              </a:rPr>
              <a:t> 1000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F1B15D-9903-2D73-4D94-DA44A7D07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A613F2-F491-0EE6-71B6-495030FF442B}"/>
              </a:ext>
            </a:extLst>
          </p:cNvPr>
          <p:cNvSpPr txBox="1"/>
          <p:nvPr/>
        </p:nvSpPr>
        <p:spPr>
          <a:xfrm>
            <a:off x="4572000" y="1143000"/>
            <a:ext cx="4038600" cy="25545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float sum(int N, float X[], float a) {</a:t>
            </a:r>
          </a:p>
          <a:p>
            <a:r>
              <a:rPr lang="en-US" sz="2000" b="1" dirty="0"/>
              <a:t>     int </a:t>
            </a:r>
            <a:r>
              <a:rPr lang="en-US" sz="2000" b="1" dirty="0" err="1"/>
              <a:t>i</a:t>
            </a:r>
            <a:r>
              <a:rPr lang="en-US" sz="2000" b="1" dirty="0"/>
              <a:t>; </a:t>
            </a:r>
          </a:p>
          <a:p>
            <a:r>
              <a:rPr lang="en-US" sz="2000" b="1" dirty="0"/>
              <a:t>     float result = 0.0; </a:t>
            </a:r>
          </a:p>
          <a:p>
            <a:r>
              <a:rPr lang="en-US" sz="2000" b="1" dirty="0"/>
              <a:t>     for (</a:t>
            </a:r>
            <a:r>
              <a:rPr lang="en-US" sz="2000" b="1" dirty="0" err="1"/>
              <a:t>i</a:t>
            </a:r>
            <a:r>
              <a:rPr lang="en-US" sz="2000" b="1" dirty="0"/>
              <a:t> = 0; </a:t>
            </a:r>
            <a:r>
              <a:rPr lang="en-US" sz="2000" b="1" dirty="0" err="1"/>
              <a:t>i</a:t>
            </a:r>
            <a:r>
              <a:rPr lang="en-US" sz="2000" b="1" dirty="0"/>
              <a:t> &lt; N; ++</a:t>
            </a:r>
            <a:r>
              <a:rPr lang="en-US" sz="2000" b="1" dirty="0" err="1"/>
              <a:t>i</a:t>
            </a:r>
            <a:r>
              <a:rPr lang="en-US" sz="2000" b="1" dirty="0"/>
              <a:t>) {</a:t>
            </a:r>
          </a:p>
          <a:p>
            <a:r>
              <a:rPr lang="en-US" sz="2000" b="1" dirty="0"/>
              <a:t>         result += a * X[</a:t>
            </a:r>
            <a:r>
              <a:rPr lang="en-US" sz="2000" b="1" dirty="0" err="1"/>
              <a:t>i</a:t>
            </a:r>
            <a:r>
              <a:rPr lang="en-US" sz="2000" b="1" dirty="0"/>
              <a:t>]; </a:t>
            </a:r>
          </a:p>
          <a:p>
            <a:r>
              <a:rPr lang="en-US" sz="2000" b="1" dirty="0"/>
              <a:t>     }</a:t>
            </a:r>
          </a:p>
          <a:p>
            <a:r>
              <a:rPr lang="en-US" sz="2000" b="1" dirty="0"/>
              <a:t>     return result; </a:t>
            </a:r>
          </a:p>
          <a:p>
            <a:r>
              <a:rPr lang="en-US" sz="2000" b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8206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1ECEF-3BDF-0090-3B36-2997BB290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Instructions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14F85B8-04FB-C456-0DC2-32997CE13E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161533"/>
              </p:ext>
            </p:extLst>
          </p:nvPr>
        </p:nvGraphicFramePr>
        <p:xfrm>
          <a:off x="199361" y="1066800"/>
          <a:ext cx="8763000" cy="2469282"/>
        </p:xfrm>
        <a:graphic>
          <a:graphicData uri="http://schemas.openxmlformats.org/drawingml/2006/table">
            <a:tbl>
              <a:tblPr/>
              <a:tblGrid>
                <a:gridCol w="2848639">
                  <a:extLst>
                    <a:ext uri="{9D8B030D-6E8A-4147-A177-3AD203B41FA5}">
                      <a16:colId xmlns:a16="http://schemas.microsoft.com/office/drawing/2014/main" val="3108125140"/>
                    </a:ext>
                  </a:extLst>
                </a:gridCol>
                <a:gridCol w="5914361">
                  <a:extLst>
                    <a:ext uri="{9D8B030D-6E8A-4147-A177-3AD203B41FA5}">
                      <a16:colId xmlns:a16="http://schemas.microsoft.com/office/drawing/2014/main" val="3234273128"/>
                    </a:ext>
                  </a:extLst>
                </a:gridCol>
              </a:tblGrid>
              <a:tr h="282196">
                <a:tc gridSpan="2">
                  <a:txBody>
                    <a:bodyPr/>
                    <a:lstStyle/>
                    <a:p>
                      <a:r>
                        <a:rPr lang="en-US" sz="1700"/>
                        <a:t>Table 1. Most Common Instructions</a:t>
                      </a:r>
                    </a:p>
                  </a:txBody>
                  <a:tcPr marL="84209" marR="84209" marT="42105" marB="42105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825335"/>
                  </a:ext>
                </a:extLst>
              </a:tr>
              <a:tr h="28219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>
                          <a:effectLst/>
                        </a:rPr>
                        <a:t>Instruction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b="0">
                          <a:effectLst/>
                        </a:rPr>
                        <a:t>Translation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482227"/>
                  </a:ext>
                </a:extLst>
              </a:tr>
              <a:tr h="35985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ldr D, [addr]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D = *(addr) (loads the value in memory into register D)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051524"/>
                  </a:ext>
                </a:extLst>
              </a:tr>
              <a:tr h="35985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>
                          <a:effectLst/>
                        </a:rPr>
                        <a:t>str S, [</a:t>
                      </a:r>
                      <a:r>
                        <a:rPr lang="en-US" sz="1700" dirty="0" err="1">
                          <a:effectLst/>
                        </a:rPr>
                        <a:t>addr</a:t>
                      </a:r>
                      <a:r>
                        <a:rPr lang="en-US" sz="1700" dirty="0">
                          <a:effectLst/>
                        </a:rPr>
                        <a:t>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*(addr) = S (stores S into memory location *(addr) 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51893"/>
                  </a:ext>
                </a:extLst>
              </a:tr>
              <a:tr h="282196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mov D, S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D = S (copies value of S into D)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130326"/>
                  </a:ext>
                </a:extLst>
              </a:tr>
              <a:tr h="35985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>
                          <a:effectLst/>
                        </a:rPr>
                        <a:t>add D, O1, O2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>
                          <a:effectLst/>
                        </a:rPr>
                        <a:t>D = O1 + O2 (adds O1 to O2 and stores result in D)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591097"/>
                  </a:ext>
                </a:extLst>
              </a:tr>
              <a:tr h="359853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>
                          <a:effectLst/>
                        </a:rPr>
                        <a:t>sub D, O1, O2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>
                          <a:effectLst/>
                        </a:rPr>
                        <a:t>D = O1 - O2 (subtracts O2 from O1 and stores result in D)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34625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0C5CF2-0806-3AF7-98DB-58F24031F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1647E5-8C29-277E-4032-CB0BD9473C3E}"/>
              </a:ext>
            </a:extLst>
          </p:cNvPr>
          <p:cNvSpPr txBox="1"/>
          <p:nvPr/>
        </p:nvSpPr>
        <p:spPr>
          <a:xfrm>
            <a:off x="2219547" y="6409419"/>
            <a:ext cx="670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diveintosystems.org</a:t>
            </a:r>
            <a:r>
              <a:rPr lang="en-US" dirty="0"/>
              <a:t>/book/C9-ARM64/</a:t>
            </a:r>
            <a:r>
              <a:rPr lang="en-US" dirty="0" err="1"/>
              <a:t>common.html</a:t>
            </a:r>
            <a:endParaRPr lang="en-US" dirty="0"/>
          </a:p>
        </p:txBody>
      </p:sp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012D5C49-34AF-CE20-080B-C4F5570B9B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2414093"/>
              </p:ext>
            </p:extLst>
          </p:nvPr>
        </p:nvGraphicFramePr>
        <p:xfrm>
          <a:off x="228600" y="3866684"/>
          <a:ext cx="1905000" cy="1106066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:a16="http://schemas.microsoft.com/office/drawing/2014/main" val="3108125140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>
                          <a:effectLst/>
                        </a:rPr>
                        <a:t>str w0, [</a:t>
                      </a:r>
                      <a:r>
                        <a:rPr lang="en-US" sz="1700" dirty="0" err="1">
                          <a:effectLst/>
                        </a:rPr>
                        <a:t>sp</a:t>
                      </a:r>
                      <a:r>
                        <a:rPr lang="en-US" sz="1700" dirty="0">
                          <a:effectLst/>
                        </a:rPr>
                        <a:t>, #12]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51893"/>
                  </a:ext>
                </a:extLst>
              </a:tr>
              <a:tr h="255407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 err="1">
                          <a:effectLst/>
                        </a:rPr>
                        <a:t>ldr</a:t>
                      </a:r>
                      <a:r>
                        <a:rPr lang="en-US" sz="1700" dirty="0">
                          <a:effectLst/>
                        </a:rPr>
                        <a:t> w0, [</a:t>
                      </a:r>
                      <a:r>
                        <a:rPr lang="en-US" sz="1700" dirty="0" err="1">
                          <a:effectLst/>
                        </a:rPr>
                        <a:t>sp</a:t>
                      </a:r>
                      <a:r>
                        <a:rPr lang="en-US" sz="1700" dirty="0">
                          <a:effectLst/>
                        </a:rPr>
                        <a:t>, #12]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130326"/>
                  </a:ext>
                </a:extLst>
              </a:tr>
              <a:tr h="381388">
                <a:tc>
                  <a:txBody>
                    <a:bodyPr/>
                    <a:lstStyle/>
                    <a:p>
                      <a:pPr algn="l" fontAlgn="t"/>
                      <a:r>
                        <a:rPr lang="en-US" sz="1700" dirty="0">
                          <a:effectLst/>
                        </a:rPr>
                        <a:t>add w0, w0, #0x2</a:t>
                      </a:r>
                    </a:p>
                  </a:txBody>
                  <a:tcPr marL="84209" marR="84209" marT="42105" marB="421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1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59109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DA35FC27-2CC4-87F2-A09E-211877CD1E0B}"/>
              </a:ext>
            </a:extLst>
          </p:cNvPr>
          <p:cNvSpPr txBox="1"/>
          <p:nvPr/>
        </p:nvSpPr>
        <p:spPr>
          <a:xfrm>
            <a:off x="2299252" y="3834029"/>
            <a:ext cx="6705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Store the value in register w0 in the </a:t>
            </a:r>
            <a:r>
              <a:rPr lang="en-US" b="0" i="1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memory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location specified by 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sp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+ 12 (or *(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sp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+ 12)).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Load the value </a:t>
            </a:r>
            <a:r>
              <a:rPr lang="en-US" b="0" i="1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from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memory location 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sp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 + 12 (or *(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sp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+ 12)) into register w0.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Add the value 0x2 to register w0, and store the result in register w0 (or w0 = w0 + 0x2).</a:t>
            </a:r>
          </a:p>
        </p:txBody>
      </p:sp>
    </p:spTree>
    <p:extLst>
      <p:ext uri="{BB962C8B-B14F-4D97-AF65-F5344CB8AC3E}">
        <p14:creationId xmlns:p14="http://schemas.microsoft.com/office/powerpoint/2010/main" val="240678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218E-10C2-4E77-85FA-B35777D55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 for Accessing Stack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6C929-0007-0848-7DB6-7D2020437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98682-8234-F54F-4D00-BC741729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29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Module 6: </a:t>
            </a:r>
            <a:r>
              <a:rPr lang="en-US" sz="3600" dirty="0"/>
              <a:t>Module 6: Instruction Set Architecture, ARMv8 Assembly and Assembly Programming</a:t>
            </a:r>
            <a:r>
              <a:rPr lang="en-US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142999"/>
            <a:ext cx="8382000" cy="5578475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prstClr val="black"/>
                </a:solidFill>
              </a:rPr>
              <a:t>Instruction Set Architecture (ISA), Registers and Assembly Programs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Common instruction format and accessing memory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More arithmetic and logic instructions for computing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Conditional control and instructions for m</a:t>
            </a:r>
            <a:r>
              <a:rPr lang="en-US" b="1" dirty="0"/>
              <a:t>aking Decisions (if-else) and loops</a:t>
            </a:r>
          </a:p>
          <a:p>
            <a:r>
              <a:rPr lang="en-US" b="1" dirty="0"/>
              <a:t>Supporting Functions and procedures </a:t>
            </a:r>
          </a:p>
          <a:p>
            <a:r>
              <a:rPr lang="en-US" b="1" dirty="0"/>
              <a:t>Access arrays/matrices/structs</a:t>
            </a: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7696" y="9906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☛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3965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Arithmetic and Logic Instructions</a:t>
            </a:r>
            <a:endParaRPr lang="en-AU" altLang="en-US" dirty="0"/>
          </a:p>
        </p:txBody>
      </p:sp>
      <p:sp>
        <p:nvSpPr>
          <p:cNvPr id="1126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28600" y="1142999"/>
            <a:ext cx="8763000" cy="55784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/>
              <a:t>Add and subtract, three operands</a:t>
            </a:r>
          </a:p>
          <a:p>
            <a:pPr lvl="1" eaLnBrk="1" hangingPunct="1"/>
            <a:r>
              <a:rPr lang="en-US" altLang="en-US" b="1" dirty="0"/>
              <a:t>Two source operands: provide input or source data</a:t>
            </a:r>
          </a:p>
          <a:p>
            <a:pPr lvl="1" eaLnBrk="1" hangingPunct="1"/>
            <a:r>
              <a:rPr lang="en-US" altLang="en-US" b="1" dirty="0"/>
              <a:t>One destination register operand: where result goes to. </a:t>
            </a:r>
          </a:p>
          <a:p>
            <a:pPr algn="ctr" eaLnBrk="1" hangingPunct="1">
              <a:buFont typeface="Wingdings" charset="2"/>
              <a:buNone/>
            </a:pPr>
            <a:endParaRPr lang="en-US" altLang="en-US" b="1" dirty="0"/>
          </a:p>
          <a:p>
            <a:pPr algn="ctr" eaLnBrk="1" hangingPunct="1">
              <a:buFont typeface="Wingdings" charset="2"/>
              <a:buNone/>
            </a:pPr>
            <a:r>
              <a:rPr lang="en-US" altLang="en-US" b="1">
                <a:solidFill>
                  <a:srgbClr val="FF0000"/>
                </a:solidFill>
                <a:latin typeface="Lucida Console" charset="0"/>
              </a:rPr>
              <a:t>add w0, w</a:t>
            </a:r>
            <a:r>
              <a:rPr lang="en-US" altLang="en-US" b="1" dirty="0">
                <a:solidFill>
                  <a:srgbClr val="FF0000"/>
                </a:solidFill>
                <a:latin typeface="Lucida Console" charset="0"/>
              </a:rPr>
              <a:t>1</a:t>
            </a:r>
            <a:r>
              <a:rPr lang="en-US" altLang="en-US" b="1">
                <a:solidFill>
                  <a:srgbClr val="FF0000"/>
                </a:solidFill>
                <a:latin typeface="Lucida Console" charset="0"/>
              </a:rPr>
              <a:t>, w</a:t>
            </a:r>
            <a:r>
              <a:rPr lang="en-US" altLang="en-US" b="1" dirty="0">
                <a:solidFill>
                  <a:srgbClr val="FF0000"/>
                </a:solidFill>
                <a:latin typeface="Lucida Console" charset="0"/>
              </a:rPr>
              <a:t>2</a:t>
            </a:r>
            <a:r>
              <a:rPr lang="en-US" altLang="en-US" b="1">
                <a:solidFill>
                  <a:srgbClr val="FF0000"/>
                </a:solidFill>
                <a:latin typeface="Lucida Console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Lucida Console" charset="0"/>
              </a:rPr>
              <a:t>//sum </a:t>
            </a:r>
            <a:r>
              <a:rPr lang="en-US" altLang="en-US" b="1">
                <a:solidFill>
                  <a:srgbClr val="FF0000"/>
                </a:solidFill>
                <a:latin typeface="Lucida Console" charset="0"/>
              </a:rPr>
              <a:t>of [w1] and [w2] </a:t>
            </a:r>
            <a:r>
              <a:rPr lang="en-US" altLang="en-US" b="1" dirty="0">
                <a:solidFill>
                  <a:srgbClr val="FF0000"/>
                </a:solidFill>
                <a:latin typeface="Lucida Console" charset="0"/>
              </a:rPr>
              <a:t>is placed </a:t>
            </a:r>
            <a:r>
              <a:rPr lang="en-US" altLang="en-US" b="1">
                <a:solidFill>
                  <a:srgbClr val="FF0000"/>
                </a:solidFill>
                <a:latin typeface="Lucida Console" charset="0"/>
              </a:rPr>
              <a:t>in [w0]</a:t>
            </a:r>
            <a:endParaRPr lang="en-US" altLang="en-US" b="1" dirty="0">
              <a:solidFill>
                <a:srgbClr val="FF0000"/>
              </a:solidFill>
              <a:latin typeface="Lucida Console" charset="0"/>
            </a:endParaRPr>
          </a:p>
          <a:p>
            <a:pPr eaLnBrk="1" hangingPunct="1"/>
            <a:endParaRPr lang="en-US" altLang="en-US" b="1" dirty="0"/>
          </a:p>
          <a:p>
            <a:pPr eaLnBrk="1" hangingPunct="1"/>
            <a:r>
              <a:rPr lang="en-US" altLang="en-US" b="1" dirty="0"/>
              <a:t>All arithmetic operations have this form</a:t>
            </a:r>
          </a:p>
          <a:p>
            <a:pPr lvl="1"/>
            <a:r>
              <a:rPr lang="en-US" altLang="en-US" b="1" dirty="0"/>
              <a:t>Three operands, two sources and one destination</a:t>
            </a:r>
          </a:p>
          <a:p>
            <a:pPr lvl="1"/>
            <a:r>
              <a:rPr lang="en-US" altLang="en-US" b="1" dirty="0"/>
              <a:t>3-operands instructions</a:t>
            </a:r>
          </a:p>
          <a:p>
            <a:pPr eaLnBrk="1" hangingPunct="1"/>
            <a:endParaRPr lang="en-US" alt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126C0D-5478-8443-8EDA-23A6E9EBB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4255317"/>
            <a:ext cx="4602938" cy="24144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BA8B85-C8EB-47F7-DFED-C112C67C7A78}"/>
              </a:ext>
            </a:extLst>
          </p:cNvPr>
          <p:cNvSpPr/>
          <p:nvPr/>
        </p:nvSpPr>
        <p:spPr>
          <a:xfrm>
            <a:off x="6087157" y="4232903"/>
            <a:ext cx="2980643" cy="1447800"/>
          </a:xfrm>
          <a:prstGeom prst="rect">
            <a:avLst/>
          </a:prstGeom>
          <a:noFill/>
          <a:ln w="508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E94EAC-C494-D296-F76D-310136F522A4}"/>
              </a:ext>
            </a:extLst>
          </p:cNvPr>
          <p:cNvSpPr/>
          <p:nvPr/>
        </p:nvSpPr>
        <p:spPr>
          <a:xfrm>
            <a:off x="7239000" y="4718049"/>
            <a:ext cx="838200" cy="844551"/>
          </a:xfrm>
          <a:prstGeom prst="rect">
            <a:avLst/>
          </a:prstGeom>
          <a:noFill/>
          <a:ln w="508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59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>
            <a:extLst>
              <a:ext uri="{FF2B5EF4-FFF2-40B4-BE49-F238E27FC236}">
                <a16:creationId xmlns:a16="http://schemas.microsoft.com/office/drawing/2014/main" id="{AAA65D25-4CC9-0747-B9EE-FEE034CBEF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Register Operand Example</a:t>
            </a:r>
            <a:endParaRPr lang="en-AU" altLang="en-US"/>
          </a:p>
        </p:txBody>
      </p:sp>
      <p:sp>
        <p:nvSpPr>
          <p:cNvPr id="28675" name="Rectangle 5">
            <a:extLst>
              <a:ext uri="{FF2B5EF4-FFF2-40B4-BE49-F238E27FC236}">
                <a16:creationId xmlns:a16="http://schemas.microsoft.com/office/drawing/2014/main" id="{06E9241B-EDA9-A445-A75F-AFE072A19F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 code: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 dirty="0">
                <a:latin typeface="Lucida Console" panose="020B0609040504020204" pitchFamily="49" charset="0"/>
              </a:rPr>
              <a:t>	f = (g + h) - (</a:t>
            </a:r>
            <a:r>
              <a:rPr lang="en-US" altLang="en-US" sz="2800" dirty="0" err="1">
                <a:latin typeface="Lucida Console" panose="020B0609040504020204" pitchFamily="49" charset="0"/>
              </a:rPr>
              <a:t>i</a:t>
            </a:r>
            <a:r>
              <a:rPr lang="en-US" altLang="en-US" sz="2800" dirty="0">
                <a:latin typeface="Lucida Console" panose="020B0609040504020204" pitchFamily="49" charset="0"/>
              </a:rPr>
              <a:t> + j);</a:t>
            </a:r>
          </a:p>
          <a:p>
            <a:pPr lvl="1" eaLnBrk="1" hangingPunct="1"/>
            <a:r>
              <a:rPr lang="en-US" altLang="en-US" dirty="0"/>
              <a:t>f, …, j values are already loaded in x19, x20, …, x23</a:t>
            </a:r>
          </a:p>
          <a:p>
            <a:pPr lvl="1"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Compiled RISC-V code, all are register operands</a:t>
            </a:r>
          </a:p>
          <a:p>
            <a:pPr lvl="1"/>
            <a:r>
              <a:rPr lang="en-US" altLang="en-US" b="1" dirty="0"/>
              <a:t>Three operands: the first operand is destination, last two are source operands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 dirty="0">
                <a:latin typeface="Lucida Console" panose="020B0609040504020204" pitchFamily="49" charset="0"/>
              </a:rPr>
              <a:t>	add x5, x20, x21 // x5 = x20 + x21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add x6, x22, x23 // x6 = x22 + x23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sub x19, x5, x6  // x19 = x5 – x6</a:t>
            </a:r>
            <a:endParaRPr lang="en-AU" altLang="en-US" sz="2800" dirty="0">
              <a:latin typeface="Lucida Console" panose="020B06090405040202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860AB4-60ED-0B47-A205-991D1BEAA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Logical Operations</a:t>
            </a:r>
            <a:endParaRPr lang="en-AU" altLang="en-US"/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Instructions for </a:t>
            </a:r>
            <a:r>
              <a:rPr lang="en-US" altLang="en-US" b="1" dirty="0"/>
              <a:t>bitwise</a:t>
            </a:r>
            <a:r>
              <a:rPr lang="en-US" altLang="en-US" dirty="0"/>
              <a:t> manipulation</a:t>
            </a:r>
            <a:endParaRPr lang="en-AU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9738" name="Rectangle 41"/>
          <p:cNvSpPr>
            <a:spLocks noChangeArrowheads="1"/>
          </p:cNvSpPr>
          <p:nvPr/>
        </p:nvSpPr>
        <p:spPr bwMode="auto">
          <a:xfrm>
            <a:off x="439957" y="5028488"/>
            <a:ext cx="77724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/>
              <a:t>Useful for extracting and inserting groups of bits in a word</a:t>
            </a:r>
            <a:endParaRPr lang="en-AU" altLang="en-US" sz="3200" dirty="0"/>
          </a:p>
        </p:txBody>
      </p:sp>
      <p:sp>
        <p:nvSpPr>
          <p:cNvPr id="29739" name="Text Box 42"/>
          <p:cNvSpPr txBox="1">
            <a:spLocks noChangeArrowheads="1"/>
          </p:cNvSpPr>
          <p:nvPr/>
        </p:nvSpPr>
        <p:spPr bwMode="auto">
          <a:xfrm rot="5400000">
            <a:off x="7662069" y="1115219"/>
            <a:ext cx="25971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§2.6 Logical Operations</a:t>
            </a:r>
          </a:p>
        </p:txBody>
      </p:sp>
      <p:graphicFrame>
        <p:nvGraphicFramePr>
          <p:cNvPr id="8" name="Group 47">
            <a:extLst>
              <a:ext uri="{FF2B5EF4-FFF2-40B4-BE49-F238E27FC236}">
                <a16:creationId xmlns:a16="http://schemas.microsoft.com/office/drawing/2014/main" id="{E67182B8-7962-224D-B4FA-367C6054CD69}"/>
              </a:ext>
            </a:extLst>
          </p:cNvPr>
          <p:cNvGraphicFramePr>
            <a:graphicFrameLocks noGrp="1"/>
          </p:cNvGraphicFramePr>
          <p:nvPr/>
        </p:nvGraphicFramePr>
        <p:xfrm>
          <a:off x="725707" y="1732836"/>
          <a:ext cx="7200900" cy="3295652"/>
        </p:xfrm>
        <a:graphic>
          <a:graphicData uri="http://schemas.openxmlformats.org/drawingml/2006/table">
            <a:tbl>
              <a:tblPr/>
              <a:tblGrid>
                <a:gridCol w="2233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6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7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1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Operation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Java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RISC-V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Shift left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&lt;&lt;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&lt;&lt;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Sll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,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slli</a:t>
                      </a:r>
                      <a:endParaRPr kumimoji="0" lang="en-AU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Console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Shift right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&gt;&gt;</a:t>
                      </a:r>
                      <a:endParaRPr kumimoji="0" lang="en-AU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&gt;&gt;&gt;</a:t>
                      </a:r>
                      <a:endParaRPr kumimoji="0" lang="en-AU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Srl</a:t>
                      </a: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, </a:t>
                      </a:r>
                      <a:r>
                        <a:rPr kumimoji="0" lang="en-US" alt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srli</a:t>
                      </a:r>
                      <a:endParaRPr kumimoji="0" lang="en-AU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Console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Bit-by-bit AND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and, andi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Console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Bit-by-bit OR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endParaRPr kumimoji="0" lang="en-AU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or, ori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Console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Bit-by-bit XOR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Console" charset="0"/>
                        </a:rPr>
                        <a:t>xor, xori</a:t>
                      </a:r>
                      <a:endParaRPr kumimoji="0" lang="en-AU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Console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1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AU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Bit-by-bit NOT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AU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~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charset="2"/>
                        <a:buNone/>
                        <a:tabLst/>
                      </a:pPr>
                      <a:r>
                        <a:rPr kumimoji="0" lang="en-AU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~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962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6C9B8C-4687-2547-B9C3-549ECBE56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133" y="4419600"/>
            <a:ext cx="3335867" cy="18630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EB8818-F138-804A-B8AA-1CC75DF8E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Shift Logic Operation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7934C-9ABB-ED47-8369-5D877AE02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Shift Left Logic: </a:t>
            </a:r>
            <a:r>
              <a:rPr lang="en-US" altLang="en-US" b="1" dirty="0" err="1">
                <a:latin typeface="Lucida Console" panose="020B0609040504020204" pitchFamily="49" charset="0"/>
              </a:rPr>
              <a:t>slli</a:t>
            </a:r>
            <a:r>
              <a:rPr lang="en-US" altLang="en-US" b="1" dirty="0"/>
              <a:t> by </a:t>
            </a:r>
            <a:r>
              <a:rPr lang="en-US" altLang="en-US" b="1" i="1" dirty="0" err="1"/>
              <a:t>i</a:t>
            </a:r>
            <a:r>
              <a:rPr lang="en-US" altLang="en-US" b="1" dirty="0"/>
              <a:t> bits: multiplies by 2</a:t>
            </a:r>
            <a:r>
              <a:rPr lang="en-US" altLang="en-US" b="1" i="1" baseline="30000" dirty="0"/>
              <a:t>i</a:t>
            </a:r>
            <a:endParaRPr lang="en-US" b="1" dirty="0"/>
          </a:p>
          <a:p>
            <a:pPr lvl="1"/>
            <a:r>
              <a:rPr lang="en-US" b="1" dirty="0"/>
              <a:t>C/java: int </a:t>
            </a:r>
            <a:r>
              <a:rPr lang="en-US" b="1" dirty="0" err="1"/>
              <a:t>i</a:t>
            </a:r>
            <a:r>
              <a:rPr lang="en-US" b="1" dirty="0"/>
              <a:t> = 23; int j = </a:t>
            </a:r>
            <a:r>
              <a:rPr lang="en-US" b="1" dirty="0" err="1"/>
              <a:t>i</a:t>
            </a:r>
            <a:r>
              <a:rPr lang="en-US" b="1" dirty="0"/>
              <a:t>&lt;&lt;1;  //46</a:t>
            </a:r>
          </a:p>
          <a:p>
            <a:pPr lvl="1"/>
            <a:r>
              <a:rPr lang="en-US" b="1" dirty="0"/>
              <a:t>RISC-V: If </a:t>
            </a:r>
            <a:r>
              <a:rPr lang="en-US" b="1" dirty="0" err="1"/>
              <a:t>i</a:t>
            </a:r>
            <a:r>
              <a:rPr lang="en-US" b="1" dirty="0"/>
              <a:t> is in x5, and j is stored in x6: </a:t>
            </a:r>
          </a:p>
          <a:p>
            <a:pPr lvl="2"/>
            <a:r>
              <a:rPr lang="en-US" b="1" dirty="0" err="1"/>
              <a:t>slliw</a:t>
            </a:r>
            <a:r>
              <a:rPr lang="en-US" b="1" dirty="0"/>
              <a:t> x6, x5, 1 </a:t>
            </a:r>
          </a:p>
          <a:p>
            <a:pPr lvl="2"/>
            <a:r>
              <a:rPr lang="en-US" b="1" dirty="0" err="1">
                <a:highlight>
                  <a:srgbClr val="FFFF00"/>
                </a:highlight>
              </a:rPr>
              <a:t>slliw</a:t>
            </a:r>
            <a:r>
              <a:rPr lang="en-US" b="1" dirty="0"/>
              <a:t>: </a:t>
            </a:r>
            <a:r>
              <a:rPr lang="en-US" b="1" dirty="0">
                <a:highlight>
                  <a:srgbClr val="FFFF00"/>
                </a:highlight>
              </a:rPr>
              <a:t>s</a:t>
            </a:r>
            <a:r>
              <a:rPr lang="en-US" b="1" dirty="0"/>
              <a:t>hift </a:t>
            </a:r>
            <a:r>
              <a:rPr lang="en-US" b="1" dirty="0">
                <a:highlight>
                  <a:srgbClr val="FFFF00"/>
                </a:highlight>
              </a:rPr>
              <a:t>l</a:t>
            </a:r>
            <a:r>
              <a:rPr lang="en-US" b="1" dirty="0"/>
              <a:t>eft </a:t>
            </a:r>
            <a:r>
              <a:rPr lang="en-US" b="1" dirty="0">
                <a:highlight>
                  <a:srgbClr val="FFFF00"/>
                </a:highlight>
              </a:rPr>
              <a:t>l</a:t>
            </a:r>
            <a:r>
              <a:rPr lang="en-US" b="1" dirty="0"/>
              <a:t>ogic </a:t>
            </a:r>
            <a:r>
              <a:rPr lang="en-US" b="1" dirty="0">
                <a:highlight>
                  <a:srgbClr val="FFFF00"/>
                </a:highlight>
              </a:rPr>
              <a:t>i</a:t>
            </a:r>
            <a:r>
              <a:rPr lang="en-US" b="1" dirty="0"/>
              <a:t>mmediate </a:t>
            </a:r>
            <a:r>
              <a:rPr lang="en-US" b="1" dirty="0">
                <a:highlight>
                  <a:srgbClr val="FFFF00"/>
                </a:highlight>
              </a:rPr>
              <a:t>w</a:t>
            </a:r>
            <a:r>
              <a:rPr lang="en-US" b="1" dirty="0"/>
              <a:t>ord</a:t>
            </a:r>
          </a:p>
          <a:p>
            <a:pPr lvl="2"/>
            <a:endParaRPr lang="en-US" b="1" dirty="0"/>
          </a:p>
          <a:p>
            <a:r>
              <a:rPr lang="en-US" b="1" dirty="0"/>
              <a:t>Instruction name</a:t>
            </a:r>
          </a:p>
          <a:p>
            <a:pPr lvl="1"/>
            <a:r>
              <a:rPr lang="en-US" b="1" dirty="0"/>
              <a:t>Carries the operand type it operates</a:t>
            </a:r>
          </a:p>
          <a:p>
            <a:pPr lvl="2"/>
            <a:r>
              <a:rPr lang="en-US" b="1" dirty="0"/>
              <a:t>B: byte, H: half-word, W: word, D: double word</a:t>
            </a:r>
          </a:p>
          <a:p>
            <a:pPr lvl="2"/>
            <a:endParaRPr lang="en-US" b="1" dirty="0"/>
          </a:p>
          <a:p>
            <a:r>
              <a:rPr lang="en-US" b="1" dirty="0"/>
              <a:t>Shift Right Logic</a:t>
            </a:r>
          </a:p>
          <a:p>
            <a:pPr lvl="1"/>
            <a:r>
              <a:rPr lang="en-US" b="1" dirty="0"/>
              <a:t>Java: int </a:t>
            </a:r>
            <a:r>
              <a:rPr lang="en-US" b="1" dirty="0" err="1"/>
              <a:t>i</a:t>
            </a:r>
            <a:r>
              <a:rPr lang="en-US" b="1" dirty="0"/>
              <a:t> = 23; int j = </a:t>
            </a:r>
            <a:r>
              <a:rPr lang="en-US" b="1" dirty="0" err="1"/>
              <a:t>i</a:t>
            </a:r>
            <a:r>
              <a:rPr lang="en-US" b="1" dirty="0"/>
              <a:t> &gt;&gt;&gt; 1; //j=11</a:t>
            </a:r>
          </a:p>
          <a:p>
            <a:pPr lvl="1"/>
            <a:r>
              <a:rPr lang="en-US" b="1" dirty="0"/>
              <a:t>C: int </a:t>
            </a:r>
            <a:r>
              <a:rPr lang="en-US" b="1" dirty="0" err="1"/>
              <a:t>i</a:t>
            </a:r>
            <a:r>
              <a:rPr lang="en-US" b="1" dirty="0"/>
              <a:t> = 23; int j = </a:t>
            </a:r>
            <a:r>
              <a:rPr lang="en-US" b="1" dirty="0" err="1"/>
              <a:t>i</a:t>
            </a:r>
            <a:r>
              <a:rPr lang="en-US" b="1" dirty="0"/>
              <a:t> &gt;&gt; 1; //j=11</a:t>
            </a:r>
          </a:p>
          <a:p>
            <a:pPr lvl="1"/>
            <a:r>
              <a:rPr lang="en-US" b="1" dirty="0"/>
              <a:t>RISC-V: if </a:t>
            </a:r>
            <a:r>
              <a:rPr lang="en-US" b="1" dirty="0" err="1"/>
              <a:t>i</a:t>
            </a:r>
            <a:r>
              <a:rPr lang="en-US" b="1" dirty="0"/>
              <a:t> is in x5, j will be in x6: </a:t>
            </a:r>
          </a:p>
          <a:p>
            <a:pPr lvl="2"/>
            <a:r>
              <a:rPr lang="en-US" b="1" dirty="0" err="1"/>
              <a:t>srliw</a:t>
            </a:r>
            <a:r>
              <a:rPr lang="en-US" b="1" dirty="0"/>
              <a:t> x6, x5, 1</a:t>
            </a:r>
          </a:p>
          <a:p>
            <a:pPr lvl="1"/>
            <a:r>
              <a:rPr lang="en-US" b="1" dirty="0"/>
              <a:t>Fill in 0, not much used for signed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CE735-69BA-D841-A9ED-8EFE25322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DC1150-2AAF-484C-8563-7BAED4699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055" y="1677697"/>
            <a:ext cx="3283945" cy="186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22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B459C-3524-604B-B87F-10D6AA6A2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Shift Right Arithmetic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955A7-A2D0-6445-AD30-372A7857B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Shift right arithmetic (</a:t>
            </a:r>
            <a:r>
              <a:rPr lang="en-US" altLang="en-US" sz="2400" dirty="0" err="1"/>
              <a:t>srai</a:t>
            </a:r>
            <a:r>
              <a:rPr lang="en-US" altLang="en-US" sz="2400" dirty="0"/>
              <a:t>): </a:t>
            </a:r>
            <a:r>
              <a:rPr lang="en-US" altLang="en-US" sz="2400" b="1" dirty="0"/>
              <a:t>Format: </a:t>
            </a:r>
            <a:r>
              <a:rPr lang="en-US" altLang="en-US" sz="2400" b="1" dirty="0" err="1"/>
              <a:t>srai</a:t>
            </a:r>
            <a:r>
              <a:rPr lang="en-US" altLang="en-US" sz="2400" b="1" dirty="0"/>
              <a:t>(w) </a:t>
            </a:r>
            <a:r>
              <a:rPr lang="en-US" altLang="en-US" sz="2400" b="1" dirty="0" err="1"/>
              <a:t>rd</a:t>
            </a:r>
            <a:r>
              <a:rPr lang="en-US" altLang="en-US" sz="2400" b="1" dirty="0"/>
              <a:t>, </a:t>
            </a:r>
            <a:r>
              <a:rPr lang="en-US" altLang="en-US" sz="2400" b="1" dirty="0" err="1"/>
              <a:t>rs</a:t>
            </a:r>
            <a:r>
              <a:rPr lang="en-US" altLang="en-US" sz="2400" b="1" dirty="0"/>
              <a:t>, #immediate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Shift right and fill with sign bit</a:t>
            </a:r>
          </a:p>
          <a:p>
            <a:pPr lvl="1">
              <a:lnSpc>
                <a:spcPct val="90000"/>
              </a:lnSpc>
            </a:pPr>
            <a:r>
              <a:rPr lang="en-US" altLang="en-US" dirty="0" err="1">
                <a:latin typeface="Lucida Console" panose="020B0609040504020204" pitchFamily="49" charset="0"/>
              </a:rPr>
              <a:t>srai</a:t>
            </a:r>
            <a:r>
              <a:rPr lang="en-US" altLang="en-US" dirty="0"/>
              <a:t> by </a:t>
            </a:r>
            <a:r>
              <a:rPr lang="en-US" altLang="en-US" i="1" dirty="0" err="1"/>
              <a:t>i</a:t>
            </a:r>
            <a:r>
              <a:rPr lang="en-US" altLang="en-US" dirty="0"/>
              <a:t> bits: divides by 2</a:t>
            </a:r>
            <a:r>
              <a:rPr lang="en-US" altLang="en-US" i="1" baseline="30000" dirty="0"/>
              <a:t>i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Java: </a:t>
            </a:r>
            <a:r>
              <a:rPr lang="en-US" altLang="en-US" dirty="0" err="1"/>
              <a:t>i</a:t>
            </a:r>
            <a:r>
              <a:rPr lang="en-US" altLang="en-US" dirty="0"/>
              <a:t>=-105; int j=</a:t>
            </a:r>
            <a:r>
              <a:rPr lang="en-US" altLang="en-US" dirty="0" err="1"/>
              <a:t>i</a:t>
            </a:r>
            <a:r>
              <a:rPr lang="en-US" altLang="en-US" dirty="0"/>
              <a:t>&gt;&gt;1; //-53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RISC-V: if </a:t>
            </a:r>
            <a:r>
              <a:rPr lang="en-US" altLang="en-US" dirty="0" err="1"/>
              <a:t>i</a:t>
            </a:r>
            <a:r>
              <a:rPr lang="en-US" altLang="en-US" dirty="0"/>
              <a:t> is in x5, j will be in x6: </a:t>
            </a:r>
          </a:p>
          <a:p>
            <a:pPr lvl="2">
              <a:lnSpc>
                <a:spcPct val="90000"/>
              </a:lnSpc>
            </a:pPr>
            <a:r>
              <a:rPr lang="en-US" altLang="en-US" dirty="0" err="1"/>
              <a:t>sraiw</a:t>
            </a:r>
            <a:r>
              <a:rPr lang="en-US" altLang="en-US" dirty="0"/>
              <a:t> x6, x5, -1;</a:t>
            </a:r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60B7F0-56A1-6044-A12D-964F15FCD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C3CA9D-233B-AA4A-9C71-3D46DC32A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909422"/>
            <a:ext cx="4432852" cy="272156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9FD6238-4825-9B4C-8F18-C40E2C7ED57C}"/>
              </a:ext>
            </a:extLst>
          </p:cNvPr>
          <p:cNvSpPr/>
          <p:nvPr/>
        </p:nvSpPr>
        <p:spPr>
          <a:xfrm>
            <a:off x="5759433" y="4230968"/>
            <a:ext cx="1918252" cy="822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-105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5FEF3A-CF50-B448-9184-D45DD8E2EF26}"/>
              </a:ext>
            </a:extLst>
          </p:cNvPr>
          <p:cNvSpPr/>
          <p:nvPr/>
        </p:nvSpPr>
        <p:spPr>
          <a:xfrm>
            <a:off x="5754854" y="5774391"/>
            <a:ext cx="1918252" cy="822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-53</a:t>
            </a:r>
          </a:p>
        </p:txBody>
      </p:sp>
    </p:spTree>
    <p:extLst>
      <p:ext uri="{BB962C8B-B14F-4D97-AF65-F5344CB8AC3E}">
        <p14:creationId xmlns:p14="http://schemas.microsoft.com/office/powerpoint/2010/main" val="3085963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7F380B1D-AEDA-3147-AC58-12B9FFF25E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Summary of Shift Operations</a:t>
            </a:r>
            <a:endParaRPr lang="en-AU" altLang="en-US" dirty="0"/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50582965-D340-5E4F-8619-D275545725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763000" cy="5562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 err="1"/>
              <a:t>immed</a:t>
            </a:r>
            <a:r>
              <a:rPr lang="en-US" altLang="en-US" dirty="0"/>
              <a:t>: how many positions to shift 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Shift left logical (</a:t>
            </a:r>
            <a:r>
              <a:rPr lang="en-US" altLang="en-US" dirty="0" err="1"/>
              <a:t>sll</a:t>
            </a:r>
            <a:r>
              <a:rPr lang="en-US" altLang="en-US" dirty="0"/>
              <a:t>): </a:t>
            </a:r>
            <a:r>
              <a:rPr lang="en-US" altLang="en-US" b="1" dirty="0"/>
              <a:t>Format: </a:t>
            </a:r>
            <a:r>
              <a:rPr lang="en-US" altLang="en-US" b="1" dirty="0" err="1"/>
              <a:t>slli</a:t>
            </a:r>
            <a:r>
              <a:rPr lang="en-US" altLang="en-US" b="1" dirty="0"/>
              <a:t>(w) </a:t>
            </a:r>
            <a:r>
              <a:rPr lang="en-US" altLang="en-US" b="1" dirty="0" err="1"/>
              <a:t>rd</a:t>
            </a:r>
            <a:r>
              <a:rPr lang="en-US" altLang="en-US" b="1" dirty="0"/>
              <a:t>, </a:t>
            </a:r>
            <a:r>
              <a:rPr lang="en-US" altLang="en-US" b="1" dirty="0" err="1"/>
              <a:t>rs</a:t>
            </a:r>
            <a:r>
              <a:rPr lang="en-US" altLang="en-US" b="1" dirty="0"/>
              <a:t>, #immediate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Shift left and fill with 0 bits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 err="1">
                <a:latin typeface="Lucida Console" panose="020B0609040504020204" pitchFamily="49" charset="0"/>
              </a:rPr>
              <a:t>slli</a:t>
            </a:r>
            <a:r>
              <a:rPr lang="en-US" altLang="en-US" dirty="0"/>
              <a:t> by </a:t>
            </a:r>
            <a:r>
              <a:rPr lang="en-US" altLang="en-US" i="1" dirty="0" err="1"/>
              <a:t>i</a:t>
            </a:r>
            <a:r>
              <a:rPr lang="en-US" altLang="en-US" dirty="0"/>
              <a:t> bits: multiplies by 2</a:t>
            </a:r>
            <a:r>
              <a:rPr lang="en-US" altLang="en-US" i="1" baseline="30000" dirty="0"/>
              <a:t>i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/>
              <a:t>E.g. int a = b&lt;&lt;2; //a = b * 4 (2</a:t>
            </a:r>
            <a:r>
              <a:rPr lang="en-US" altLang="en-US" b="1" baseline="30000" dirty="0"/>
              <a:t>2</a:t>
            </a:r>
            <a:r>
              <a:rPr lang="en-US" altLang="en-US" b="1" dirty="0"/>
              <a:t>)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i="1" baseline="30000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Shift right logical (</a:t>
            </a:r>
            <a:r>
              <a:rPr lang="en-US" altLang="en-US" dirty="0" err="1"/>
              <a:t>srl</a:t>
            </a:r>
            <a:r>
              <a:rPr lang="en-US" altLang="en-US" dirty="0"/>
              <a:t>): </a:t>
            </a:r>
            <a:r>
              <a:rPr lang="en-US" altLang="en-US" b="1" dirty="0"/>
              <a:t>Format: </a:t>
            </a:r>
            <a:r>
              <a:rPr lang="en-US" altLang="en-US" b="1" dirty="0" err="1"/>
              <a:t>srli</a:t>
            </a:r>
            <a:r>
              <a:rPr lang="en-US" altLang="en-US" b="1" dirty="0"/>
              <a:t>(w) </a:t>
            </a:r>
            <a:r>
              <a:rPr lang="en-US" altLang="en-US" b="1" dirty="0" err="1"/>
              <a:t>rd</a:t>
            </a:r>
            <a:r>
              <a:rPr lang="en-US" altLang="en-US" b="1" dirty="0"/>
              <a:t>, </a:t>
            </a:r>
            <a:r>
              <a:rPr lang="en-US" altLang="en-US" b="1" dirty="0" err="1"/>
              <a:t>rs</a:t>
            </a:r>
            <a:r>
              <a:rPr lang="en-US" altLang="en-US" b="1" dirty="0"/>
              <a:t>, #immediate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Shift right and fill </a:t>
            </a:r>
            <a:r>
              <a:rPr lang="en-US" altLang="en-US" b="1" dirty="0"/>
              <a:t>with 0 bits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 err="1">
                <a:latin typeface="Lucida Console" panose="020B0609040504020204" pitchFamily="49" charset="0"/>
              </a:rPr>
              <a:t>srli</a:t>
            </a:r>
            <a:r>
              <a:rPr lang="en-US" altLang="en-US" dirty="0"/>
              <a:t> by </a:t>
            </a:r>
            <a:r>
              <a:rPr lang="en-US" altLang="en-US" i="1" dirty="0" err="1"/>
              <a:t>i</a:t>
            </a:r>
            <a:r>
              <a:rPr lang="en-US" altLang="en-US" dirty="0"/>
              <a:t> bits: divides by 2</a:t>
            </a:r>
            <a:r>
              <a:rPr lang="en-US" altLang="en-US" i="1" baseline="30000" dirty="0"/>
              <a:t>i</a:t>
            </a:r>
            <a:r>
              <a:rPr lang="en-US" altLang="en-US" dirty="0"/>
              <a:t> (unsigned only)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/>
              <a:t>E.g. int a = b&gt;&gt;2; //a = b / 4 (2</a:t>
            </a:r>
            <a:r>
              <a:rPr lang="en-US" altLang="en-US" b="1" baseline="30000" dirty="0"/>
              <a:t>2</a:t>
            </a:r>
            <a:r>
              <a:rPr lang="en-US" altLang="en-US" b="1" dirty="0"/>
              <a:t>)</a:t>
            </a:r>
          </a:p>
          <a:p>
            <a:pPr lvl="1">
              <a:lnSpc>
                <a:spcPct val="90000"/>
              </a:lnSpc>
            </a:pPr>
            <a:endParaRPr lang="en-US" altLang="en-US" b="1" dirty="0"/>
          </a:p>
          <a:p>
            <a:pPr>
              <a:lnSpc>
                <a:spcPct val="90000"/>
              </a:lnSpc>
            </a:pPr>
            <a:r>
              <a:rPr lang="en-US" altLang="en-US" dirty="0"/>
              <a:t>Shift right arithmetic (</a:t>
            </a:r>
            <a:r>
              <a:rPr lang="en-US" altLang="en-US" dirty="0" err="1"/>
              <a:t>sra</a:t>
            </a:r>
            <a:r>
              <a:rPr lang="en-US" altLang="en-US" dirty="0"/>
              <a:t>): </a:t>
            </a:r>
            <a:r>
              <a:rPr lang="en-US" altLang="en-US" b="1" dirty="0"/>
              <a:t>Format: </a:t>
            </a:r>
            <a:r>
              <a:rPr lang="en-US" altLang="en-US" b="1" dirty="0" err="1"/>
              <a:t>srai</a:t>
            </a:r>
            <a:r>
              <a:rPr lang="en-US" altLang="en-US" b="1" dirty="0"/>
              <a:t>(w) </a:t>
            </a:r>
            <a:r>
              <a:rPr lang="en-US" altLang="en-US" b="1" dirty="0" err="1"/>
              <a:t>rd</a:t>
            </a:r>
            <a:r>
              <a:rPr lang="en-US" altLang="en-US" b="1" dirty="0"/>
              <a:t>, </a:t>
            </a:r>
            <a:r>
              <a:rPr lang="en-US" altLang="en-US" b="1" dirty="0" err="1"/>
              <a:t>rs</a:t>
            </a:r>
            <a:r>
              <a:rPr lang="en-US" altLang="en-US" b="1" dirty="0"/>
              <a:t>, #immediate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Shift right and fill with sign bit</a:t>
            </a:r>
          </a:p>
          <a:p>
            <a:pPr lvl="1">
              <a:lnSpc>
                <a:spcPct val="90000"/>
              </a:lnSpc>
            </a:pPr>
            <a:r>
              <a:rPr lang="en-US" altLang="en-US" dirty="0" err="1">
                <a:latin typeface="Lucida Console" panose="020B0609040504020204" pitchFamily="49" charset="0"/>
              </a:rPr>
              <a:t>srai</a:t>
            </a:r>
            <a:r>
              <a:rPr lang="en-US" altLang="en-US" dirty="0"/>
              <a:t> by </a:t>
            </a:r>
            <a:r>
              <a:rPr lang="en-US" altLang="en-US" i="1" dirty="0" err="1"/>
              <a:t>i</a:t>
            </a:r>
            <a:r>
              <a:rPr lang="en-US" altLang="en-US" dirty="0"/>
              <a:t> bits: divides by 2</a:t>
            </a:r>
            <a:r>
              <a:rPr lang="en-US" altLang="en-US" i="1" baseline="30000" dirty="0"/>
              <a:t>i</a:t>
            </a:r>
            <a:endParaRPr lang="en-US" altLang="en-US" dirty="0"/>
          </a:p>
          <a:p>
            <a:pPr lvl="1" eaLnBrk="1" hangingPunct="1">
              <a:lnSpc>
                <a:spcPct val="90000"/>
              </a:lnSpc>
            </a:pPr>
            <a:endParaRPr lang="en-AU" alt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4CC158F-CFBE-CC43-91C8-9B7E21CC66CE}"/>
              </a:ext>
            </a:extLst>
          </p:cNvPr>
          <p:cNvGrpSpPr/>
          <p:nvPr/>
        </p:nvGrpSpPr>
        <p:grpSpPr>
          <a:xfrm>
            <a:off x="1208087" y="1295400"/>
            <a:ext cx="6704013" cy="779462"/>
            <a:chOff x="1208087" y="1295400"/>
            <a:chExt cx="6704013" cy="779462"/>
          </a:xfrm>
        </p:grpSpPr>
        <p:sp>
          <p:nvSpPr>
            <p:cNvPr id="67588" name="Text Box 7">
              <a:extLst>
                <a:ext uri="{FF2B5EF4-FFF2-40B4-BE49-F238E27FC236}">
                  <a16:creationId xmlns:a16="http://schemas.microsoft.com/office/drawing/2014/main" id="{32EE5FB1-E4BE-D149-8942-910B04136D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16312" y="1295400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rs1</a:t>
              </a:r>
              <a:endParaRPr lang="en-AU" altLang="en-US" sz="2000"/>
            </a:p>
          </p:txBody>
        </p:sp>
        <p:sp>
          <p:nvSpPr>
            <p:cNvPr id="67589" name="Text Box 8">
              <a:extLst>
                <a:ext uri="{FF2B5EF4-FFF2-40B4-BE49-F238E27FC236}">
                  <a16:creationId xmlns:a16="http://schemas.microsoft.com/office/drawing/2014/main" id="{5E53B202-4BC7-9342-BF77-A1F7AA41D7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5612" y="1295400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rd</a:t>
              </a:r>
              <a:endParaRPr lang="en-AU" altLang="en-US" sz="2000"/>
            </a:p>
          </p:txBody>
        </p:sp>
        <p:sp>
          <p:nvSpPr>
            <p:cNvPr id="67590" name="Text Box 9">
              <a:extLst>
                <a:ext uri="{FF2B5EF4-FFF2-40B4-BE49-F238E27FC236}">
                  <a16:creationId xmlns:a16="http://schemas.microsoft.com/office/drawing/2014/main" id="{AEC571E5-DF98-574B-92DA-9B0EEC0E12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7400" y="1295400"/>
              <a:ext cx="936625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funct3</a:t>
              </a:r>
              <a:endParaRPr lang="en-AU" altLang="en-US" sz="2000"/>
            </a:p>
          </p:txBody>
        </p:sp>
        <p:sp>
          <p:nvSpPr>
            <p:cNvPr id="67591" name="Text Box 10">
              <a:extLst>
                <a:ext uri="{FF2B5EF4-FFF2-40B4-BE49-F238E27FC236}">
                  <a16:creationId xmlns:a16="http://schemas.microsoft.com/office/drawing/2014/main" id="{65E912C6-F25E-7645-96A4-62C3B1D928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5112" y="1295400"/>
              <a:ext cx="1296988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opcode</a:t>
              </a:r>
              <a:endParaRPr lang="en-AU" altLang="en-US" sz="2000"/>
            </a:p>
          </p:txBody>
        </p:sp>
        <p:sp>
          <p:nvSpPr>
            <p:cNvPr id="67592" name="Text Box 11">
              <a:extLst>
                <a:ext uri="{FF2B5EF4-FFF2-40B4-BE49-F238E27FC236}">
                  <a16:creationId xmlns:a16="http://schemas.microsoft.com/office/drawing/2014/main" id="{402F0534-6B18-4D4B-A884-532B688737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3200" y="1735137"/>
              <a:ext cx="67627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6 bits</a:t>
              </a:r>
              <a:endParaRPr lang="en-AU" altLang="en-US" sz="1600"/>
            </a:p>
          </p:txBody>
        </p:sp>
        <p:sp>
          <p:nvSpPr>
            <p:cNvPr id="67593" name="Text Box 12">
              <a:extLst>
                <a:ext uri="{FF2B5EF4-FFF2-40B4-BE49-F238E27FC236}">
                  <a16:creationId xmlns:a16="http://schemas.microsoft.com/office/drawing/2014/main" id="{61DF22A5-971D-6045-B442-8A1B3EB38E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450" y="1736725"/>
              <a:ext cx="674687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67594" name="Text Box 14">
              <a:extLst>
                <a:ext uri="{FF2B5EF4-FFF2-40B4-BE49-F238E27FC236}">
                  <a16:creationId xmlns:a16="http://schemas.microsoft.com/office/drawing/2014/main" id="{882BD74D-F630-EC47-966E-0BEB69AAD2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5387" y="1735137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67595" name="Text Box 15">
              <a:extLst>
                <a:ext uri="{FF2B5EF4-FFF2-40B4-BE49-F238E27FC236}">
                  <a16:creationId xmlns:a16="http://schemas.microsoft.com/office/drawing/2014/main" id="{40D21210-6F8E-1348-B5A9-A2C913279A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687" y="1736725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67596" name="Text Box 16">
              <a:extLst>
                <a:ext uri="{FF2B5EF4-FFF2-40B4-BE49-F238E27FC236}">
                  <a16:creationId xmlns:a16="http://schemas.microsoft.com/office/drawing/2014/main" id="{8B1AF12A-BB14-BD46-800F-62E5D996BC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8837" y="1735137"/>
              <a:ext cx="6746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3 bits</a:t>
              </a:r>
              <a:endParaRPr lang="en-AU" altLang="en-US" sz="1600"/>
            </a:p>
          </p:txBody>
        </p:sp>
        <p:sp>
          <p:nvSpPr>
            <p:cNvPr id="67597" name="Text Box 7">
              <a:extLst>
                <a:ext uri="{FF2B5EF4-FFF2-40B4-BE49-F238E27FC236}">
                  <a16:creationId xmlns:a16="http://schemas.microsoft.com/office/drawing/2014/main" id="{47085EFB-DDD3-A94D-9DA3-9F9E31D34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8087" y="1295400"/>
              <a:ext cx="1154113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funct6</a:t>
              </a:r>
              <a:endParaRPr lang="en-AU" altLang="en-US" sz="2000"/>
            </a:p>
          </p:txBody>
        </p:sp>
        <p:sp>
          <p:nvSpPr>
            <p:cNvPr id="67598" name="Text Box 7">
              <a:extLst>
                <a:ext uri="{FF2B5EF4-FFF2-40B4-BE49-F238E27FC236}">
                  <a16:creationId xmlns:a16="http://schemas.microsoft.com/office/drawing/2014/main" id="{8E634531-B42E-3F45-9E90-FE51117CA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2200" y="1295400"/>
              <a:ext cx="1152525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immed</a:t>
              </a:r>
              <a:endParaRPr lang="en-AU" altLang="en-US" sz="2000"/>
            </a:p>
          </p:txBody>
        </p:sp>
        <p:sp>
          <p:nvSpPr>
            <p:cNvPr id="67599" name="Text Box 11">
              <a:extLst>
                <a:ext uri="{FF2B5EF4-FFF2-40B4-BE49-F238E27FC236}">
                  <a16:creationId xmlns:a16="http://schemas.microsoft.com/office/drawing/2014/main" id="{104D46BA-3CF5-8C40-8B1B-197601456F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1600" y="1735137"/>
              <a:ext cx="674687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6 bits</a:t>
              </a:r>
              <a:endParaRPr lang="en-AU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2095174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AE358750-A975-0D45-BFDE-455CD89F0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3271" y="4530725"/>
            <a:ext cx="431800" cy="16049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AAA574C6-5AD3-C041-8706-1577496847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AND Operations</a:t>
            </a:r>
            <a:endParaRPr lang="en-AU" altLang="en-US" dirty="0"/>
          </a:p>
        </p:txBody>
      </p:sp>
      <p:sp>
        <p:nvSpPr>
          <p:cNvPr id="69636" name="Rectangle 4">
            <a:extLst>
              <a:ext uri="{FF2B5EF4-FFF2-40B4-BE49-F238E27FC236}">
                <a16:creationId xmlns:a16="http://schemas.microsoft.com/office/drawing/2014/main" id="{2A7E1EED-877C-CC48-9AF0-5F42A39542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Useful to mask bits in a word</a:t>
            </a:r>
          </a:p>
          <a:p>
            <a:pPr lvl="1" eaLnBrk="1" hangingPunct="1"/>
            <a:r>
              <a:rPr lang="en-US" altLang="en-US" dirty="0"/>
              <a:t>Select only some bits, clear others to 0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en-US" altLang="en-US" sz="2800" dirty="0">
                <a:latin typeface="Lucida Console" panose="020B0609040504020204" pitchFamily="49" charset="0"/>
              </a:rPr>
              <a:t>	and x9,x10,x11</a:t>
            </a:r>
          </a:p>
          <a:p>
            <a:pPr lvl="1">
              <a:spcBef>
                <a:spcPct val="50000"/>
              </a:spcBef>
              <a:spcAft>
                <a:spcPct val="30000"/>
              </a:spcAft>
            </a:pPr>
            <a:r>
              <a:rPr lang="en-AU" altLang="en-US" dirty="0"/>
              <a:t>To only select 4 bits of x10 in the specific positions: Set the bits of x11 in the same positions 1, and the bits in other positions 0, and then perform AND and store the result in a new register x9</a:t>
            </a:r>
          </a:p>
        </p:txBody>
      </p:sp>
      <p:sp>
        <p:nvSpPr>
          <p:cNvPr id="69637" name="Text Box 5">
            <a:extLst>
              <a:ext uri="{FF2B5EF4-FFF2-40B4-BE49-F238E27FC236}">
                <a16:creationId xmlns:a16="http://schemas.microsoft.com/office/drawing/2014/main" id="{EE481E14-2C65-DF4D-8361-8D8136D3D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546" y="4572000"/>
            <a:ext cx="7783513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/>
              <a:t>00000000 00000000 00000000 00000000 00000000 00000000 00001101 11000000</a:t>
            </a:r>
            <a:endParaRPr lang="en-AU" altLang="en-US" sz="1600" dirty="0"/>
          </a:p>
        </p:txBody>
      </p:sp>
      <p:sp>
        <p:nvSpPr>
          <p:cNvPr id="69638" name="Text Box 7">
            <a:extLst>
              <a:ext uri="{FF2B5EF4-FFF2-40B4-BE49-F238E27FC236}">
                <a16:creationId xmlns:a16="http://schemas.microsoft.com/office/drawing/2014/main" id="{D9EDE53F-7F3E-1544-8894-041B87DB6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96" y="4572000"/>
            <a:ext cx="598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x10</a:t>
            </a:r>
            <a:endParaRPr lang="en-AU" altLang="en-US" sz="2000"/>
          </a:p>
        </p:txBody>
      </p:sp>
      <p:sp>
        <p:nvSpPr>
          <p:cNvPr id="69639" name="Text Box 8">
            <a:extLst>
              <a:ext uri="{FF2B5EF4-FFF2-40B4-BE49-F238E27FC236}">
                <a16:creationId xmlns:a16="http://schemas.microsoft.com/office/drawing/2014/main" id="{49FB7C3D-30E7-C14E-8B50-26422495CA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96" y="5132388"/>
            <a:ext cx="579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x11</a:t>
            </a:r>
            <a:endParaRPr lang="en-AU" altLang="en-US" sz="2000"/>
          </a:p>
        </p:txBody>
      </p:sp>
      <p:sp>
        <p:nvSpPr>
          <p:cNvPr id="69640" name="Text Box 10">
            <a:extLst>
              <a:ext uri="{FF2B5EF4-FFF2-40B4-BE49-F238E27FC236}">
                <a16:creationId xmlns:a16="http://schemas.microsoft.com/office/drawing/2014/main" id="{C196B08E-8B72-A04A-A315-52983A3D5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96" y="5780088"/>
            <a:ext cx="455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x9</a:t>
            </a:r>
            <a:endParaRPr lang="en-AU" altLang="en-US" sz="2000"/>
          </a:p>
        </p:txBody>
      </p:sp>
      <p:sp>
        <p:nvSpPr>
          <p:cNvPr id="69641" name="Text Box 5">
            <a:extLst>
              <a:ext uri="{FF2B5EF4-FFF2-40B4-BE49-F238E27FC236}">
                <a16:creationId xmlns:a16="http://schemas.microsoft.com/office/drawing/2014/main" id="{D240469F-967B-1947-8777-53A9DADAB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546" y="5156200"/>
            <a:ext cx="7783513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00000000 00000000 00000000 00000000 00000000 00000000 00111100 00000000</a:t>
            </a:r>
            <a:endParaRPr lang="en-AU" altLang="en-US" sz="1600"/>
          </a:p>
        </p:txBody>
      </p:sp>
      <p:sp>
        <p:nvSpPr>
          <p:cNvPr id="69642" name="Text Box 5">
            <a:extLst>
              <a:ext uri="{FF2B5EF4-FFF2-40B4-BE49-F238E27FC236}">
                <a16:creationId xmlns:a16="http://schemas.microsoft.com/office/drawing/2014/main" id="{ED25EF90-D4B2-DA42-9710-773F0FA26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546" y="5737225"/>
            <a:ext cx="7783513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00000000 00000000 00000000 00000000 00000000 00000000 00001100 00000000</a:t>
            </a:r>
            <a:endParaRPr lang="en-AU" altLang="en-US"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5EA18B-897C-7F47-9C1C-DA66387F3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8291" y="748606"/>
            <a:ext cx="23241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678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357154A6-BE03-9C49-8ADA-1141D712A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0875" y="4522787"/>
            <a:ext cx="455613" cy="16049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2334C88B-2B9C-9347-8191-5E56386705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OR Operations</a:t>
            </a:r>
            <a:endParaRPr lang="en-AU" altLang="en-US"/>
          </a:p>
        </p:txBody>
      </p:sp>
      <p:sp>
        <p:nvSpPr>
          <p:cNvPr id="71684" name="Rectangle 4">
            <a:extLst>
              <a:ext uri="{FF2B5EF4-FFF2-40B4-BE49-F238E27FC236}">
                <a16:creationId xmlns:a16="http://schemas.microsoft.com/office/drawing/2014/main" id="{B46A1FD1-9121-BD40-81FB-A97C0C7B1D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Useful to include bits in a word</a:t>
            </a:r>
          </a:p>
          <a:p>
            <a:pPr lvl="1" eaLnBrk="1" hangingPunct="1"/>
            <a:r>
              <a:rPr lang="en-US" altLang="en-US" dirty="0"/>
              <a:t>Set some bits to 1, leave others unchanged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en-US" altLang="en-US" sz="2800" dirty="0">
                <a:latin typeface="Lucida Console" panose="020B0609040504020204" pitchFamily="49" charset="0"/>
              </a:rPr>
              <a:t>	or x9,x10,x11</a:t>
            </a:r>
          </a:p>
          <a:p>
            <a:pPr lvl="1">
              <a:spcBef>
                <a:spcPct val="50000"/>
              </a:spcBef>
              <a:spcAft>
                <a:spcPct val="30000"/>
              </a:spcAft>
            </a:pPr>
            <a:r>
              <a:rPr lang="en-AU" altLang="en-US" sz="2200" dirty="0">
                <a:solidFill>
                  <a:srgbClr val="0000FF"/>
                </a:solidFill>
              </a:rPr>
              <a:t>To only set 4 bits of x10 in the specific positions 1: Set the bits of x11 in the same positions 1, and the bits in other positions 0, and then perform OR and store the result in a new register x9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pitchFamily="2" charset="2"/>
              <a:buNone/>
            </a:pPr>
            <a:endParaRPr lang="en-AU" altLang="en-US" sz="2800" dirty="0">
              <a:latin typeface="Lucida Console" panose="020B0609040504020204" pitchFamily="49" charset="0"/>
            </a:endParaRPr>
          </a:p>
        </p:txBody>
      </p:sp>
      <p:sp>
        <p:nvSpPr>
          <p:cNvPr id="71685" name="Text Box 5">
            <a:extLst>
              <a:ext uri="{FF2B5EF4-FFF2-40B4-BE49-F238E27FC236}">
                <a16:creationId xmlns:a16="http://schemas.microsoft.com/office/drawing/2014/main" id="{1C419F27-6766-5743-9B74-495002A24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150" y="4564062"/>
            <a:ext cx="7783513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00000000 00000000 00000000 00000000 00000000 00000000 00001101 11000000</a:t>
            </a:r>
            <a:endParaRPr lang="en-AU" altLang="en-US" sz="1600"/>
          </a:p>
        </p:txBody>
      </p:sp>
      <p:sp>
        <p:nvSpPr>
          <p:cNvPr id="71686" name="Text Box 7">
            <a:extLst>
              <a:ext uri="{FF2B5EF4-FFF2-40B4-BE49-F238E27FC236}">
                <a16:creationId xmlns:a16="http://schemas.microsoft.com/office/drawing/2014/main" id="{5A0B1EE1-C6A9-3E40-8D2B-274C2F83B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64062"/>
            <a:ext cx="598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x10</a:t>
            </a:r>
            <a:endParaRPr lang="en-AU" altLang="en-US" sz="2000"/>
          </a:p>
        </p:txBody>
      </p:sp>
      <p:sp>
        <p:nvSpPr>
          <p:cNvPr id="71687" name="Text Box 8">
            <a:extLst>
              <a:ext uri="{FF2B5EF4-FFF2-40B4-BE49-F238E27FC236}">
                <a16:creationId xmlns:a16="http://schemas.microsoft.com/office/drawing/2014/main" id="{14ADBC42-466F-2C48-B2E7-8369122B7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124450"/>
            <a:ext cx="579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x11</a:t>
            </a:r>
            <a:endParaRPr lang="en-AU" altLang="en-US" sz="2000"/>
          </a:p>
        </p:txBody>
      </p:sp>
      <p:sp>
        <p:nvSpPr>
          <p:cNvPr id="71688" name="Text Box 10">
            <a:extLst>
              <a:ext uri="{FF2B5EF4-FFF2-40B4-BE49-F238E27FC236}">
                <a16:creationId xmlns:a16="http://schemas.microsoft.com/office/drawing/2014/main" id="{E625F18C-F0D3-A347-9B99-9E4055FAC4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772150"/>
            <a:ext cx="455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x9</a:t>
            </a:r>
            <a:endParaRPr lang="en-AU" altLang="en-US" sz="2000"/>
          </a:p>
        </p:txBody>
      </p:sp>
      <p:sp>
        <p:nvSpPr>
          <p:cNvPr id="71689" name="Text Box 5">
            <a:extLst>
              <a:ext uri="{FF2B5EF4-FFF2-40B4-BE49-F238E27FC236}">
                <a16:creationId xmlns:a16="http://schemas.microsoft.com/office/drawing/2014/main" id="{94570840-4865-014D-8F72-7A7901889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150" y="5148262"/>
            <a:ext cx="7783513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00000000 00000000 00000000 00000000 00000000 00000000 00111100 00000000</a:t>
            </a:r>
            <a:endParaRPr lang="en-AU" altLang="en-US" sz="1600"/>
          </a:p>
        </p:txBody>
      </p:sp>
      <p:sp>
        <p:nvSpPr>
          <p:cNvPr id="71690" name="Text Box 5">
            <a:extLst>
              <a:ext uri="{FF2B5EF4-FFF2-40B4-BE49-F238E27FC236}">
                <a16:creationId xmlns:a16="http://schemas.microsoft.com/office/drawing/2014/main" id="{85739A85-D6D2-8F46-AD23-99A3AFD21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150" y="5729287"/>
            <a:ext cx="7783513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00000000 00000000 00000000 00000000 00000000 00000000 00111101 11000000</a:t>
            </a:r>
            <a:endParaRPr lang="en-AU" altLang="en-US"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D639B5-E95A-D74E-A077-8907F1166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463" y="521625"/>
            <a:ext cx="2235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80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>
            <a:extLst>
              <a:ext uri="{FF2B5EF4-FFF2-40B4-BE49-F238E27FC236}">
                <a16:creationId xmlns:a16="http://schemas.microsoft.com/office/drawing/2014/main" id="{408ED79E-449A-6145-9755-087DE91B78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XOR Operations</a:t>
            </a:r>
            <a:endParaRPr lang="en-AU" altLang="en-US"/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id="{FF1C7672-4837-ED48-ACFF-7E59314671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Differencing operation</a:t>
            </a:r>
          </a:p>
          <a:p>
            <a:pPr lvl="1" eaLnBrk="1" hangingPunct="1"/>
            <a:r>
              <a:rPr lang="en-US" altLang="en-US" dirty="0"/>
              <a:t>E.g. NOT operation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en-US" altLang="en-US" sz="2400" dirty="0" err="1">
                <a:latin typeface="Lucida Console" panose="020B0609040504020204" pitchFamily="49" charset="0"/>
              </a:rPr>
              <a:t>xor</a:t>
            </a:r>
            <a:r>
              <a:rPr lang="en-US" altLang="en-US" sz="2400" dirty="0">
                <a:latin typeface="Lucida Console" panose="020B0609040504020204" pitchFamily="49" charset="0"/>
              </a:rPr>
              <a:t> x9,x10,x12  // NOT operation, invert bits</a:t>
            </a:r>
          </a:p>
          <a:p>
            <a:pPr lvl="1">
              <a:spcBef>
                <a:spcPct val="50000"/>
              </a:spcBef>
              <a:spcAft>
                <a:spcPct val="30000"/>
              </a:spcAft>
            </a:pPr>
            <a:r>
              <a:rPr lang="en-AU" altLang="en-US" sz="2200" dirty="0">
                <a:solidFill>
                  <a:srgbClr val="0000FF"/>
                </a:solidFill>
              </a:rPr>
              <a:t>To invert bit (logical NOT) of x10: set all bits of x12 as 1, do </a:t>
            </a:r>
            <a:r>
              <a:rPr lang="en-AU" altLang="en-US" sz="2200" dirty="0" err="1">
                <a:solidFill>
                  <a:srgbClr val="0000FF"/>
                </a:solidFill>
              </a:rPr>
              <a:t>xor</a:t>
            </a:r>
            <a:r>
              <a:rPr lang="en-AU" altLang="en-US" sz="2200" dirty="0">
                <a:solidFill>
                  <a:srgbClr val="0000FF"/>
                </a:solidFill>
              </a:rPr>
              <a:t> of x10 and x11, and store the result in x9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pitchFamily="2" charset="2"/>
              <a:buNone/>
            </a:pPr>
            <a:endParaRPr lang="en-AU" altLang="en-US" sz="2800" dirty="0">
              <a:latin typeface="Lucida Console" panose="020B0609040504020204" pitchFamily="49" charset="0"/>
            </a:endParaRPr>
          </a:p>
        </p:txBody>
      </p:sp>
      <p:sp>
        <p:nvSpPr>
          <p:cNvPr id="73733" name="Text Box 5">
            <a:extLst>
              <a:ext uri="{FF2B5EF4-FFF2-40B4-BE49-F238E27FC236}">
                <a16:creationId xmlns:a16="http://schemas.microsoft.com/office/drawing/2014/main" id="{8E091ECE-47FC-2C4F-B6BF-0EEDABE1A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3962400"/>
            <a:ext cx="7854950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/>
              <a:t>00000000 00000000 00000000 00000000 00000000 00000000 00001101  11000000</a:t>
            </a:r>
            <a:endParaRPr lang="en-AU" altLang="en-US" sz="1600" dirty="0"/>
          </a:p>
        </p:txBody>
      </p:sp>
      <p:sp>
        <p:nvSpPr>
          <p:cNvPr id="73734" name="Text Box 7">
            <a:extLst>
              <a:ext uri="{FF2B5EF4-FFF2-40B4-BE49-F238E27FC236}">
                <a16:creationId xmlns:a16="http://schemas.microsoft.com/office/drawing/2014/main" id="{B07E8B8E-013E-2C45-96FC-E9E1D40B8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" y="3962400"/>
            <a:ext cx="598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x10</a:t>
            </a:r>
            <a:endParaRPr lang="en-AU" altLang="en-US" sz="2000"/>
          </a:p>
        </p:txBody>
      </p:sp>
      <p:sp>
        <p:nvSpPr>
          <p:cNvPr id="73735" name="Text Box 8">
            <a:extLst>
              <a:ext uri="{FF2B5EF4-FFF2-40B4-BE49-F238E27FC236}">
                <a16:creationId xmlns:a16="http://schemas.microsoft.com/office/drawing/2014/main" id="{90937E91-8887-994B-A49D-2E5276E9A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" y="4522788"/>
            <a:ext cx="598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x12</a:t>
            </a:r>
            <a:endParaRPr lang="en-AU" altLang="en-US" sz="2000"/>
          </a:p>
        </p:txBody>
      </p:sp>
      <p:sp>
        <p:nvSpPr>
          <p:cNvPr id="73736" name="Text Box 10">
            <a:extLst>
              <a:ext uri="{FF2B5EF4-FFF2-40B4-BE49-F238E27FC236}">
                <a16:creationId xmlns:a16="http://schemas.microsoft.com/office/drawing/2014/main" id="{657C3D9D-D493-2248-B2F6-6495BC1E9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" y="5170488"/>
            <a:ext cx="455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x9</a:t>
            </a:r>
            <a:endParaRPr lang="en-AU" altLang="en-US" sz="2000"/>
          </a:p>
        </p:txBody>
      </p:sp>
      <p:sp>
        <p:nvSpPr>
          <p:cNvPr id="73737" name="Text Box 5">
            <a:extLst>
              <a:ext uri="{FF2B5EF4-FFF2-40B4-BE49-F238E27FC236}">
                <a16:creationId xmlns:a16="http://schemas.microsoft.com/office/drawing/2014/main" id="{41BF8921-379D-2541-8B5E-546B38FB3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4546600"/>
            <a:ext cx="7854950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11111111    11111111  11111111   11111111   11111111   11111111   11111111   11111111</a:t>
            </a:r>
            <a:endParaRPr lang="en-AU" altLang="en-US" sz="1600"/>
          </a:p>
        </p:txBody>
      </p:sp>
      <p:sp>
        <p:nvSpPr>
          <p:cNvPr id="73738" name="Text Box 5">
            <a:extLst>
              <a:ext uri="{FF2B5EF4-FFF2-40B4-BE49-F238E27FC236}">
                <a16:creationId xmlns:a16="http://schemas.microsoft.com/office/drawing/2014/main" id="{27242469-52B0-4642-A1D5-594027D9F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" y="5127625"/>
            <a:ext cx="7854950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11111111    11111111  11111111   11111111   11111111   11111111   11110010  00111111</a:t>
            </a:r>
            <a:endParaRPr lang="en-AU" altLang="en-US"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F425BF-E8B4-1449-9D79-28A7E1C69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0706" y="336551"/>
            <a:ext cx="1854200" cy="170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3848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Second Class </a:t>
            </a:r>
            <a:r>
              <a:rPr lang="en-US" altLang="en-US" dirty="0" err="1"/>
              <a:t>Instr</a:t>
            </a:r>
            <a:r>
              <a:rPr lang="en-US" altLang="en-US" dirty="0"/>
              <a:t>: Memory Access</a:t>
            </a:r>
            <a:endParaRPr lang="en-AU" altLang="en-US" dirty="0"/>
          </a:p>
        </p:txBody>
      </p:sp>
      <p:sp>
        <p:nvSpPr>
          <p:cNvPr id="15364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Main memory used for composite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Arrays, structures, dynamic data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/>
              <a:t>To apply arithmetic operations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dirty="0"/>
              <a:t>Load values from memory into registers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dirty="0"/>
              <a:t>Store result from register to memory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2400" dirty="0"/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Memory is byte addressed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Each address identifies an 8-bit byte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RISC-V is Little Endian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/>
              <a:t>Least</a:t>
            </a:r>
            <a:r>
              <a:rPr lang="en-US" altLang="en-US" sz="2400" dirty="0"/>
              <a:t>-significant byte at least address of a word</a:t>
            </a:r>
          </a:p>
          <a:p>
            <a:pPr lvl="1" eaLnBrk="1" hangingPunct="1">
              <a:lnSpc>
                <a:spcPct val="80000"/>
              </a:lnSpc>
            </a:pPr>
            <a:r>
              <a:rPr lang="en-AU" altLang="en-US" sz="2400" i="1" dirty="0"/>
              <a:t>c.f.</a:t>
            </a:r>
            <a:r>
              <a:rPr lang="en-AU" altLang="en-US" sz="2400" dirty="0"/>
              <a:t> Big Endian: Most-significant byte at least address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1524000"/>
            <a:ext cx="5014744" cy="26304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B2EE0D-4A6A-4C49-AB63-C97255EE8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572" y="5223228"/>
            <a:ext cx="4419600" cy="151412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F56F97-4B39-3647-99E3-0E87DB1E2F3A}"/>
              </a:ext>
            </a:extLst>
          </p:cNvPr>
          <p:cNvSpPr/>
          <p:nvPr/>
        </p:nvSpPr>
        <p:spPr>
          <a:xfrm>
            <a:off x="187754" y="5687570"/>
            <a:ext cx="2675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en-US" dirty="0">
                <a:latin typeface="Times New Roman" charset="0"/>
              </a:rPr>
              <a:t>To store number 12345678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801AB4-F38C-D813-BD5F-78A86B4CD7FD}"/>
              </a:ext>
            </a:extLst>
          </p:cNvPr>
          <p:cNvSpPr/>
          <p:nvPr/>
        </p:nvSpPr>
        <p:spPr>
          <a:xfrm>
            <a:off x="6026629" y="1482772"/>
            <a:ext cx="1364771" cy="1489028"/>
          </a:xfrm>
          <a:prstGeom prst="rect">
            <a:avLst/>
          </a:prstGeom>
          <a:noFill/>
          <a:ln w="508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06A11F-2098-242D-D0DC-AB7D0D88BE16}"/>
              </a:ext>
            </a:extLst>
          </p:cNvPr>
          <p:cNvSpPr/>
          <p:nvPr/>
        </p:nvSpPr>
        <p:spPr>
          <a:xfrm>
            <a:off x="5990770" y="3069364"/>
            <a:ext cx="3381830" cy="1085069"/>
          </a:xfrm>
          <a:prstGeom prst="rect">
            <a:avLst/>
          </a:prstGeom>
          <a:noFill/>
          <a:ln w="50800">
            <a:solidFill>
              <a:srgbClr val="0432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97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Components of a Computer 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346" y="1371600"/>
            <a:ext cx="3588254" cy="22606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E56E983-F9C0-B947-A6F0-EDA608DCB9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3" y="1278371"/>
            <a:ext cx="5193182" cy="25185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3E9CC5-62F1-2543-8F56-E94AE3C2A0B9}"/>
              </a:ext>
            </a:extLst>
          </p:cNvPr>
          <p:cNvSpPr/>
          <p:nvPr/>
        </p:nvSpPr>
        <p:spPr>
          <a:xfrm>
            <a:off x="4052775" y="1570758"/>
            <a:ext cx="1038449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Input</a:t>
            </a:r>
          </a:p>
          <a:p>
            <a:pPr algn="ctr"/>
            <a:r>
              <a:rPr lang="en-US" b="1" dirty="0"/>
              <a:t>Output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167880-3C20-104F-BA66-F7C144B3614A}"/>
              </a:ext>
            </a:extLst>
          </p:cNvPr>
          <p:cNvSpPr/>
          <p:nvPr/>
        </p:nvSpPr>
        <p:spPr>
          <a:xfrm>
            <a:off x="-11130" y="1080847"/>
            <a:ext cx="1816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CPU or Processor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7B70CD-6F79-48A4-CCF9-FE0B2F0AD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77" y="3749143"/>
            <a:ext cx="5960676" cy="312661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4C90E6F-95A9-F655-CB05-E508648E04BF}"/>
              </a:ext>
            </a:extLst>
          </p:cNvPr>
          <p:cNvSpPr/>
          <p:nvPr/>
        </p:nvSpPr>
        <p:spPr>
          <a:xfrm>
            <a:off x="31377" y="1083815"/>
            <a:ext cx="1774402" cy="1946228"/>
          </a:xfrm>
          <a:prstGeom prst="rect">
            <a:avLst/>
          </a:prstGeom>
          <a:noFill/>
          <a:ln w="508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C7CC2B-D6FC-9154-7BF2-3E812694649A}"/>
              </a:ext>
            </a:extLst>
          </p:cNvPr>
          <p:cNvSpPr/>
          <p:nvPr/>
        </p:nvSpPr>
        <p:spPr>
          <a:xfrm>
            <a:off x="1951329" y="1091865"/>
            <a:ext cx="1774402" cy="1946228"/>
          </a:xfrm>
          <a:prstGeom prst="rect">
            <a:avLst/>
          </a:prstGeom>
          <a:noFill/>
          <a:ln w="50800">
            <a:solidFill>
              <a:srgbClr val="0432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6" name="Picture 4" descr="a CPU in a modern computer">
            <a:extLst>
              <a:ext uri="{FF2B5EF4-FFF2-40B4-BE49-F238E27FC236}">
                <a16:creationId xmlns:a16="http://schemas.microsoft.com/office/drawing/2014/main" id="{2AE1BF54-99A6-0FBA-76A9-A201432FA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69551"/>
            <a:ext cx="2725474" cy="288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72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Memory Access Example</a:t>
            </a:r>
            <a:endParaRPr lang="en-AU" altLang="en-US" dirty="0"/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/>
              <a:t>C code:</a:t>
            </a:r>
          </a:p>
          <a:p>
            <a:pPr>
              <a:buNone/>
            </a:pPr>
            <a:r>
              <a:rPr lang="en-US" altLang="en-US" sz="2800" dirty="0">
                <a:latin typeface="Lucida Console" charset="0"/>
              </a:rPr>
              <a:t> 		double A[N]; //double size is 8 bytes</a:t>
            </a:r>
          </a:p>
          <a:p>
            <a:pPr eaLnBrk="1" hangingPunct="1">
              <a:buFont typeface="Wingdings" charset="2"/>
              <a:buNone/>
            </a:pPr>
            <a:r>
              <a:rPr lang="en-US" altLang="en-US" sz="2800" dirty="0">
                <a:latin typeface="Lucida Console" charset="0"/>
              </a:rPr>
              <a:t>		</a:t>
            </a:r>
            <a:r>
              <a:rPr lang="en-US" altLang="en-US" sz="2800" b="1" dirty="0">
                <a:solidFill>
                  <a:srgbClr val="00B050"/>
                </a:solidFill>
                <a:latin typeface="Lucida Console" charset="0"/>
              </a:rPr>
              <a:t>A[12]</a:t>
            </a:r>
            <a:r>
              <a:rPr lang="en-US" altLang="en-US" sz="2800" dirty="0">
                <a:latin typeface="Lucida Console" charset="0"/>
              </a:rPr>
              <a:t> = h + </a:t>
            </a:r>
            <a:r>
              <a:rPr lang="en-US" altLang="en-US" sz="2800" b="1" dirty="0">
                <a:solidFill>
                  <a:srgbClr val="0432FF"/>
                </a:solidFill>
                <a:latin typeface="Lucida Console" charset="0"/>
              </a:rPr>
              <a:t>A[8]</a:t>
            </a:r>
            <a:r>
              <a:rPr lang="en-US" altLang="en-US" sz="2800" dirty="0">
                <a:latin typeface="Lucida Console" charset="0"/>
              </a:rPr>
              <a:t>;</a:t>
            </a:r>
          </a:p>
          <a:p>
            <a:pPr lvl="1" eaLnBrk="1" hangingPunct="1"/>
            <a:r>
              <a:rPr lang="en-US" altLang="en-US" b="1" dirty="0"/>
              <a:t>h in x21, base address of A in x22</a:t>
            </a:r>
          </a:p>
          <a:p>
            <a:pPr lvl="1"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Compiled RISC-V code:</a:t>
            </a:r>
          </a:p>
          <a:p>
            <a:pPr lvl="1" eaLnBrk="1" hangingPunct="1"/>
            <a:r>
              <a:rPr lang="en-US" altLang="en-US" dirty="0"/>
              <a:t>Index 8 requires offset of 64</a:t>
            </a:r>
          </a:p>
          <a:p>
            <a:pPr lvl="1" eaLnBrk="1" hangingPunct="1"/>
            <a:r>
              <a:rPr lang="en-US" altLang="en-US" b="1" dirty="0">
                <a:solidFill>
                  <a:srgbClr val="0432FF"/>
                </a:solidFill>
              </a:rPr>
              <a:t>A[8] right-</a:t>
            </a:r>
            <a:r>
              <a:rPr lang="en-US" altLang="en-US" b="1" dirty="0" err="1">
                <a:solidFill>
                  <a:srgbClr val="0432FF"/>
                </a:solidFill>
              </a:rPr>
              <a:t>val</a:t>
            </a:r>
            <a:r>
              <a:rPr lang="en-US" altLang="en-US" dirty="0"/>
              <a:t>, </a:t>
            </a:r>
            <a:r>
              <a:rPr lang="en-US" altLang="en-US" b="1" dirty="0">
                <a:solidFill>
                  <a:srgbClr val="00B050"/>
                </a:solidFill>
              </a:rPr>
              <a:t>A[12]: left-</a:t>
            </a:r>
            <a:r>
              <a:rPr lang="en-US" altLang="en-US" b="1" dirty="0" err="1">
                <a:solidFill>
                  <a:srgbClr val="00B050"/>
                </a:solidFill>
              </a:rPr>
              <a:t>val</a:t>
            </a:r>
            <a:endParaRPr lang="en-US" altLang="en-US" b="1" dirty="0">
              <a:solidFill>
                <a:srgbClr val="00B050"/>
              </a:solidFill>
            </a:endParaRPr>
          </a:p>
          <a:p>
            <a:pPr lvl="1" eaLnBrk="1" hangingPunct="1"/>
            <a:endParaRPr lang="en-US" altLang="en-US" dirty="0"/>
          </a:p>
          <a:p>
            <a:pPr eaLnBrk="1" hangingPunct="1">
              <a:buFont typeface="Wingdings" charset="2"/>
              <a:buNone/>
            </a:pPr>
            <a:r>
              <a:rPr lang="en-US" altLang="en-US" sz="2800" b="1" dirty="0">
                <a:latin typeface="Lucida Console" charset="0"/>
              </a:rPr>
              <a:t>	</a:t>
            </a:r>
            <a:r>
              <a:rPr lang="en-US" altLang="en-US" sz="2800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sz="2800" b="1" dirty="0">
                <a:solidFill>
                  <a:srgbClr val="0432FF"/>
                </a:solidFill>
                <a:latin typeface="Lucida Console" charset="0"/>
              </a:rPr>
              <a:t>  x9, </a:t>
            </a:r>
            <a:r>
              <a:rPr lang="en-US" altLang="en-US" sz="2800" b="1" dirty="0">
                <a:solidFill>
                  <a:srgbClr val="0432FF"/>
                </a:solidFill>
                <a:highlight>
                  <a:srgbClr val="00FFFF"/>
                </a:highlight>
                <a:latin typeface="Lucida Console" charset="0"/>
              </a:rPr>
              <a:t>64(x22)    </a:t>
            </a:r>
            <a:r>
              <a:rPr lang="en-US" altLang="en-US" sz="2800" b="1" dirty="0">
                <a:solidFill>
                  <a:srgbClr val="0432FF"/>
                </a:solidFill>
                <a:latin typeface="Lucida Console" charset="0"/>
              </a:rPr>
              <a:t>// load doubleword</a:t>
            </a:r>
            <a:br>
              <a:rPr lang="en-US" altLang="en-US" sz="2800" b="1" dirty="0">
                <a:latin typeface="Lucida Console" charset="0"/>
              </a:rPr>
            </a:br>
            <a:r>
              <a:rPr lang="en-US" altLang="en-US" sz="2800" b="1" dirty="0">
                <a:latin typeface="Lucida Console" charset="0"/>
              </a:rPr>
              <a:t>add x9, x21, x9</a:t>
            </a:r>
            <a:br>
              <a:rPr lang="en-US" altLang="en-US" sz="2800" b="1" dirty="0">
                <a:latin typeface="Lucida Console" charset="0"/>
              </a:rPr>
            </a:br>
            <a:r>
              <a:rPr lang="en-US" altLang="en-US" sz="2800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sz="2800" b="1" dirty="0">
                <a:solidFill>
                  <a:srgbClr val="00B050"/>
                </a:solidFill>
                <a:latin typeface="Lucida Console" charset="0"/>
              </a:rPr>
              <a:t>  x9, </a:t>
            </a:r>
            <a:r>
              <a:rPr lang="en-US" altLang="en-US" sz="2800" b="1" dirty="0">
                <a:solidFill>
                  <a:srgbClr val="00B050"/>
                </a:solidFill>
                <a:highlight>
                  <a:srgbClr val="008000"/>
                </a:highlight>
                <a:latin typeface="Lucida Console" charset="0"/>
              </a:rPr>
              <a:t>96(x22)    </a:t>
            </a:r>
            <a:r>
              <a:rPr lang="en-US" altLang="en-US" sz="2800" b="1" dirty="0">
                <a:solidFill>
                  <a:srgbClr val="00B050"/>
                </a:solidFill>
                <a:latin typeface="Lucida Console" charset="0"/>
              </a:rPr>
              <a:t>// store doubleword</a:t>
            </a:r>
            <a:endParaRPr lang="en-AU" altLang="en-US" sz="2800" b="1" dirty="0">
              <a:solidFill>
                <a:srgbClr val="00B050"/>
              </a:solidFill>
              <a:latin typeface="Lucida Consol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A59962-8633-7A4C-B4A9-C95EC478E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351" y="2667000"/>
            <a:ext cx="4044649" cy="165630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EAC8FF-86D8-AB4C-B6A8-239D230777E6}"/>
              </a:ext>
            </a:extLst>
          </p:cNvPr>
          <p:cNvSpPr/>
          <p:nvPr/>
        </p:nvSpPr>
        <p:spPr>
          <a:xfrm>
            <a:off x="0" y="6169580"/>
            <a:ext cx="77444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en-US" dirty="0">
                <a:latin typeface="Times New Roman" charset="0"/>
              </a:rPr>
              <a:t>64(x22) and 96(x22) are </a:t>
            </a:r>
            <a:r>
              <a:rPr lang="en-AU" altLang="en-US" b="1" dirty="0">
                <a:latin typeface="Times New Roman" charset="0"/>
              </a:rPr>
              <a:t>memory operands</a:t>
            </a:r>
            <a:r>
              <a:rPr lang="en-AU" altLang="en-US" dirty="0">
                <a:latin typeface="Times New Roman" charset="0"/>
              </a:rPr>
              <a:t>, in contrast to register operands (x9) </a:t>
            </a:r>
          </a:p>
        </p:txBody>
      </p:sp>
    </p:spTree>
    <p:extLst>
      <p:ext uri="{BB962C8B-B14F-4D97-AF65-F5344CB8AC3E}">
        <p14:creationId xmlns:p14="http://schemas.microsoft.com/office/powerpoint/2010/main" val="18080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BD25-F542-2440-864B-8D8E3A842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 and Store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22FBB-6497-5C4F-A615-C3F6205A7E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Format:  </a:t>
            </a:r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  </a:t>
            </a:r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rd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, offset(rs1)</a:t>
            </a:r>
          </a:p>
          <a:p>
            <a:pPr marL="0" indent="0">
              <a:buNone/>
            </a:pP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Example: </a:t>
            </a:r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  x9, 64(x22)  // load doubleword to x9</a:t>
            </a:r>
            <a:endParaRPr lang="en-US" dirty="0"/>
          </a:p>
          <a:p>
            <a:r>
              <a:rPr lang="en-US" dirty="0" err="1"/>
              <a:t>ld</a:t>
            </a:r>
            <a:r>
              <a:rPr lang="en-US" dirty="0"/>
              <a:t>: load a doubleword from a memory location whose address is specified as rs1+offset (</a:t>
            </a:r>
            <a:r>
              <a:rPr lang="en-US" dirty="0" err="1"/>
              <a:t>base+offset</a:t>
            </a:r>
            <a:r>
              <a:rPr lang="en-US" dirty="0"/>
              <a:t>, x22+64) into register </a:t>
            </a:r>
            <a:r>
              <a:rPr lang="en-US" dirty="0" err="1"/>
              <a:t>rd</a:t>
            </a:r>
            <a:r>
              <a:rPr lang="en-US" dirty="0"/>
              <a:t> (x9)</a:t>
            </a:r>
          </a:p>
          <a:p>
            <a:pPr lvl="1"/>
            <a:r>
              <a:rPr lang="en-US" dirty="0"/>
              <a:t>Base should be stored in an register, </a:t>
            </a:r>
            <a:r>
              <a:rPr lang="en-US" b="1" dirty="0"/>
              <a:t>offset MUST be a constant number</a:t>
            </a:r>
          </a:p>
          <a:p>
            <a:pPr lvl="1"/>
            <a:r>
              <a:rPr lang="en-US" dirty="0"/>
              <a:t>Address is specified similar to array element, e.g. A[8], for </a:t>
            </a:r>
            <a:r>
              <a:rPr lang="en-US" dirty="0" err="1"/>
              <a:t>ld</a:t>
            </a:r>
            <a:r>
              <a:rPr lang="en-US" dirty="0"/>
              <a:t>, the address is offset(base), e.g. 64(x22)</a:t>
            </a:r>
          </a:p>
          <a:p>
            <a:pPr marL="0" indent="0">
              <a:buNone/>
            </a:pP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Format:  </a:t>
            </a:r>
            <a:r>
              <a:rPr lang="en-US" altLang="en-US" sz="2400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  rs2, offset(rs1)</a:t>
            </a:r>
          </a:p>
          <a:p>
            <a:pPr marL="0" indent="0">
              <a:buNone/>
            </a:pP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Example: </a:t>
            </a:r>
            <a:r>
              <a:rPr lang="en-US" altLang="en-US" sz="2400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  x9, 96(x22)    // store a doubleword</a:t>
            </a:r>
          </a:p>
          <a:p>
            <a:r>
              <a:rPr lang="en-US" dirty="0" err="1"/>
              <a:t>sd</a:t>
            </a:r>
            <a:r>
              <a:rPr lang="en-US" dirty="0"/>
              <a:t>: store a doubleword from register rs2 (x9 in the example) to a memory location whose address is specified as rs1+offset(</a:t>
            </a:r>
            <a:r>
              <a:rPr lang="en-US" dirty="0" err="1"/>
              <a:t>base+offset</a:t>
            </a:r>
            <a:r>
              <a:rPr lang="en-US" dirty="0"/>
              <a:t>, x22+96). </a:t>
            </a:r>
            <a:r>
              <a:rPr lang="en-US" b="1" dirty="0"/>
              <a:t>Offset MUST be a constant number.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Load and store are the ONLY two instructions that access memory</a:t>
            </a:r>
          </a:p>
          <a:p>
            <a:r>
              <a:rPr lang="en-US" dirty="0" err="1"/>
              <a:t>lw</a:t>
            </a:r>
            <a:r>
              <a:rPr lang="en-US" dirty="0"/>
              <a:t>: load a word from memory location to a register</a:t>
            </a:r>
          </a:p>
          <a:p>
            <a:r>
              <a:rPr lang="en-US" dirty="0" err="1"/>
              <a:t>sw</a:t>
            </a:r>
            <a:r>
              <a:rPr lang="en-US" dirty="0"/>
              <a:t>: store a word from a register to a memory location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8345BE-65D3-6A4C-80FC-05CFE22B8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135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69B24-773C-394A-9FF0-15A53FC50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Load/Store Examples: Addressing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D2802-337F-964A-942E-70F6D32AE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en-US" dirty="0"/>
              <a:t>int A[100]; base address (A, or &amp;A[0]) is in x23, int is 4 bytes</a:t>
            </a:r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Format: 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lw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rd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, offset(rs1)</a:t>
            </a:r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Example: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lw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 x6, 16(x23) // load word from A[4] to x6</a:t>
            </a:r>
            <a:endParaRPr lang="en-US" sz="2000" dirty="0"/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Format:  </a:t>
            </a:r>
            <a:r>
              <a:rPr lang="en-US" altLang="en-US" sz="2000" b="1" dirty="0" err="1">
                <a:solidFill>
                  <a:srgbClr val="00B050"/>
                </a:solidFill>
                <a:latin typeface="Lucida Console" charset="0"/>
              </a:rPr>
              <a:t>sw</a:t>
            </a: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 rs2, offset(rs1)</a:t>
            </a:r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Example: </a:t>
            </a:r>
            <a:r>
              <a:rPr lang="en-US" altLang="en-US" sz="2000" b="1" dirty="0" err="1">
                <a:solidFill>
                  <a:srgbClr val="00B050"/>
                </a:solidFill>
                <a:latin typeface="Lucida Console" charset="0"/>
              </a:rPr>
              <a:t>sw</a:t>
            </a: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 x7, 32(x23) // store a word from x7 to A[8]</a:t>
            </a:r>
          </a:p>
          <a:p>
            <a:r>
              <a:rPr lang="en-US" altLang="en-US" dirty="0"/>
              <a:t>L/S A[0]: address can be specified as 0(x23). </a:t>
            </a:r>
          </a:p>
          <a:p>
            <a:endParaRPr lang="en-US" dirty="0"/>
          </a:p>
          <a:p>
            <a:r>
              <a:rPr lang="en-US" dirty="0"/>
              <a:t>A scalar variable (e.g. int f;) can be considered as one-element array (e.g. int f[1]) for load/store its value between mem and reg</a:t>
            </a:r>
          </a:p>
          <a:p>
            <a:pPr lvl="1"/>
            <a:r>
              <a:rPr lang="en-US" dirty="0"/>
              <a:t>L/S a variable’s (e.g. int f) 32-bit value stored in a specific memory address which is stored in register x6 to register x8</a:t>
            </a:r>
          </a:p>
          <a:p>
            <a:pPr lvl="2"/>
            <a:r>
              <a:rPr lang="en-US" dirty="0" err="1"/>
              <a:t>lw</a:t>
            </a:r>
            <a:r>
              <a:rPr lang="en-US" dirty="0"/>
              <a:t> x8, 0(x6)  //offset is 0 </a:t>
            </a:r>
          </a:p>
          <a:p>
            <a:pPr lvl="2"/>
            <a:r>
              <a:rPr lang="en-US" dirty="0" err="1"/>
              <a:t>sw</a:t>
            </a:r>
            <a:r>
              <a:rPr lang="en-US" dirty="0"/>
              <a:t> x8, 0(x6)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8494B6-F805-1F49-B405-8854BC93A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9806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A49E6-1FDD-9344-A274-C8186D276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A[8] = A[10], base is in x23, each element 4 bytes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68693-EE22-E24B-A256-75EF54714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Lw</a:t>
            </a:r>
            <a:r>
              <a:rPr lang="en-US" dirty="0"/>
              <a:t> x6, 40(x23)</a:t>
            </a:r>
          </a:p>
          <a:p>
            <a:r>
              <a:rPr lang="en-US" dirty="0" err="1"/>
              <a:t>Sw</a:t>
            </a:r>
            <a:r>
              <a:rPr lang="en-US" dirty="0"/>
              <a:t> x6, 32(x23)</a:t>
            </a:r>
          </a:p>
          <a:p>
            <a:endParaRPr lang="en-US" dirty="0"/>
          </a:p>
          <a:p>
            <a:r>
              <a:rPr lang="en-US" dirty="0"/>
              <a:t>The context of the terms we use: </a:t>
            </a:r>
            <a:r>
              <a:rPr lang="en-US" b="1" dirty="0"/>
              <a:t>base and offset</a:t>
            </a:r>
          </a:p>
          <a:p>
            <a:pPr lvl="1"/>
            <a:r>
              <a:rPr lang="en-US" dirty="0"/>
              <a:t>For array/variable: </a:t>
            </a:r>
            <a:r>
              <a:rPr lang="en-US" b="1" dirty="0"/>
              <a:t>base</a:t>
            </a:r>
            <a:r>
              <a:rPr lang="en-US" dirty="0"/>
              <a:t>: &amp;A[0], </a:t>
            </a:r>
            <a:r>
              <a:rPr lang="en-US" b="1" dirty="0"/>
              <a:t>offset</a:t>
            </a:r>
            <a:r>
              <a:rPr lang="en-US" dirty="0"/>
              <a:t>: bytes between A[0] and A[</a:t>
            </a:r>
            <a:r>
              <a:rPr lang="en-US" dirty="0" err="1"/>
              <a:t>i</a:t>
            </a:r>
            <a:r>
              <a:rPr lang="en-US" dirty="0"/>
              <a:t>];</a:t>
            </a:r>
          </a:p>
          <a:p>
            <a:pPr lvl="1"/>
            <a:r>
              <a:rPr lang="en-US" dirty="0"/>
              <a:t>For LW/SW: </a:t>
            </a:r>
            <a:r>
              <a:rPr lang="en-US" b="1" dirty="0"/>
              <a:t>base</a:t>
            </a:r>
            <a:r>
              <a:rPr lang="en-US" dirty="0"/>
              <a:t>: base register, </a:t>
            </a:r>
            <a:r>
              <a:rPr lang="en-US" b="1" dirty="0"/>
              <a:t>offset</a:t>
            </a:r>
            <a:r>
              <a:rPr lang="en-US" dirty="0"/>
              <a:t>: the constant in the </a:t>
            </a:r>
            <a:r>
              <a:rPr lang="en-US" dirty="0" err="1"/>
              <a:t>instr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If you have address of A[4] in x9</a:t>
            </a:r>
          </a:p>
          <a:p>
            <a:pPr lvl="2"/>
            <a:r>
              <a:rPr lang="en-US" dirty="0"/>
              <a:t>LW x5, 0(x9): load A[4]</a:t>
            </a:r>
          </a:p>
          <a:p>
            <a:pPr lvl="2"/>
            <a:r>
              <a:rPr lang="en-US" dirty="0"/>
              <a:t>SW x5, 8(x9): store to A[6]</a:t>
            </a:r>
          </a:p>
          <a:p>
            <a:pPr lvl="2"/>
            <a:r>
              <a:rPr lang="en-US" dirty="0"/>
              <a:t>SW x5, -8(x9): store to A[2]</a:t>
            </a:r>
          </a:p>
          <a:p>
            <a:pPr lvl="1"/>
            <a:endParaRPr lang="en-US" dirty="0"/>
          </a:p>
          <a:p>
            <a:r>
              <a:rPr lang="en-US"/>
              <a:t>Lab 02 </a:t>
            </a:r>
            <a:r>
              <a:rPr lang="en-US" dirty="0"/>
              <a:t>helps you step-by-step for address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0E7D8A-D301-5148-89B7-7DB3E5D35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1300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0134B-3970-CF49-8C99-669309A13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Load/Store Examples: Addressing Memory B[</a:t>
            </a:r>
            <a:r>
              <a:rPr lang="en-US" dirty="0" err="1"/>
              <a:t>i</a:t>
            </a:r>
            <a:r>
              <a:rPr lang="en-US" dirty="0"/>
              <a:t>], </a:t>
            </a:r>
            <a:r>
              <a:rPr lang="en-US" dirty="0" err="1"/>
              <a:t>i</a:t>
            </a:r>
            <a:r>
              <a:rPr lang="en-US" dirty="0"/>
              <a:t> is NOT constant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D3596-64F0-4142-8E58-C80F6B372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2999"/>
            <a:ext cx="8763000" cy="55784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int B[N], B2[N];  // int type, 4 </a:t>
            </a:r>
            <a:r>
              <a:rPr lang="en-US" dirty="0" err="1"/>
              <a:t>byptes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B2[</a:t>
            </a:r>
            <a:r>
              <a:rPr lang="en-US" dirty="0" err="1"/>
              <a:t>i</a:t>
            </a:r>
            <a:r>
              <a:rPr lang="en-US" dirty="0"/>
              <a:t>] = B[</a:t>
            </a:r>
            <a:r>
              <a:rPr lang="en-US" dirty="0" err="1"/>
              <a:t>i</a:t>
            </a:r>
            <a:r>
              <a:rPr lang="en-US" dirty="0"/>
              <a:t>];</a:t>
            </a:r>
          </a:p>
          <a:p>
            <a:pPr marL="251460" lvl="1" indent="0">
              <a:buNone/>
            </a:pPr>
            <a:endParaRPr lang="en-US" dirty="0"/>
          </a:p>
          <a:p>
            <a:r>
              <a:rPr lang="en-US" dirty="0"/>
              <a:t>Base address for B and B2 are in register x22 and x23. </a:t>
            </a:r>
            <a:r>
              <a:rPr lang="en-US" dirty="0" err="1"/>
              <a:t>i</a:t>
            </a:r>
            <a:r>
              <a:rPr lang="en-US" dirty="0"/>
              <a:t> is stored in register x5</a:t>
            </a:r>
          </a:p>
          <a:p>
            <a:pPr lvl="1"/>
            <a:r>
              <a:rPr lang="en-US" dirty="0"/>
              <a:t>We need load B[</a:t>
            </a:r>
            <a:r>
              <a:rPr lang="en-US" dirty="0" err="1"/>
              <a:t>i</a:t>
            </a:r>
            <a:r>
              <a:rPr lang="en-US" dirty="0"/>
              <a:t>] to a register, e.g. x9, and then store x9 to B[2]</a:t>
            </a:r>
          </a:p>
          <a:p>
            <a:pPr lvl="1"/>
            <a:r>
              <a:rPr lang="en-US" dirty="0"/>
              <a:t>Need to use the address for B[</a:t>
            </a:r>
            <a:r>
              <a:rPr lang="en-US" dirty="0" err="1"/>
              <a:t>i</a:t>
            </a:r>
            <a:r>
              <a:rPr lang="en-US" dirty="0"/>
              <a:t>] and B2[</a:t>
            </a:r>
            <a:r>
              <a:rPr lang="en-US" dirty="0" err="1"/>
              <a:t>i</a:t>
            </a:r>
            <a:r>
              <a:rPr lang="en-US" dirty="0"/>
              <a:t>] in load and store</a:t>
            </a:r>
          </a:p>
          <a:p>
            <a:pPr lvl="2"/>
            <a:r>
              <a:rPr lang="en-US" dirty="0" err="1"/>
              <a:t>base+offset</a:t>
            </a:r>
            <a:r>
              <a:rPr lang="en-US" dirty="0"/>
              <a:t>: </a:t>
            </a:r>
            <a:r>
              <a:rPr lang="en-US" dirty="0" err="1"/>
              <a:t>B+i</a:t>
            </a:r>
            <a:r>
              <a:rPr lang="en-US" dirty="0"/>
              <a:t>*4, and B2+i*4</a:t>
            </a:r>
          </a:p>
          <a:p>
            <a:pPr lvl="1"/>
            <a:r>
              <a:rPr lang="en-US" dirty="0"/>
              <a:t>But </a:t>
            </a:r>
            <a:r>
              <a:rPr lang="en-US" dirty="0" err="1"/>
              <a:t>i</a:t>
            </a:r>
            <a:r>
              <a:rPr lang="en-US" dirty="0"/>
              <a:t>*4 is not constant, cannot be the offset of load and store</a:t>
            </a:r>
          </a:p>
          <a:p>
            <a:pPr lvl="1"/>
            <a:r>
              <a:rPr lang="en-US" b="1" dirty="0"/>
              <a:t>Solution: Calculate the address of B[</a:t>
            </a:r>
            <a:r>
              <a:rPr lang="en-US" b="1" dirty="0" err="1"/>
              <a:t>i</a:t>
            </a:r>
            <a:r>
              <a:rPr lang="en-US" b="1" dirty="0"/>
              <a:t>] and B2[</a:t>
            </a:r>
            <a:r>
              <a:rPr lang="en-US" b="1" dirty="0" err="1"/>
              <a:t>i</a:t>
            </a:r>
            <a:r>
              <a:rPr lang="en-US" b="1" dirty="0"/>
              <a:t>] and store in registers as base for LW/SW, and then use 0 as offset in L/S</a:t>
            </a:r>
          </a:p>
          <a:p>
            <a:pPr lvl="1"/>
            <a:endParaRPr lang="en-US" dirty="0"/>
          </a:p>
          <a:p>
            <a:pPr marL="251460" lvl="1" indent="0">
              <a:buNone/>
            </a:pPr>
            <a:r>
              <a:rPr lang="en-US" dirty="0" err="1"/>
              <a:t>slliw</a:t>
            </a:r>
            <a:r>
              <a:rPr lang="en-US" dirty="0"/>
              <a:t> x6, x5, 2      // x6 now store </a:t>
            </a:r>
            <a:r>
              <a:rPr lang="en-US" dirty="0" err="1"/>
              <a:t>i</a:t>
            </a:r>
            <a:r>
              <a:rPr lang="en-US" dirty="0"/>
              <a:t>*4, </a:t>
            </a:r>
            <a:r>
              <a:rPr lang="en-US" dirty="0" err="1"/>
              <a:t>slliw</a:t>
            </a:r>
            <a:r>
              <a:rPr lang="en-US" dirty="0"/>
              <a:t> is </a:t>
            </a:r>
            <a:r>
              <a:rPr lang="en-US" dirty="0" err="1"/>
              <a:t>i</a:t>
            </a:r>
            <a:r>
              <a:rPr lang="en-US" dirty="0"/>
              <a:t>&lt;&lt;2 (shift left logic)</a:t>
            </a:r>
          </a:p>
          <a:p>
            <a:pPr marL="251460" lvl="1" indent="0">
              <a:buNone/>
            </a:pPr>
            <a:r>
              <a:rPr lang="en-US" dirty="0"/>
              <a:t>add x7, x22, x6   // x7 now stores address of B[</a:t>
            </a:r>
            <a:r>
              <a:rPr lang="en-US" dirty="0" err="1"/>
              <a:t>i</a:t>
            </a:r>
            <a:r>
              <a:rPr lang="en-US" dirty="0"/>
              <a:t>]. </a:t>
            </a:r>
          </a:p>
          <a:p>
            <a:pPr marL="251460" lvl="1" indent="0">
              <a:buNone/>
            </a:pPr>
            <a:r>
              <a:rPr lang="en-US" dirty="0" err="1"/>
              <a:t>lw</a:t>
            </a:r>
            <a:r>
              <a:rPr lang="en-US" dirty="0"/>
              <a:t> x9, 0(x7)        // load a word from memory location (x7+0), which is B[</a:t>
            </a:r>
            <a:r>
              <a:rPr lang="en-US" dirty="0" err="1"/>
              <a:t>i</a:t>
            </a:r>
            <a:r>
              <a:rPr lang="en-US" dirty="0"/>
              <a:t>], into</a:t>
            </a:r>
          </a:p>
          <a:p>
            <a:pPr marL="251460" lvl="1" indent="0">
              <a:buNone/>
            </a:pPr>
            <a:r>
              <a:rPr lang="en-US" dirty="0"/>
              <a:t>                             // reg x9</a:t>
            </a:r>
          </a:p>
          <a:p>
            <a:pPr marL="251460" lvl="1" indent="0">
              <a:buNone/>
            </a:pPr>
            <a:r>
              <a:rPr lang="en-US" dirty="0"/>
              <a:t>add x8, x23, x6  // x8 now stores the address of B2[</a:t>
            </a:r>
            <a:r>
              <a:rPr lang="en-US" dirty="0" err="1"/>
              <a:t>i</a:t>
            </a:r>
            <a:r>
              <a:rPr lang="en-US" dirty="0"/>
              <a:t>]</a:t>
            </a:r>
          </a:p>
          <a:p>
            <a:pPr marL="251460" lvl="1" indent="0">
              <a:buNone/>
            </a:pPr>
            <a:r>
              <a:rPr lang="en-US" dirty="0" err="1"/>
              <a:t>sw</a:t>
            </a:r>
            <a:r>
              <a:rPr lang="en-US" dirty="0"/>
              <a:t> x9, 0(x8)       // store a word from register x9 to memory location (x8+0)</a:t>
            </a:r>
          </a:p>
          <a:p>
            <a:pPr marL="251460" lvl="1" indent="0">
              <a:buNone/>
            </a:pPr>
            <a:r>
              <a:rPr lang="en-US" dirty="0"/>
              <a:t>                             // which is B2[</a:t>
            </a:r>
            <a:r>
              <a:rPr lang="en-US" dirty="0" err="1"/>
              <a:t>i</a:t>
            </a:r>
            <a:r>
              <a:rPr lang="en-US" dirty="0"/>
              <a:t>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3D974-9738-9944-B423-2A5899C3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95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Registers vs. Memory</a:t>
            </a:r>
            <a:endParaRPr lang="en-AU" altLang="en-US"/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Registers are faster to access than memory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~100x faster, ~10 more expensive, and takes more space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Operating on memory data requires loads and stores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More instructions to be executed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Compiler must use registers for variables as much as possible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Only </a:t>
            </a:r>
            <a:r>
              <a:rPr lang="en-US" altLang="en-US" b="1" dirty="0"/>
              <a:t>spill</a:t>
            </a:r>
            <a:r>
              <a:rPr lang="en-US" altLang="en-US" dirty="0"/>
              <a:t> to memory for less frequently used variables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Register optimization is important!</a:t>
            </a:r>
            <a:endParaRPr lang="en-AU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728" y="4023489"/>
            <a:ext cx="5014744" cy="26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368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Constant or Immediate Operands</a:t>
            </a:r>
            <a:endParaRPr lang="en-AU" altLang="en-US" dirty="0"/>
          </a:p>
        </p:txBody>
      </p:sp>
      <p:sp>
        <p:nvSpPr>
          <p:cNvPr id="19460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Constant</a:t>
            </a:r>
            <a:r>
              <a:rPr lang="en-US" altLang="en-US" dirty="0"/>
              <a:t> data specified in an instruction</a:t>
            </a:r>
          </a:p>
          <a:p>
            <a:pPr eaLnBrk="1" hangingPunct="1">
              <a:buFont typeface="Wingdings" charset="2"/>
              <a:buNone/>
            </a:pPr>
            <a:r>
              <a:rPr lang="en-US" altLang="en-US" sz="2800" b="1" dirty="0">
                <a:latin typeface="Lucida Console" charset="0"/>
              </a:rPr>
              <a:t>	</a:t>
            </a:r>
            <a:r>
              <a:rPr lang="en-US" altLang="en-US" sz="2800" b="1" dirty="0" err="1">
                <a:latin typeface="Lucida Console" charset="0"/>
              </a:rPr>
              <a:t>add</a:t>
            </a:r>
            <a:r>
              <a:rPr lang="en-US" altLang="en-US" sz="2800" b="1" dirty="0" err="1">
                <a:solidFill>
                  <a:srgbClr val="C00000"/>
                </a:solidFill>
                <a:latin typeface="Lucida Console" charset="0"/>
              </a:rPr>
              <a:t>i</a:t>
            </a:r>
            <a:r>
              <a:rPr lang="en-US" altLang="en-US" sz="2800" b="1" dirty="0">
                <a:latin typeface="Lucida Console" charset="0"/>
              </a:rPr>
              <a:t> x22, x22, 4</a:t>
            </a:r>
          </a:p>
          <a:p>
            <a:pPr eaLnBrk="1" hangingPunct="1"/>
            <a:r>
              <a:rPr lang="en-US" altLang="en-US" dirty="0"/>
              <a:t>No subtract immediate instruction</a:t>
            </a:r>
          </a:p>
          <a:p>
            <a:pPr lvl="1" eaLnBrk="1" hangingPunct="1"/>
            <a:r>
              <a:rPr lang="en-US" altLang="en-US" dirty="0"/>
              <a:t>Just use a negative constant</a:t>
            </a:r>
          </a:p>
          <a:p>
            <a:pPr lvl="1" eaLnBrk="1" hangingPunct="1">
              <a:buFont typeface="Wingdings" charset="2"/>
              <a:buNone/>
            </a:pPr>
            <a:r>
              <a:rPr lang="en-US" altLang="en-US" sz="2400" dirty="0">
                <a:latin typeface="Lucida Console" charset="0"/>
              </a:rPr>
              <a:t>	</a:t>
            </a:r>
            <a:r>
              <a:rPr lang="en-US" altLang="en-US" sz="2400" dirty="0" err="1">
                <a:latin typeface="Lucida Console" charset="0"/>
              </a:rPr>
              <a:t>addi</a:t>
            </a:r>
            <a:r>
              <a:rPr lang="en-US" altLang="en-US" sz="2400" dirty="0">
                <a:latin typeface="Lucida Console" charset="0"/>
              </a:rPr>
              <a:t> </a:t>
            </a:r>
            <a:r>
              <a:rPr lang="en-US" altLang="en-US" dirty="0">
                <a:latin typeface="Lucida Console" charset="0"/>
              </a:rPr>
              <a:t>x2</a:t>
            </a:r>
            <a:r>
              <a:rPr lang="en-US" altLang="en-US" sz="2400" dirty="0">
                <a:latin typeface="Lucida Console" charset="0"/>
              </a:rPr>
              <a:t>, x1, -1</a:t>
            </a:r>
          </a:p>
          <a:p>
            <a:pPr lvl="1" eaLnBrk="1" hangingPunct="1">
              <a:buFont typeface="Wingdings" charset="2"/>
              <a:buNone/>
            </a:pPr>
            <a:endParaRPr lang="en-US" altLang="en-US" sz="2400" dirty="0">
              <a:latin typeface="Lucida Console" charset="0"/>
            </a:endParaRPr>
          </a:p>
          <a:p>
            <a:pPr eaLnBrk="1" hangingPunct="1"/>
            <a:r>
              <a:rPr lang="en-US" altLang="en-US" b="1" i="1" dirty="0"/>
              <a:t>Design Principle 3:</a:t>
            </a:r>
            <a:r>
              <a:rPr lang="en-US" altLang="en-US" b="1" dirty="0"/>
              <a:t> Make the common case fast</a:t>
            </a:r>
          </a:p>
          <a:p>
            <a:pPr lvl="1" eaLnBrk="1" hangingPunct="1"/>
            <a:r>
              <a:rPr lang="en-US" altLang="en-US" b="1" dirty="0"/>
              <a:t>Small constants are common</a:t>
            </a:r>
          </a:p>
          <a:p>
            <a:pPr lvl="1" eaLnBrk="1" hangingPunct="1"/>
            <a:r>
              <a:rPr lang="en-US" altLang="en-US" b="1" dirty="0"/>
              <a:t>Immediate operand avoids a load instruction</a:t>
            </a:r>
            <a:endParaRPr lang="en-AU" alt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3765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/>
              <a:t>The Constant Zero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altLang="en-US" dirty="0"/>
              <a:t>RISC-V register x0 is the constant 0 always</a:t>
            </a:r>
          </a:p>
          <a:p>
            <a:pPr lvl="1" eaLnBrk="1" hangingPunct="1"/>
            <a:r>
              <a:rPr lang="en-AU" altLang="en-US" dirty="0"/>
              <a:t>Cannot be overwritten</a:t>
            </a:r>
          </a:p>
          <a:p>
            <a:pPr eaLnBrk="1" hangingPunct="1"/>
            <a:endParaRPr lang="en-AU" altLang="en-US" dirty="0"/>
          </a:p>
          <a:p>
            <a:pPr eaLnBrk="1" hangingPunct="1"/>
            <a:r>
              <a:rPr lang="en-AU" altLang="en-US" dirty="0"/>
              <a:t>Useful for common operations</a:t>
            </a:r>
          </a:p>
          <a:p>
            <a:pPr lvl="1" eaLnBrk="1" hangingPunct="1"/>
            <a:r>
              <a:rPr lang="en-AU" altLang="en-US" dirty="0"/>
              <a:t>E.g., move between registers</a:t>
            </a:r>
          </a:p>
          <a:p>
            <a:pPr lvl="1" eaLnBrk="1" hangingPunct="1">
              <a:buFont typeface="Wingdings" charset="2"/>
              <a:buNone/>
            </a:pPr>
            <a:r>
              <a:rPr lang="en-AU" altLang="en-US" dirty="0">
                <a:latin typeface="Lucida Console" charset="0"/>
              </a:rPr>
              <a:t>	add x9, x5, x0</a:t>
            </a:r>
          </a:p>
          <a:p>
            <a:pPr lvl="1" eaLnBrk="1" hangingPunct="1">
              <a:buFont typeface="Wingdings" charset="2"/>
              <a:buNone/>
            </a:pPr>
            <a:r>
              <a:rPr lang="en-AU" altLang="en-US" dirty="0">
                <a:latin typeface="Lucida Console" charset="0"/>
              </a:rPr>
              <a:t>  </a:t>
            </a:r>
            <a:r>
              <a:rPr lang="en-AU" altLang="en-US" dirty="0" err="1">
                <a:latin typeface="Lucida Console" charset="0"/>
              </a:rPr>
              <a:t>addi</a:t>
            </a:r>
            <a:r>
              <a:rPr lang="en-AU" altLang="en-US" dirty="0">
                <a:latin typeface="Lucida Console" charset="0"/>
              </a:rPr>
              <a:t> x9, x5, 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5799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21379-3937-844E-94F6-F0C6A857D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Classes of Instructions so Far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48632-BB62-8A40-A166-90800CE22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Arithmetic instructions</a:t>
            </a:r>
          </a:p>
          <a:p>
            <a:pPr lvl="1"/>
            <a:r>
              <a:rPr lang="en-US" dirty="0"/>
              <a:t>Three operands, could be either register or immediate (for source operands only)</a:t>
            </a:r>
          </a:p>
          <a:p>
            <a:pPr lvl="2"/>
            <a:r>
              <a:rPr lang="en-US" dirty="0"/>
              <a:t>add x10, x5, x6; sub x5, x4, x7</a:t>
            </a:r>
          </a:p>
          <a:p>
            <a:pPr lvl="2"/>
            <a:r>
              <a:rPr lang="en-US" dirty="0" err="1"/>
              <a:t>addi</a:t>
            </a:r>
            <a:r>
              <a:rPr lang="en-US" dirty="0"/>
              <a:t> x10, x5, 10;</a:t>
            </a:r>
          </a:p>
          <a:p>
            <a:r>
              <a:rPr lang="en-US" dirty="0"/>
              <a:t>Load and store (L/S) instructions: Load data from memory to register and store data from register to memory</a:t>
            </a:r>
          </a:p>
          <a:p>
            <a:pPr lvl="1"/>
            <a:r>
              <a:rPr lang="en-US" dirty="0"/>
              <a:t>Remember the way of specifying memory address (</a:t>
            </a:r>
            <a:r>
              <a:rPr lang="en-US" dirty="0" err="1"/>
              <a:t>base+offset</a:t>
            </a:r>
            <a:r>
              <a:rPr lang="en-US" dirty="0"/>
              <a:t>)</a:t>
            </a:r>
          </a:p>
          <a:p>
            <a:pPr lvl="1"/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  x9, 64(x22)    // load doubleword</a:t>
            </a:r>
            <a:br>
              <a:rPr lang="en-US" altLang="en-US" b="1" dirty="0">
                <a:latin typeface="Lucida Console" charset="0"/>
              </a:rPr>
            </a:br>
            <a:r>
              <a:rPr lang="en-US" altLang="en-US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b="1" dirty="0">
                <a:solidFill>
                  <a:srgbClr val="00B050"/>
                </a:solidFill>
                <a:latin typeface="Lucida Console" charset="0"/>
              </a:rPr>
              <a:t>  x9, 96(x22)    // store doubleword</a:t>
            </a:r>
          </a:p>
          <a:p>
            <a:pPr lvl="1"/>
            <a:endParaRPr lang="en-US" altLang="en-US" b="1" dirty="0">
              <a:solidFill>
                <a:srgbClr val="00B050"/>
              </a:solidFill>
              <a:latin typeface="Lucida Console" charset="0"/>
            </a:endParaRPr>
          </a:p>
          <a:p>
            <a:r>
              <a:rPr lang="en-US" dirty="0"/>
              <a:t>With these two classes instructions, you can implement the following high-level code, and different ways of combining them</a:t>
            </a:r>
          </a:p>
          <a:p>
            <a:pPr lvl="1"/>
            <a:r>
              <a:rPr lang="en-US" altLang="en-US" dirty="0">
                <a:latin typeface="Lucida Console" panose="020B0609040504020204" pitchFamily="49" charset="0"/>
              </a:rPr>
              <a:t>f = (g + h) - (</a:t>
            </a:r>
            <a:r>
              <a:rPr lang="en-US" altLang="en-US" dirty="0" err="1">
                <a:latin typeface="Lucida Console" panose="020B0609040504020204" pitchFamily="49" charset="0"/>
              </a:rPr>
              <a:t>i</a:t>
            </a:r>
            <a:r>
              <a:rPr lang="en-US" altLang="en-US" dirty="0">
                <a:latin typeface="Lucida Console" panose="020B0609040504020204" pitchFamily="49" charset="0"/>
              </a:rPr>
              <a:t> + j);</a:t>
            </a:r>
          </a:p>
          <a:p>
            <a:pPr lvl="1"/>
            <a:r>
              <a:rPr lang="en-US" altLang="en-US" b="1" dirty="0">
                <a:solidFill>
                  <a:srgbClr val="00B050"/>
                </a:solidFill>
                <a:latin typeface="Lucida Console" charset="0"/>
              </a:rPr>
              <a:t>A[12]</a:t>
            </a:r>
            <a:r>
              <a:rPr lang="en-US" altLang="en-US" dirty="0">
                <a:latin typeface="Lucida Console" charset="0"/>
              </a:rPr>
              <a:t> = h + 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A[8]</a:t>
            </a:r>
            <a:r>
              <a:rPr lang="en-US" altLang="en-US" dirty="0">
                <a:latin typeface="Lucida Console" charset="0"/>
              </a:rPr>
              <a:t>;</a:t>
            </a:r>
          </a:p>
          <a:p>
            <a:pPr lvl="1"/>
            <a:r>
              <a:rPr lang="en-US" dirty="0"/>
              <a:t>For L/S: </a:t>
            </a:r>
            <a:r>
              <a:rPr lang="en-US" b="1" dirty="0">
                <a:solidFill>
                  <a:srgbClr val="00B050"/>
                </a:solidFill>
              </a:rPr>
              <a:t>Left-value (of =) to Store</a:t>
            </a:r>
            <a:r>
              <a:rPr lang="en-US" dirty="0"/>
              <a:t>, </a:t>
            </a:r>
            <a:r>
              <a:rPr lang="en-US" b="1" dirty="0"/>
              <a:t>Right-value of (=) to Load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BCBFF-3FC6-404E-8ADF-76A40FF6B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10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55B6A-1A03-4B40-935D-EC5936F3C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Psuedo</a:t>
            </a:r>
            <a:r>
              <a:rPr lang="en-US" dirty="0"/>
              <a:t>-instructions Used in RARS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3A4AD-FD17-E84E-93BA-44B3EED09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Are NOT machine instructions</a:t>
            </a:r>
          </a:p>
          <a:p>
            <a:r>
              <a:rPr lang="en-US" b="1" dirty="0"/>
              <a:t>Are assembly instructions that help programmers</a:t>
            </a:r>
          </a:p>
          <a:p>
            <a:pPr lvl="1"/>
            <a:r>
              <a:rPr lang="en-US" b="1" dirty="0"/>
              <a:t> Translated to machine instructions by assembler</a:t>
            </a:r>
          </a:p>
          <a:p>
            <a:r>
              <a:rPr lang="en-US" b="1" dirty="0"/>
              <a:t>For example</a:t>
            </a:r>
          </a:p>
          <a:p>
            <a:pPr lvl="1"/>
            <a:r>
              <a:rPr lang="en-US" b="1" dirty="0"/>
              <a:t>mv x6, x7  //move/copy value from x7 to x6</a:t>
            </a:r>
          </a:p>
          <a:p>
            <a:pPr lvl="2"/>
            <a:r>
              <a:rPr lang="en-US" b="1" dirty="0"/>
              <a:t>Machine instruction: add x6, x7, x0 //since x0 is always 0</a:t>
            </a:r>
          </a:p>
          <a:p>
            <a:pPr lvl="2"/>
            <a:r>
              <a:rPr lang="en-US" b="1" dirty="0"/>
              <a:t>Machine instruction: </a:t>
            </a:r>
            <a:r>
              <a:rPr lang="en-US" b="1" dirty="0" err="1"/>
              <a:t>addi</a:t>
            </a:r>
            <a:r>
              <a:rPr lang="en-US" b="1" dirty="0"/>
              <a:t> x6, x7, 0</a:t>
            </a:r>
          </a:p>
          <a:p>
            <a:pPr lvl="1"/>
            <a:r>
              <a:rPr lang="en-US" b="1" dirty="0"/>
              <a:t>li x8, 100   //set the value of a register to be an immediate (load immediate)</a:t>
            </a:r>
          </a:p>
          <a:p>
            <a:pPr lvl="2"/>
            <a:r>
              <a:rPr lang="en-US" b="1" dirty="0"/>
              <a:t>Machine instruction: </a:t>
            </a:r>
            <a:r>
              <a:rPr lang="en-US" b="1" dirty="0" err="1"/>
              <a:t>addi</a:t>
            </a:r>
            <a:r>
              <a:rPr lang="en-US" b="1" dirty="0"/>
              <a:t> x8, x0, 100 </a:t>
            </a:r>
          </a:p>
          <a:p>
            <a:pPr lvl="1"/>
            <a:r>
              <a:rPr lang="en-US" b="1"/>
              <a:t>la </a:t>
            </a:r>
            <a:r>
              <a:rPr lang="en-US" b="1" dirty="0"/>
              <a:t>x10, label //load address of label to register</a:t>
            </a:r>
          </a:p>
          <a:p>
            <a:pPr lvl="2"/>
            <a:r>
              <a:rPr lang="en-US" b="1" dirty="0"/>
              <a:t>Need two machine instructions</a:t>
            </a:r>
          </a:p>
          <a:p>
            <a:pPr lvl="3"/>
            <a:r>
              <a:rPr lang="en-US" b="1" dirty="0" err="1"/>
              <a:t>auipc</a:t>
            </a:r>
            <a:r>
              <a:rPr lang="en-US" b="1" dirty="0"/>
              <a:t> x8, xxx</a:t>
            </a:r>
          </a:p>
          <a:p>
            <a:pPr lvl="3"/>
            <a:r>
              <a:rPr lang="en-US" b="1" dirty="0" err="1"/>
              <a:t>addi</a:t>
            </a:r>
            <a:r>
              <a:rPr lang="en-US" b="1" dirty="0"/>
              <a:t> x0, x0, xxx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A895E2-F3AB-5845-BDFF-797064878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068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Levels of Program Code</a:t>
            </a:r>
            <a:endParaRPr lang="en-AU" altLang="en-US" sz="3100" dirty="0"/>
          </a:p>
        </p:txBody>
      </p:sp>
      <p:sp>
        <p:nvSpPr>
          <p:cNvPr id="28676" name="Rectangle 9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5105400" cy="5486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High-level language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Level of abstraction closer to problem domain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Provides for </a:t>
            </a:r>
            <a:r>
              <a:rPr lang="en-US" altLang="en-US" sz="2400" b="1" dirty="0"/>
              <a:t>productivity and portability </a:t>
            </a:r>
            <a:endParaRPr lang="en-AU" altLang="en-US" sz="2400" b="1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/>
              <a:t>Assembly language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dirty="0"/>
              <a:t>Textual representation of instructions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dirty="0"/>
              <a:t>Interface between HW and SW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b="1" dirty="0"/>
          </a:p>
          <a:p>
            <a:pPr lvl="1" eaLnBrk="1" hangingPunct="1">
              <a:lnSpc>
                <a:spcPct val="90000"/>
              </a:lnSpc>
            </a:pPr>
            <a:endParaRPr lang="en-US" altLang="en-US" sz="2400" b="1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Hardware representation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Binary digits (bits)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Encoded instructions and data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32E8A8-3875-9844-8172-E84430281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359" y="1052476"/>
            <a:ext cx="3697003" cy="580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3572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10235-F6F6-0859-B5E6-A284303C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Clarifying the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E7677-05F4-12EB-08C1-E811D1D0D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ALU to access register</a:t>
            </a:r>
          </a:p>
          <a:p>
            <a:pPr lvl="1"/>
            <a:r>
              <a:rPr lang="en-US" dirty="0"/>
              <a:t>Fetch and set</a:t>
            </a:r>
          </a:p>
          <a:p>
            <a:pPr lvl="1"/>
            <a:endParaRPr lang="en-US" dirty="0"/>
          </a:p>
          <a:p>
            <a:r>
              <a:rPr lang="en-US" dirty="0"/>
              <a:t>For move data between mem and register </a:t>
            </a:r>
          </a:p>
          <a:p>
            <a:pPr lvl="1"/>
            <a:r>
              <a:rPr lang="en-US" dirty="0"/>
              <a:t>Load and store</a:t>
            </a:r>
          </a:p>
          <a:p>
            <a:pPr lvl="1"/>
            <a:endParaRPr lang="en-US" dirty="0"/>
          </a:p>
          <a:p>
            <a:r>
              <a:rPr lang="en-US" dirty="0"/>
              <a:t>For move data between storage and mem</a:t>
            </a:r>
          </a:p>
          <a:p>
            <a:pPr lvl="1"/>
            <a:r>
              <a:rPr lang="en-US" dirty="0"/>
              <a:t>Read and write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D5D63D-7F7F-56C1-E909-E23619B90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5172A7F4-9A52-936C-D748-A5A0ED526849}"/>
              </a:ext>
            </a:extLst>
          </p:cNvPr>
          <p:cNvSpPr/>
          <p:nvPr/>
        </p:nvSpPr>
        <p:spPr>
          <a:xfrm>
            <a:off x="7021592" y="4860218"/>
            <a:ext cx="1269964" cy="1403349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7676D37-DB89-2F65-C63E-53A77C9CDB9F}"/>
              </a:ext>
            </a:extLst>
          </p:cNvPr>
          <p:cNvCxnSpPr>
            <a:cxnSpLocks/>
          </p:cNvCxnSpPr>
          <p:nvPr/>
        </p:nvCxnSpPr>
        <p:spPr>
          <a:xfrm>
            <a:off x="5068760" y="5968267"/>
            <a:ext cx="19172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ED45BC9-966A-6CFF-11B5-22A15628DC7D}"/>
              </a:ext>
            </a:extLst>
          </p:cNvPr>
          <p:cNvCxnSpPr>
            <a:cxnSpLocks/>
          </p:cNvCxnSpPr>
          <p:nvPr/>
        </p:nvCxnSpPr>
        <p:spPr>
          <a:xfrm flipH="1">
            <a:off x="5068760" y="6170783"/>
            <a:ext cx="19172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ight Brace 8">
            <a:extLst>
              <a:ext uri="{FF2B5EF4-FFF2-40B4-BE49-F238E27FC236}">
                <a16:creationId xmlns:a16="http://schemas.microsoft.com/office/drawing/2014/main" id="{FDDFDC41-F8B2-3EC8-7520-C22D53C0CC16}"/>
              </a:ext>
            </a:extLst>
          </p:cNvPr>
          <p:cNvSpPr/>
          <p:nvPr/>
        </p:nvSpPr>
        <p:spPr>
          <a:xfrm rot="16200000">
            <a:off x="5910553" y="4068562"/>
            <a:ext cx="280822" cy="1819996"/>
          </a:xfrm>
          <a:prstGeom prst="rightBrace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CFB5D9-B2EE-A4D2-553C-C50782FBB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393" y="4815511"/>
            <a:ext cx="3131367" cy="154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122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RISC vs. CISC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Design “philosophies” for ISAs:  RISC vs. CISC</a:t>
            </a:r>
          </a:p>
          <a:p>
            <a:pPr lvl="1"/>
            <a:r>
              <a:rPr lang="en-US" sz="1800" dirty="0"/>
              <a:t>CISC = Complex Instruction Set Computer</a:t>
            </a:r>
          </a:p>
          <a:p>
            <a:pPr lvl="2"/>
            <a:r>
              <a:rPr lang="en-US" sz="1800" dirty="0"/>
              <a:t>X86, X86_64 (</a:t>
            </a:r>
            <a:r>
              <a:rPr lang="en-US" altLang="en-US" sz="1800" dirty="0"/>
              <a:t>Intel and AMD, main-stream desktop/laptop/server)</a:t>
            </a:r>
          </a:p>
          <a:p>
            <a:pPr lvl="2"/>
            <a:r>
              <a:rPr lang="en-US" altLang="en-US" sz="1800" dirty="0"/>
              <a:t>X86* internally are still RISC</a:t>
            </a:r>
            <a:endParaRPr lang="en-US" sz="1800" dirty="0"/>
          </a:p>
          <a:p>
            <a:pPr lvl="1"/>
            <a:r>
              <a:rPr lang="en-US" sz="1800" dirty="0"/>
              <a:t>RISC = Reduced Instruction Set Computer</a:t>
            </a:r>
          </a:p>
          <a:p>
            <a:pPr lvl="2"/>
            <a:r>
              <a:rPr lang="en-US" sz="1800" dirty="0"/>
              <a:t>ARM: smart phone/pad</a:t>
            </a:r>
          </a:p>
          <a:p>
            <a:pPr lvl="2"/>
            <a:r>
              <a:rPr lang="en-US" sz="1800" dirty="0"/>
              <a:t>RISC-V: free ISA, closer to MIPS than other ISAs, the same textbook in RISC-V version</a:t>
            </a:r>
          </a:p>
          <a:p>
            <a:pPr lvl="2"/>
            <a:r>
              <a:rPr lang="en-US" sz="1800" dirty="0"/>
              <a:t>Others: Power, SPARC, </a:t>
            </a:r>
            <a:r>
              <a:rPr lang="en-US" sz="1800" dirty="0" err="1"/>
              <a:t>etc</a:t>
            </a:r>
            <a:endParaRPr lang="en-US" sz="1800" dirty="0"/>
          </a:p>
          <a:p>
            <a:r>
              <a:rPr lang="en-US" sz="2000" dirty="0"/>
              <a:t>Tradeoff:</a:t>
            </a:r>
          </a:p>
          <a:p>
            <a:endParaRPr lang="en-US" sz="2000" dirty="0"/>
          </a:p>
          <a:p>
            <a:r>
              <a:rPr lang="en-US" sz="2000" dirty="0"/>
              <a:t>RISC:</a:t>
            </a:r>
          </a:p>
          <a:p>
            <a:pPr lvl="1"/>
            <a:r>
              <a:rPr lang="en-US" sz="1800" dirty="0"/>
              <a:t>Small instruction set</a:t>
            </a:r>
          </a:p>
          <a:p>
            <a:pPr lvl="2"/>
            <a:r>
              <a:rPr lang="en-US" sz="1800" dirty="0"/>
              <a:t>Easier for compilers</a:t>
            </a:r>
          </a:p>
          <a:p>
            <a:pPr lvl="1"/>
            <a:r>
              <a:rPr lang="en-US" sz="1800" dirty="0"/>
              <a:t>Limit each instruction to (at most):</a:t>
            </a:r>
          </a:p>
          <a:p>
            <a:pPr lvl="2"/>
            <a:r>
              <a:rPr lang="en-US" sz="1800" dirty="0"/>
              <a:t>three register accesses,</a:t>
            </a:r>
          </a:p>
          <a:p>
            <a:pPr lvl="2"/>
            <a:r>
              <a:rPr lang="en-US" sz="1800" dirty="0"/>
              <a:t>one memory access,</a:t>
            </a:r>
          </a:p>
          <a:p>
            <a:pPr lvl="2"/>
            <a:r>
              <a:rPr lang="en-US" sz="1800" dirty="0"/>
              <a:t>one ALU operation</a:t>
            </a:r>
          </a:p>
          <a:p>
            <a:pPr lvl="2"/>
            <a:r>
              <a:rPr lang="en-US" sz="1800" dirty="0"/>
              <a:t>=&gt; facilitates parallel instruction execution (ILP)</a:t>
            </a:r>
          </a:p>
          <a:p>
            <a:pPr lvl="1"/>
            <a:r>
              <a:rPr lang="en-US" sz="1800" dirty="0"/>
              <a:t>Load-store machine:  minimize off-chip access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981200" y="3553318"/>
          <a:ext cx="6324600" cy="741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68700" imgH="419100" progId="Equation.3">
                  <p:embed/>
                </p:oleObj>
              </mc:Choice>
              <mc:Fallback>
                <p:oleObj name="Equation" r:id="rId2" imgW="3568700" imgH="419100" progId="Equation.3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53318"/>
                        <a:ext cx="6324600" cy="74196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1C1C18-F94C-6A43-9ACE-8D0D35B3F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1943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Conditional Branch</a:t>
            </a:r>
            <a:endParaRPr lang="en-AU" altLang="en-US" dirty="0"/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9296400" cy="5562600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b="1" dirty="0"/>
              <a:t>Branch to the labeled instruction if a condition is true, otherwise continue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 err="1">
                <a:latin typeface="Lucida Console" charset="0"/>
              </a:rPr>
              <a:t>beq</a:t>
            </a:r>
            <a:r>
              <a:rPr lang="en-US" altLang="en-US" dirty="0">
                <a:latin typeface="Lucida Console" charset="0"/>
              </a:rPr>
              <a:t> rs1, rs2, L1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if (rs1 == rs2, i.e. true) branch to instruction labeled L1 (branch target);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else continue the following instruction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dirty="0"/>
              <a:t>	</a:t>
            </a:r>
            <a:r>
              <a:rPr lang="en-US" altLang="en-US" b="1" dirty="0">
                <a:highlight>
                  <a:srgbClr val="FFFF00"/>
                </a:highlight>
              </a:rPr>
              <a:t>	   </a:t>
            </a:r>
            <a:r>
              <a:rPr lang="en-US" altLang="en-US" b="1" dirty="0" err="1">
                <a:highlight>
                  <a:srgbClr val="FFFF00"/>
                </a:highlight>
              </a:rPr>
              <a:t>beq</a:t>
            </a:r>
            <a:r>
              <a:rPr lang="en-US" altLang="en-US" b="1" dirty="0">
                <a:highlight>
                  <a:srgbClr val="FFFF00"/>
                </a:highlight>
              </a:rPr>
              <a:t> x1, x2, label1 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endParaRPr lang="en-US" altLang="en-US" b="1" dirty="0">
              <a:highlight>
                <a:srgbClr val="FFFF00"/>
              </a:highlight>
            </a:endParaRP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		   add x5, x6, x7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		   …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		   </a:t>
            </a:r>
            <a:r>
              <a:rPr lang="en-US" altLang="en-US" b="1" dirty="0" err="1">
                <a:solidFill>
                  <a:schemeClr val="tx1"/>
                </a:solidFill>
                <a:highlight>
                  <a:srgbClr val="00FFFF"/>
                </a:highlight>
              </a:rPr>
              <a:t>addi</a:t>
            </a:r>
            <a:r>
              <a:rPr lang="en-US" alt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 …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endParaRPr lang="en-US" altLang="en-US" b="1" dirty="0">
              <a:highlight>
                <a:srgbClr val="FFFF00"/>
              </a:highlight>
            </a:endParaRP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highlight>
                  <a:srgbClr val="E6E6E6"/>
                </a:highlight>
              </a:rPr>
              <a:t>label1:  sub x5, x6, x7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highlight>
                  <a:srgbClr val="E6E6E6"/>
                </a:highlight>
              </a:rPr>
              <a:t>              … 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 err="1">
                <a:latin typeface="Lucida Console" charset="0"/>
              </a:rPr>
              <a:t>bne</a:t>
            </a:r>
            <a:r>
              <a:rPr lang="en-US" altLang="en-US" dirty="0">
                <a:latin typeface="Lucida Console" charset="0"/>
              </a:rPr>
              <a:t> rs1, rs2, L1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if (rs1 != rs2) branch to instruction labeled L1 (branch target);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else continue the following instruction</a:t>
            </a:r>
          </a:p>
          <a:p>
            <a:pPr>
              <a:lnSpc>
                <a:spcPct val="90000"/>
              </a:lnSpc>
            </a:pPr>
            <a:r>
              <a:rPr lang="en-US" altLang="en-US" sz="3000" dirty="0"/>
              <a:t>J: unconditional jump (not an instruction)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 err="1"/>
              <a:t>beq</a:t>
            </a:r>
            <a:r>
              <a:rPr lang="en-US" altLang="en-US" sz="2600" dirty="0"/>
              <a:t>  x0, x0, L1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 rot="5400000">
            <a:off x="6938169" y="1839119"/>
            <a:ext cx="40449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§2.7 Instructions for Making Decisions</a:t>
            </a:r>
          </a:p>
        </p:txBody>
      </p:sp>
      <p:cxnSp>
        <p:nvCxnSpPr>
          <p:cNvPr id="4" name="Elbow Connector 3">
            <a:extLst>
              <a:ext uri="{FF2B5EF4-FFF2-40B4-BE49-F238E27FC236}">
                <a16:creationId xmlns:a16="http://schemas.microsoft.com/office/drawing/2014/main" id="{13D92001-CCC7-C7F9-DD5B-C7BE249126E5}"/>
              </a:ext>
            </a:extLst>
          </p:cNvPr>
          <p:cNvCxnSpPr>
            <a:cxnSpLocks/>
          </p:cNvCxnSpPr>
          <p:nvPr/>
        </p:nvCxnSpPr>
        <p:spPr>
          <a:xfrm rot="5400000">
            <a:off x="2457451" y="3105151"/>
            <a:ext cx="1257299" cy="838200"/>
          </a:xfrm>
          <a:prstGeom prst="bentConnector3">
            <a:avLst>
              <a:gd name="adj1" fmla="val 71897"/>
            </a:avLst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71C8534-B250-4D4F-57FA-A594F1907951}"/>
              </a:ext>
            </a:extLst>
          </p:cNvPr>
          <p:cNvSpPr txBox="1"/>
          <p:nvPr/>
        </p:nvSpPr>
        <p:spPr>
          <a:xfrm>
            <a:off x="3522407" y="3179500"/>
            <a:ext cx="700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altLang="en-US" dirty="0">
                <a:latin typeface="Times New Roman" charset="0"/>
              </a:rPr>
              <a:t>True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BFC092-D66C-E7E4-E99D-06DADD068284}"/>
              </a:ext>
            </a:extLst>
          </p:cNvPr>
          <p:cNvSpPr txBox="1"/>
          <p:nvPr/>
        </p:nvSpPr>
        <p:spPr>
          <a:xfrm>
            <a:off x="4013560" y="2505469"/>
            <a:ext cx="4763728" cy="2086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/>
              <a:t>	  		 </a:t>
            </a:r>
            <a:r>
              <a:rPr lang="en-US" altLang="en-US" b="1" dirty="0" err="1">
                <a:highlight>
                  <a:srgbClr val="FFFF00"/>
                </a:highlight>
              </a:rPr>
              <a:t>beq</a:t>
            </a:r>
            <a:r>
              <a:rPr lang="en-US" altLang="en-US" b="1" dirty="0">
                <a:highlight>
                  <a:srgbClr val="FFFF00"/>
                </a:highlight>
              </a:rPr>
              <a:t> x1, x2, label1 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endParaRPr lang="en-US" altLang="en-US" b="1" dirty="0">
              <a:highlight>
                <a:srgbClr val="FFFF00"/>
              </a:highlight>
            </a:endParaRPr>
          </a:p>
          <a:p>
            <a:pPr marL="251460" lvl="1" indent="0" eaLnBrk="1" hangingPunct="1">
              <a:lnSpc>
                <a:spcPct val="90000"/>
              </a:lnSpc>
              <a:buNone/>
            </a:pPr>
            <a:endParaRPr lang="en-US" altLang="en-US" b="1" dirty="0">
              <a:highlight>
                <a:srgbClr val="FFFF00"/>
              </a:highlight>
            </a:endParaRP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       add x5, x6, x7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highlight>
                  <a:srgbClr val="00FFFF"/>
                </a:highlight>
              </a:rPr>
              <a:t>      </a:t>
            </a:r>
            <a:r>
              <a:rPr lang="en-US" alt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 …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>
                <a:highlight>
                  <a:srgbClr val="00FFFF"/>
                </a:highlight>
              </a:rPr>
              <a:t>       </a:t>
            </a:r>
            <a:r>
              <a:rPr lang="en-US" altLang="en-US" b="1" dirty="0" err="1">
                <a:solidFill>
                  <a:schemeClr val="tx1"/>
                </a:solidFill>
                <a:highlight>
                  <a:srgbClr val="00FFFF"/>
                </a:highlight>
              </a:rPr>
              <a:t>addi</a:t>
            </a:r>
            <a:r>
              <a:rPr lang="en-US" altLang="en-US" b="1" dirty="0">
                <a:solidFill>
                  <a:schemeClr val="tx1"/>
                </a:solidFill>
                <a:highlight>
                  <a:srgbClr val="00FFFF"/>
                </a:highlight>
              </a:rPr>
              <a:t> …</a:t>
            </a:r>
            <a:endParaRPr lang="en-US" altLang="en-US" b="1" dirty="0">
              <a:highlight>
                <a:srgbClr val="FFFF00"/>
              </a:highlight>
            </a:endParaRP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/>
              <a:t>					</a:t>
            </a:r>
            <a:r>
              <a:rPr lang="en-US" altLang="en-US" b="1" dirty="0">
                <a:highlight>
                  <a:srgbClr val="E6E6E6"/>
                </a:highlight>
              </a:rPr>
              <a:t>label1:  sub x5, x6, x7</a:t>
            </a:r>
          </a:p>
          <a:p>
            <a:pPr marL="251460" lvl="1" indent="0" eaLnBrk="1" hangingPunct="1">
              <a:lnSpc>
                <a:spcPct val="90000"/>
              </a:lnSpc>
              <a:buNone/>
            </a:pPr>
            <a:r>
              <a:rPr lang="en-US" altLang="en-US" b="1" dirty="0"/>
              <a:t>            				</a:t>
            </a:r>
            <a:r>
              <a:rPr lang="en-US" altLang="en-US" b="1" dirty="0">
                <a:highlight>
                  <a:srgbClr val="E6E6E6"/>
                </a:highlight>
              </a:rPr>
              <a:t>  … </a:t>
            </a:r>
          </a:p>
        </p:txBody>
      </p:sp>
      <p:cxnSp>
        <p:nvCxnSpPr>
          <p:cNvPr id="19" name="Elbow Connector 18">
            <a:extLst>
              <a:ext uri="{FF2B5EF4-FFF2-40B4-BE49-F238E27FC236}">
                <a16:creationId xmlns:a16="http://schemas.microsoft.com/office/drawing/2014/main" id="{14B0A91F-8F27-6A92-FF3D-FF6B04C2DF8B}"/>
              </a:ext>
            </a:extLst>
          </p:cNvPr>
          <p:cNvCxnSpPr/>
          <p:nvPr/>
        </p:nvCxnSpPr>
        <p:spPr>
          <a:xfrm rot="16200000" flipH="1">
            <a:off x="6321426" y="3051175"/>
            <a:ext cx="1149349" cy="83820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BAD2D4E-A2E0-98DC-97DD-55754218F110}"/>
              </a:ext>
            </a:extLst>
          </p:cNvPr>
          <p:cNvSpPr txBox="1"/>
          <p:nvPr/>
        </p:nvSpPr>
        <p:spPr>
          <a:xfrm>
            <a:off x="6662816" y="3154919"/>
            <a:ext cx="700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altLang="en-US" dirty="0">
                <a:latin typeface="Times New Roman" charset="0"/>
              </a:rPr>
              <a:t>True</a:t>
            </a:r>
            <a:endParaRPr lang="en-US" dirty="0"/>
          </a:p>
        </p:txBody>
      </p: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CCC81072-277E-6AF9-B693-B7BE8CF39160}"/>
              </a:ext>
            </a:extLst>
          </p:cNvPr>
          <p:cNvCxnSpPr>
            <a:cxnSpLocks/>
          </p:cNvCxnSpPr>
          <p:nvPr/>
        </p:nvCxnSpPr>
        <p:spPr>
          <a:xfrm rot="10800000" flipV="1">
            <a:off x="5529648" y="2903537"/>
            <a:ext cx="827905" cy="325177"/>
          </a:xfrm>
          <a:prstGeom prst="bentConnector3">
            <a:avLst>
              <a:gd name="adj1" fmla="val 98692"/>
            </a:avLst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A1E0026-1D82-602E-78AA-CBB5C353EE68}"/>
              </a:ext>
            </a:extLst>
          </p:cNvPr>
          <p:cNvSpPr txBox="1"/>
          <p:nvPr/>
        </p:nvSpPr>
        <p:spPr>
          <a:xfrm>
            <a:off x="4829101" y="2851445"/>
            <a:ext cx="700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latin typeface="Times New Roman" charset="0"/>
              </a:rPr>
              <a:t>False</a:t>
            </a:r>
            <a:endParaRPr lang="en-US" dirty="0"/>
          </a:p>
        </p:txBody>
      </p:sp>
      <p:cxnSp>
        <p:nvCxnSpPr>
          <p:cNvPr id="25" name="Elbow Connector 24">
            <a:extLst>
              <a:ext uri="{FF2B5EF4-FFF2-40B4-BE49-F238E27FC236}">
                <a16:creationId xmlns:a16="http://schemas.microsoft.com/office/drawing/2014/main" id="{423CC03A-BCFE-FF9C-9A90-36E731ED2F53}"/>
              </a:ext>
            </a:extLst>
          </p:cNvPr>
          <p:cNvCxnSpPr>
            <a:cxnSpLocks/>
          </p:cNvCxnSpPr>
          <p:nvPr/>
        </p:nvCxnSpPr>
        <p:spPr>
          <a:xfrm>
            <a:off x="5529649" y="4096507"/>
            <a:ext cx="827904" cy="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720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Translating If Statements 1/2</a:t>
            </a:r>
            <a:endParaRPr lang="en-AU" altLang="en-US" dirty="0"/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C code: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Lucida Console" charset="0"/>
              </a:rPr>
              <a:t>	</a:t>
            </a:r>
            <a:r>
              <a:rPr lang="en-US" altLang="en-US" sz="2800" b="1" dirty="0">
                <a:latin typeface="Lucida Console" charset="0"/>
              </a:rPr>
              <a:t>if (</a:t>
            </a:r>
            <a:r>
              <a:rPr lang="en-US" altLang="en-US" sz="2800" b="1" dirty="0" err="1">
                <a:highlight>
                  <a:srgbClr val="FFFF00"/>
                </a:highlight>
                <a:latin typeface="Lucida Console" charset="0"/>
              </a:rPr>
              <a:t>i</a:t>
            </a:r>
            <a:r>
              <a:rPr lang="en-US" altLang="en-US" sz="2800" b="1" dirty="0">
                <a:highlight>
                  <a:srgbClr val="FFFF00"/>
                </a:highlight>
                <a:latin typeface="Lucida Console" charset="0"/>
              </a:rPr>
              <a:t>==j</a:t>
            </a:r>
            <a:r>
              <a:rPr lang="en-US" altLang="en-US" sz="2800" b="1" dirty="0">
                <a:latin typeface="Lucida Console" charset="0"/>
              </a:rPr>
              <a:t>) </a:t>
            </a:r>
            <a:r>
              <a:rPr lang="en-US" altLang="en-US" sz="2800" b="1" dirty="0">
                <a:highlight>
                  <a:srgbClr val="00FFFF"/>
                </a:highlight>
                <a:latin typeface="Lucida Console" charset="0"/>
              </a:rPr>
              <a:t>f = </a:t>
            </a:r>
            <a:r>
              <a:rPr lang="en-US" altLang="en-US" sz="2800" b="1" dirty="0" err="1">
                <a:highlight>
                  <a:srgbClr val="00FFFF"/>
                </a:highlight>
                <a:latin typeface="Lucida Console" charset="0"/>
              </a:rPr>
              <a:t>g+h</a:t>
            </a:r>
            <a:r>
              <a:rPr lang="en-US" altLang="en-US" sz="2800" b="1" dirty="0">
                <a:latin typeface="Lucida Console" charset="0"/>
              </a:rPr>
              <a:t>;</a:t>
            </a:r>
            <a:br>
              <a:rPr lang="en-US" altLang="en-US" sz="2800" b="1" dirty="0">
                <a:latin typeface="Lucida Console" charset="0"/>
              </a:rPr>
            </a:br>
            <a:r>
              <a:rPr lang="en-US" altLang="en-US" sz="2800" b="1" dirty="0">
                <a:latin typeface="Lucida Console" charset="0"/>
              </a:rPr>
              <a:t>else </a:t>
            </a:r>
            <a:r>
              <a:rPr lang="en-US" altLang="en-US" sz="2800" b="1" dirty="0">
                <a:highlight>
                  <a:srgbClr val="C0C0C0"/>
                </a:highlight>
                <a:latin typeface="Lucida Console" charset="0"/>
              </a:rPr>
              <a:t>f = g-h;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Compiled RISC-V code: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Lucida Console" charset="0"/>
              </a:rPr>
              <a:t>	      </a:t>
            </a:r>
            <a:r>
              <a:rPr lang="en-US" altLang="en-US" sz="2800" b="1" dirty="0" err="1">
                <a:highlight>
                  <a:srgbClr val="FFFF00"/>
                </a:highlight>
                <a:latin typeface="Lucida Console" charset="0"/>
              </a:rPr>
              <a:t>bne</a:t>
            </a:r>
            <a:r>
              <a:rPr lang="en-US" altLang="en-US" sz="2800" dirty="0">
                <a:highlight>
                  <a:srgbClr val="FFFF00"/>
                </a:highlight>
                <a:latin typeface="Lucida Console" charset="0"/>
              </a:rPr>
              <a:t> x22, x23, Else //</a:t>
            </a:r>
            <a:r>
              <a:rPr lang="en-US" altLang="en-US" sz="2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branch if not equal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add x19, x20, x21  //</a:t>
            </a:r>
            <a:r>
              <a:rPr lang="en-US" altLang="en-US" sz="2400" dirty="0">
                <a:highlight>
                  <a:srgbClr val="00FFFF"/>
                </a:highlight>
                <a:latin typeface="Lucida Console" charset="0"/>
              </a:rPr>
              <a:t>Then path</a:t>
            </a:r>
            <a:br>
              <a:rPr lang="en-US" altLang="en-US" sz="2400" dirty="0"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FFFF0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FFFF00"/>
                </a:highlight>
                <a:latin typeface="Lucida Console" charset="0"/>
              </a:rPr>
              <a:t> x0, x0, Exit //unconditional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highlight>
                  <a:srgbClr val="C0C0C0"/>
                </a:highlight>
                <a:latin typeface="Lucida Console" charset="0"/>
              </a:rPr>
              <a:t>Else: sub x19, x20, x21 //Else path 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highlight>
                  <a:srgbClr val="FFFF00"/>
                </a:highlight>
                <a:latin typeface="Lucida Console" charset="0"/>
              </a:rPr>
              <a:t>Exit: …</a:t>
            </a:r>
            <a:endParaRPr lang="en-AU" altLang="en-US" sz="2800" dirty="0">
              <a:highlight>
                <a:srgbClr val="FFFF00"/>
              </a:highlight>
              <a:latin typeface="Lucida Consol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BDCEDC-9EAB-264F-876E-94FF769D734E}"/>
              </a:ext>
            </a:extLst>
          </p:cNvPr>
          <p:cNvGraphicFramePr>
            <a:graphicFrameLocks noGrp="1"/>
          </p:cNvGraphicFramePr>
          <p:nvPr/>
        </p:nvGraphicFramePr>
        <p:xfrm>
          <a:off x="169604" y="2640135"/>
          <a:ext cx="4489452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:a16="http://schemas.microsoft.com/office/drawing/2014/main" val="223672794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0937712"/>
                    </a:ext>
                  </a:extLst>
                </a:gridCol>
                <a:gridCol w="644526">
                  <a:extLst>
                    <a:ext uri="{9D8B030D-6E8A-4147-A177-3AD203B41FA5}">
                      <a16:colId xmlns:a16="http://schemas.microsoft.com/office/drawing/2014/main" val="2227080663"/>
                    </a:ext>
                  </a:extLst>
                </a:gridCol>
                <a:gridCol w="748242">
                  <a:extLst>
                    <a:ext uri="{9D8B030D-6E8A-4147-A177-3AD203B41FA5}">
                      <a16:colId xmlns:a16="http://schemas.microsoft.com/office/drawing/2014/main" val="494085575"/>
                    </a:ext>
                  </a:extLst>
                </a:gridCol>
                <a:gridCol w="748242">
                  <a:extLst>
                    <a:ext uri="{9D8B030D-6E8A-4147-A177-3AD203B41FA5}">
                      <a16:colId xmlns:a16="http://schemas.microsoft.com/office/drawing/2014/main" val="1000632924"/>
                    </a:ext>
                  </a:extLst>
                </a:gridCol>
                <a:gridCol w="748242">
                  <a:extLst>
                    <a:ext uri="{9D8B030D-6E8A-4147-A177-3AD203B41FA5}">
                      <a16:colId xmlns:a16="http://schemas.microsoft.com/office/drawing/2014/main" val="3397135637"/>
                    </a:ext>
                  </a:extLst>
                </a:gridCol>
              </a:tblGrid>
              <a:tr h="283748">
                <a:tc>
                  <a:txBody>
                    <a:bodyPr/>
                    <a:lstStyle/>
                    <a:p>
                      <a:r>
                        <a:rPr lang="en-US" dirty="0"/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970418"/>
                  </a:ext>
                </a:extLst>
              </a:tr>
              <a:tr h="283748">
                <a:tc>
                  <a:txBody>
                    <a:bodyPr/>
                    <a:lstStyle/>
                    <a:p>
                      <a:r>
                        <a:rPr lang="en-US" dirty="0"/>
                        <a:t>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642722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9996398-DA22-0641-ADBB-05441AAB99AA}"/>
              </a:ext>
            </a:extLst>
          </p:cNvPr>
          <p:cNvSpPr/>
          <p:nvPr/>
        </p:nvSpPr>
        <p:spPr>
          <a:xfrm>
            <a:off x="139148" y="5836134"/>
            <a:ext cx="89341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AU" alt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bne</a:t>
            </a: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(reverse of if (==)) to branch to the Else path </a:t>
            </a:r>
            <a:r>
              <a:rPr lang="en-AU" alt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b.c.</a:t>
            </a: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we want the code following the </a:t>
            </a:r>
            <a:r>
              <a:rPr lang="en-AU" alt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bne</a:t>
            </a: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to be the code of the Then path</a:t>
            </a:r>
          </a:p>
          <a:p>
            <a:pPr marL="457200" indent="-457200">
              <a:buAutoNum type="arabicPeriod"/>
            </a:pP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We need “</a:t>
            </a:r>
            <a:r>
              <a:rPr lang="en-AU" alt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beq</a:t>
            </a: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x0 x0 Exit”,  an unconditional jump, to let Then path terminate since CPU executes instruction in the sequence if not branching.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158AD69-E609-3B48-B6C5-ECCFD903ACC0}"/>
              </a:ext>
            </a:extLst>
          </p:cNvPr>
          <p:cNvSpPr/>
          <p:nvPr/>
        </p:nvSpPr>
        <p:spPr>
          <a:xfrm>
            <a:off x="4572000" y="1312892"/>
            <a:ext cx="1600200" cy="1924236"/>
          </a:xfrm>
          <a:prstGeom prst="roundRect">
            <a:avLst>
              <a:gd name="adj" fmla="val 3957"/>
            </a:avLst>
          </a:prstGeom>
          <a:solidFill>
            <a:srgbClr val="66FFFF">
              <a:alpha val="6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87C76D7-2699-9545-9501-AFC62862C105}"/>
              </a:ext>
            </a:extLst>
          </p:cNvPr>
          <p:cNvSpPr/>
          <p:nvPr/>
        </p:nvSpPr>
        <p:spPr>
          <a:xfrm>
            <a:off x="7509890" y="1312892"/>
            <a:ext cx="1540706" cy="1924236"/>
          </a:xfrm>
          <a:prstGeom prst="roundRect">
            <a:avLst>
              <a:gd name="adj" fmla="val 3957"/>
            </a:avLst>
          </a:prstGeom>
          <a:solidFill>
            <a:srgbClr val="B3B3B3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6" name="Picture 6" descr="f02-09-P3744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24607"/>
            <a:ext cx="4184650" cy="254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179D4E5-7D83-6D4E-9C38-B35BD5623B8D}"/>
              </a:ext>
            </a:extLst>
          </p:cNvPr>
          <p:cNvGrpSpPr/>
          <p:nvPr/>
        </p:nvGrpSpPr>
        <p:grpSpPr>
          <a:xfrm>
            <a:off x="6017823" y="857615"/>
            <a:ext cx="1614791" cy="3111878"/>
            <a:chOff x="6017823" y="857615"/>
            <a:chExt cx="1614791" cy="3111878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D1691B9A-273A-B143-8630-D6478BE0C173}"/>
                </a:ext>
              </a:extLst>
            </p:cNvPr>
            <p:cNvSpPr/>
            <p:nvPr/>
          </p:nvSpPr>
          <p:spPr>
            <a:xfrm>
              <a:off x="6032414" y="857615"/>
              <a:ext cx="1600200" cy="1047385"/>
            </a:xfrm>
            <a:prstGeom prst="roundRect">
              <a:avLst>
                <a:gd name="adj" fmla="val 3957"/>
              </a:avLst>
            </a:prstGeom>
            <a:solidFill>
              <a:srgbClr val="FFFF00">
                <a:alpha val="6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F8485BCA-F15D-3742-A892-DC77F7E5C0D8}"/>
                </a:ext>
              </a:extLst>
            </p:cNvPr>
            <p:cNvSpPr/>
            <p:nvPr/>
          </p:nvSpPr>
          <p:spPr>
            <a:xfrm>
              <a:off x="6017823" y="2922108"/>
              <a:ext cx="1600200" cy="1047385"/>
            </a:xfrm>
            <a:prstGeom prst="roundRect">
              <a:avLst>
                <a:gd name="adj" fmla="val 3957"/>
              </a:avLst>
            </a:prstGeom>
            <a:solidFill>
              <a:srgbClr val="FFFF00">
                <a:alpha val="6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647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Translating If Statements 2/2</a:t>
            </a:r>
            <a:endParaRPr lang="en-AU" altLang="en-US" dirty="0"/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10287000" cy="521335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C code: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Lucida Console" charset="0"/>
              </a:rPr>
              <a:t>	</a:t>
            </a:r>
            <a:r>
              <a:rPr lang="en-US" altLang="en-US" sz="2800" b="1" dirty="0">
                <a:latin typeface="Lucida Console" charset="0"/>
              </a:rPr>
              <a:t>if (</a:t>
            </a:r>
            <a:r>
              <a:rPr lang="en-US" altLang="en-US" sz="2800" b="1" dirty="0" err="1">
                <a:highlight>
                  <a:srgbClr val="FFFF00"/>
                </a:highlight>
                <a:latin typeface="Lucida Console" charset="0"/>
              </a:rPr>
              <a:t>i</a:t>
            </a:r>
            <a:r>
              <a:rPr lang="en-US" altLang="en-US" sz="2800" b="1" dirty="0">
                <a:highlight>
                  <a:srgbClr val="FFFF00"/>
                </a:highlight>
                <a:latin typeface="Lucida Console" charset="0"/>
              </a:rPr>
              <a:t>==j</a:t>
            </a:r>
            <a:r>
              <a:rPr lang="en-US" altLang="en-US" sz="2800" b="1" dirty="0">
                <a:latin typeface="Lucida Console" charset="0"/>
              </a:rPr>
              <a:t>) </a:t>
            </a:r>
            <a:r>
              <a:rPr lang="en-US" altLang="en-US" sz="2800" b="1" dirty="0">
                <a:highlight>
                  <a:srgbClr val="0432FF"/>
                </a:highlight>
                <a:latin typeface="Lucida Console" charset="0"/>
              </a:rPr>
              <a:t>f = </a:t>
            </a:r>
            <a:r>
              <a:rPr lang="en-US" altLang="en-US" sz="2800" b="1" dirty="0" err="1">
                <a:highlight>
                  <a:srgbClr val="0432FF"/>
                </a:highlight>
                <a:latin typeface="Lucida Console" charset="0"/>
              </a:rPr>
              <a:t>g+h</a:t>
            </a:r>
            <a:r>
              <a:rPr lang="en-US" altLang="en-US" sz="2800" b="1" dirty="0">
                <a:latin typeface="Lucida Console" charset="0"/>
              </a:rPr>
              <a:t>;</a:t>
            </a:r>
            <a:br>
              <a:rPr lang="en-US" altLang="en-US" sz="2800" b="1" dirty="0">
                <a:latin typeface="Lucida Console" charset="0"/>
              </a:rPr>
            </a:br>
            <a:r>
              <a:rPr lang="en-US" altLang="en-US" sz="2800" b="1" dirty="0">
                <a:latin typeface="Lucida Console" charset="0"/>
              </a:rPr>
              <a:t>else </a:t>
            </a:r>
            <a:r>
              <a:rPr lang="en-US" altLang="en-US" sz="2800" b="1" dirty="0">
                <a:highlight>
                  <a:srgbClr val="FF0000"/>
                </a:highlight>
                <a:latin typeface="Lucida Console" charset="0"/>
              </a:rPr>
              <a:t>f = g-h;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Compiled RISC-V code:</a:t>
            </a:r>
          </a:p>
          <a:p>
            <a:pPr>
              <a:lnSpc>
                <a:spcPct val="90000"/>
              </a:lnSpc>
              <a:spcBef>
                <a:spcPct val="50000"/>
              </a:spcBef>
              <a:spcAft>
                <a:spcPct val="30000"/>
              </a:spcAft>
              <a:buNone/>
            </a:pPr>
            <a:r>
              <a:rPr lang="en-US" altLang="en-US" sz="2800" dirty="0">
                <a:latin typeface="Lucida Console" charset="0"/>
              </a:rPr>
              <a:t>	      </a:t>
            </a:r>
            <a:r>
              <a:rPr lang="en-US" altLang="en-US" sz="2800" b="1" dirty="0" err="1">
                <a:highlight>
                  <a:srgbClr val="FFFF0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FFFF00"/>
                </a:highlight>
                <a:latin typeface="Lucida Console" charset="0"/>
              </a:rPr>
              <a:t> x22, x23, Then //</a:t>
            </a:r>
            <a:r>
              <a:rPr lang="en-US" altLang="en-US" sz="2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branch if equal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dirty="0">
                <a:latin typeface="Lucida Console" charset="0"/>
              </a:rPr>
              <a:t> 		 </a:t>
            </a: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sub x19, x20, x21 //Else path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		 </a:t>
            </a:r>
            <a:r>
              <a:rPr lang="en-US" altLang="en-US" sz="2800" dirty="0" err="1">
                <a:highlight>
                  <a:srgbClr val="FFFF0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FFFF00"/>
                </a:highlight>
                <a:latin typeface="Lucida Console" charset="0"/>
              </a:rPr>
              <a:t> x0, x0, Exit //unconditional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highlight>
                  <a:srgbClr val="0432FF"/>
                </a:highlight>
                <a:latin typeface="Lucida Console" charset="0"/>
              </a:rPr>
              <a:t>Then: 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0432FF"/>
                </a:highlight>
                <a:latin typeface="Lucida Console" charset="0"/>
              </a:rPr>
              <a:t>add x19, x20, x21  //</a:t>
            </a:r>
            <a:r>
              <a:rPr lang="en-US" altLang="en-US" sz="2400" dirty="0">
                <a:solidFill>
                  <a:prstClr val="black"/>
                </a:solidFill>
                <a:highlight>
                  <a:srgbClr val="0432FF"/>
                </a:highlight>
                <a:latin typeface="Lucida Console" charset="0"/>
              </a:rPr>
              <a:t>Then path</a:t>
            </a: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 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highlight>
                  <a:srgbClr val="FFFF00"/>
                </a:highlight>
                <a:latin typeface="Lucida Console" charset="0"/>
              </a:rPr>
              <a:t>Exit:</a:t>
            </a:r>
            <a:endParaRPr lang="en-AU" altLang="en-US" sz="2800" dirty="0">
              <a:highlight>
                <a:srgbClr val="FFFF00"/>
              </a:highlight>
              <a:latin typeface="Lucida Consol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BDCEDC-9EAB-264F-876E-94FF769D734E}"/>
              </a:ext>
            </a:extLst>
          </p:cNvPr>
          <p:cNvGraphicFramePr>
            <a:graphicFrameLocks noGrp="1"/>
          </p:cNvGraphicFramePr>
          <p:nvPr/>
        </p:nvGraphicFramePr>
        <p:xfrm>
          <a:off x="169604" y="2640135"/>
          <a:ext cx="4489452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:a16="http://schemas.microsoft.com/office/drawing/2014/main" val="223672794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40937712"/>
                    </a:ext>
                  </a:extLst>
                </a:gridCol>
                <a:gridCol w="644526">
                  <a:extLst>
                    <a:ext uri="{9D8B030D-6E8A-4147-A177-3AD203B41FA5}">
                      <a16:colId xmlns:a16="http://schemas.microsoft.com/office/drawing/2014/main" val="2227080663"/>
                    </a:ext>
                  </a:extLst>
                </a:gridCol>
                <a:gridCol w="748242">
                  <a:extLst>
                    <a:ext uri="{9D8B030D-6E8A-4147-A177-3AD203B41FA5}">
                      <a16:colId xmlns:a16="http://schemas.microsoft.com/office/drawing/2014/main" val="494085575"/>
                    </a:ext>
                  </a:extLst>
                </a:gridCol>
                <a:gridCol w="748242">
                  <a:extLst>
                    <a:ext uri="{9D8B030D-6E8A-4147-A177-3AD203B41FA5}">
                      <a16:colId xmlns:a16="http://schemas.microsoft.com/office/drawing/2014/main" val="1000632924"/>
                    </a:ext>
                  </a:extLst>
                </a:gridCol>
                <a:gridCol w="748242">
                  <a:extLst>
                    <a:ext uri="{9D8B030D-6E8A-4147-A177-3AD203B41FA5}">
                      <a16:colId xmlns:a16="http://schemas.microsoft.com/office/drawing/2014/main" val="3397135637"/>
                    </a:ext>
                  </a:extLst>
                </a:gridCol>
              </a:tblGrid>
              <a:tr h="283748">
                <a:tc>
                  <a:txBody>
                    <a:bodyPr/>
                    <a:lstStyle/>
                    <a:p>
                      <a:r>
                        <a:rPr lang="en-US" dirty="0"/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970418"/>
                  </a:ext>
                </a:extLst>
              </a:tr>
              <a:tr h="283748">
                <a:tc>
                  <a:txBody>
                    <a:bodyPr/>
                    <a:lstStyle/>
                    <a:p>
                      <a:r>
                        <a:rPr lang="en-US" dirty="0"/>
                        <a:t>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642722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9996398-DA22-0641-ADBB-05441AAB99AA}"/>
              </a:ext>
            </a:extLst>
          </p:cNvPr>
          <p:cNvSpPr/>
          <p:nvPr/>
        </p:nvSpPr>
        <p:spPr>
          <a:xfrm>
            <a:off x="116450" y="5866911"/>
            <a:ext cx="89341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AU" alt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beq</a:t>
            </a: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(for if (==)) to branch to the Then path</a:t>
            </a:r>
          </a:p>
          <a:p>
            <a:pPr marL="457200" indent="-457200">
              <a:buFontTx/>
              <a:buAutoNum type="arabicPeriod"/>
            </a:pP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The instruction that follows the </a:t>
            </a:r>
            <a:r>
              <a:rPr lang="en-AU" alt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beq</a:t>
            </a: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is the Else path</a:t>
            </a:r>
          </a:p>
          <a:p>
            <a:pPr marL="457200" indent="-457200">
              <a:buAutoNum type="arabicPeriod"/>
            </a:pP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We need “</a:t>
            </a:r>
            <a:r>
              <a:rPr lang="en-AU" alt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beq</a:t>
            </a:r>
            <a:r>
              <a:rPr lang="en-AU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x0 x0 Exit”,  a unconditional jump, to let Else path terminate since CPU executes instruction in the sequence if not branching.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158AD69-E609-3B48-B6C5-ECCFD903ACC0}"/>
              </a:ext>
            </a:extLst>
          </p:cNvPr>
          <p:cNvSpPr/>
          <p:nvPr/>
        </p:nvSpPr>
        <p:spPr>
          <a:xfrm>
            <a:off x="4572000" y="1312892"/>
            <a:ext cx="1600200" cy="1924236"/>
          </a:xfrm>
          <a:prstGeom prst="roundRect">
            <a:avLst>
              <a:gd name="adj" fmla="val 3957"/>
            </a:avLst>
          </a:prstGeom>
          <a:solidFill>
            <a:srgbClr val="0432FF">
              <a:alpha val="6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87C76D7-2699-9545-9501-AFC62862C105}"/>
              </a:ext>
            </a:extLst>
          </p:cNvPr>
          <p:cNvSpPr/>
          <p:nvPr/>
        </p:nvSpPr>
        <p:spPr>
          <a:xfrm>
            <a:off x="7509890" y="1312892"/>
            <a:ext cx="1540706" cy="1924236"/>
          </a:xfrm>
          <a:prstGeom prst="roundRect">
            <a:avLst>
              <a:gd name="adj" fmla="val 3957"/>
            </a:avLst>
          </a:prstGeom>
          <a:solidFill>
            <a:srgbClr val="FF00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6" name="Picture 6" descr="f02-09-P3744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24607"/>
            <a:ext cx="4184650" cy="254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179D4E5-7D83-6D4E-9C38-B35BD5623B8D}"/>
              </a:ext>
            </a:extLst>
          </p:cNvPr>
          <p:cNvGrpSpPr/>
          <p:nvPr/>
        </p:nvGrpSpPr>
        <p:grpSpPr>
          <a:xfrm>
            <a:off x="6017823" y="857615"/>
            <a:ext cx="1614791" cy="3111878"/>
            <a:chOff x="6017823" y="857615"/>
            <a:chExt cx="1614791" cy="3111878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D1691B9A-273A-B143-8630-D6478BE0C173}"/>
                </a:ext>
              </a:extLst>
            </p:cNvPr>
            <p:cNvSpPr/>
            <p:nvPr/>
          </p:nvSpPr>
          <p:spPr>
            <a:xfrm>
              <a:off x="6032414" y="857615"/>
              <a:ext cx="1600200" cy="1047385"/>
            </a:xfrm>
            <a:prstGeom prst="roundRect">
              <a:avLst>
                <a:gd name="adj" fmla="val 3957"/>
              </a:avLst>
            </a:prstGeom>
            <a:solidFill>
              <a:srgbClr val="FFFF00">
                <a:alpha val="6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F8485BCA-F15D-3742-A892-DC77F7E5C0D8}"/>
                </a:ext>
              </a:extLst>
            </p:cNvPr>
            <p:cNvSpPr/>
            <p:nvPr/>
          </p:nvSpPr>
          <p:spPr>
            <a:xfrm>
              <a:off x="6017823" y="2922108"/>
              <a:ext cx="1600200" cy="1047385"/>
            </a:xfrm>
            <a:prstGeom prst="roundRect">
              <a:avLst>
                <a:gd name="adj" fmla="val 3957"/>
              </a:avLst>
            </a:prstGeom>
            <a:solidFill>
              <a:srgbClr val="FFFF00">
                <a:alpha val="6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2192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50CDBFE-D292-CE48-84CF-FA670B79BAE0}"/>
              </a:ext>
            </a:extLst>
          </p:cNvPr>
          <p:cNvSpPr/>
          <p:nvPr/>
        </p:nvSpPr>
        <p:spPr>
          <a:xfrm>
            <a:off x="5873087" y="1617692"/>
            <a:ext cx="1600200" cy="820707"/>
          </a:xfrm>
          <a:prstGeom prst="roundRect">
            <a:avLst>
              <a:gd name="adj" fmla="val 3957"/>
            </a:avLst>
          </a:prstGeom>
          <a:solidFill>
            <a:srgbClr val="66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86D06D8-7E59-814E-96F7-095B842FC007}"/>
              </a:ext>
            </a:extLst>
          </p:cNvPr>
          <p:cNvSpPr/>
          <p:nvPr/>
        </p:nvSpPr>
        <p:spPr>
          <a:xfrm>
            <a:off x="4810283" y="1600200"/>
            <a:ext cx="999905" cy="1295400"/>
          </a:xfrm>
          <a:prstGeom prst="roundRect">
            <a:avLst>
              <a:gd name="adj" fmla="val 3957"/>
            </a:avLst>
          </a:prstGeom>
          <a:solidFill>
            <a:srgbClr val="FF00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2A92B9C0-9C93-AE4B-BD6A-0FD5DD555792}"/>
              </a:ext>
            </a:extLst>
          </p:cNvPr>
          <p:cNvSpPr/>
          <p:nvPr/>
        </p:nvSpPr>
        <p:spPr>
          <a:xfrm>
            <a:off x="7526833" y="1617692"/>
            <a:ext cx="1289065" cy="1430308"/>
          </a:xfrm>
          <a:prstGeom prst="roundRect">
            <a:avLst>
              <a:gd name="adj" fmla="val 3957"/>
            </a:avLst>
          </a:prstGeom>
          <a:solidFill>
            <a:srgbClr val="00B05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Translating Loop Statement</a:t>
            </a:r>
            <a:endParaRPr lang="en-AU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529363-9FDD-3E45-8301-8E8E8AA961A0}"/>
              </a:ext>
            </a:extLst>
          </p:cNvPr>
          <p:cNvSpPr/>
          <p:nvPr/>
        </p:nvSpPr>
        <p:spPr>
          <a:xfrm>
            <a:off x="91986" y="5931848"/>
            <a:ext cx="90362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AU" altLang="en-US" b="1" dirty="0">
                <a:cs typeface="Arial" panose="020B0604020202020204" pitchFamily="34" charset="0"/>
              </a:rPr>
              <a:t>Using </a:t>
            </a:r>
            <a:r>
              <a:rPr lang="en-AU" altLang="en-US" b="1" dirty="0" err="1">
                <a:cs typeface="Arial" panose="020B0604020202020204" pitchFamily="34" charset="0"/>
              </a:rPr>
              <a:t>bge</a:t>
            </a:r>
            <a:r>
              <a:rPr lang="en-AU" altLang="en-US" b="1" dirty="0">
                <a:cs typeface="Arial" panose="020B0604020202020204" pitchFamily="34" charset="0"/>
              </a:rPr>
              <a:t> for (&lt;) to branch to the false/exit path, which breaks the loop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b="1" dirty="0">
                <a:cs typeface="Arial" panose="020B0604020202020204" pitchFamily="34" charset="0"/>
              </a:rPr>
              <a:t>The instruction(s) following </a:t>
            </a:r>
            <a:r>
              <a:rPr lang="en-AU" altLang="en-US" b="1" dirty="0" err="1">
                <a:cs typeface="Arial" panose="020B0604020202020204" pitchFamily="34" charset="0"/>
              </a:rPr>
              <a:t>bge</a:t>
            </a:r>
            <a:r>
              <a:rPr lang="en-AU" altLang="en-US" b="1" dirty="0">
                <a:cs typeface="Arial" panose="020B0604020202020204" pitchFamily="34" charset="0"/>
              </a:rPr>
              <a:t> are for the true path, which are for the loop body.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b="1" dirty="0" err="1">
                <a:cs typeface="Arial" panose="020B0604020202020204" pitchFamily="34" charset="0"/>
              </a:rPr>
              <a:t>beq</a:t>
            </a:r>
            <a:r>
              <a:rPr lang="en-AU" altLang="en-US" b="1" dirty="0">
                <a:cs typeface="Arial" panose="020B0604020202020204" pitchFamily="34" charset="0"/>
              </a:rPr>
              <a:t> to jumping back to the beginning of the loop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840C4FE-03F6-824C-BCDF-BFAA2A24D1DC}"/>
              </a:ext>
            </a:extLst>
          </p:cNvPr>
          <p:cNvGrpSpPr/>
          <p:nvPr/>
        </p:nvGrpSpPr>
        <p:grpSpPr>
          <a:xfrm>
            <a:off x="4555033" y="1600200"/>
            <a:ext cx="4207967" cy="1295400"/>
            <a:chOff x="4845327" y="120947"/>
            <a:chExt cx="4207967" cy="1295400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DACFAB8C-821A-9048-B122-94949E841CBA}"/>
                </a:ext>
              </a:extLst>
            </p:cNvPr>
            <p:cNvSpPr/>
            <p:nvPr/>
          </p:nvSpPr>
          <p:spPr>
            <a:xfrm>
              <a:off x="5957047" y="182562"/>
              <a:ext cx="1981005" cy="6858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 &lt; 100 ?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EFF36F4-62A9-C040-BE70-FA2FBD180828}"/>
                </a:ext>
              </a:extLst>
            </p:cNvPr>
            <p:cNvSpPr/>
            <p:nvPr/>
          </p:nvSpPr>
          <p:spPr>
            <a:xfrm>
              <a:off x="7986494" y="1077157"/>
              <a:ext cx="1066800" cy="339189"/>
            </a:xfrm>
            <a:prstGeom prst="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 ++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7B5E46C-7ED7-6E45-BF06-A7F0E72C33D8}"/>
                </a:ext>
              </a:extLst>
            </p:cNvPr>
            <p:cNvSpPr/>
            <p:nvPr/>
          </p:nvSpPr>
          <p:spPr>
            <a:xfrm>
              <a:off x="4845327" y="9591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Exit</a:t>
              </a:r>
            </a:p>
          </p:txBody>
        </p:sp>
        <p:cxnSp>
          <p:nvCxnSpPr>
            <p:cNvPr id="10" name="Elbow Connector 9">
              <a:extLst>
                <a:ext uri="{FF2B5EF4-FFF2-40B4-BE49-F238E27FC236}">
                  <a16:creationId xmlns:a16="http://schemas.microsoft.com/office/drawing/2014/main" id="{0E06C570-6864-0A49-AE8D-CB1DCE6A08B1}"/>
                </a:ext>
              </a:extLst>
            </p:cNvPr>
            <p:cNvCxnSpPr>
              <a:cxnSpLocks/>
              <a:stCxn id="3" idx="3"/>
              <a:endCxn id="20" idx="0"/>
            </p:cNvCxnSpPr>
            <p:nvPr/>
          </p:nvCxnSpPr>
          <p:spPr>
            <a:xfrm>
              <a:off x="7938052" y="525462"/>
              <a:ext cx="581842" cy="9449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E13691C-A07B-D04A-82CB-D3770F82DAA2}"/>
                </a:ext>
              </a:extLst>
            </p:cNvPr>
            <p:cNvSpPr/>
            <p:nvPr/>
          </p:nvSpPr>
          <p:spPr>
            <a:xfrm>
              <a:off x="7624482" y="1209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True</a:t>
              </a:r>
            </a:p>
          </p:txBody>
        </p:sp>
        <p:cxnSp>
          <p:nvCxnSpPr>
            <p:cNvPr id="21" name="Elbow Connector 20">
              <a:extLst>
                <a:ext uri="{FF2B5EF4-FFF2-40B4-BE49-F238E27FC236}">
                  <a16:creationId xmlns:a16="http://schemas.microsoft.com/office/drawing/2014/main" id="{C6CF2F47-97E0-1D46-9EA1-53EEA3712DE0}"/>
                </a:ext>
              </a:extLst>
            </p:cNvPr>
            <p:cNvCxnSpPr>
              <a:cxnSpLocks/>
              <a:stCxn id="3" idx="1"/>
              <a:endCxn id="8" idx="0"/>
            </p:cNvCxnSpPr>
            <p:nvPr/>
          </p:nvCxnSpPr>
          <p:spPr>
            <a:xfrm rot="10800000" flipV="1">
              <a:off x="5378727" y="525461"/>
              <a:ext cx="578320" cy="43368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D8F96D-447D-294D-B662-7A973DCB57BE}"/>
                </a:ext>
              </a:extLst>
            </p:cNvPr>
            <p:cNvSpPr/>
            <p:nvPr/>
          </p:nvSpPr>
          <p:spPr>
            <a:xfrm>
              <a:off x="5134487" y="139184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False</a:t>
              </a:r>
            </a:p>
          </p:txBody>
        </p:sp>
      </p:grp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D20D59B5-AB60-BB4B-AFA5-B7B628B4B826}"/>
              </a:ext>
            </a:extLst>
          </p:cNvPr>
          <p:cNvCxnSpPr>
            <a:cxnSpLocks/>
          </p:cNvCxnSpPr>
          <p:nvPr/>
        </p:nvCxnSpPr>
        <p:spPr>
          <a:xfrm rot="5400000" flipH="1">
            <a:off x="6842608" y="1500534"/>
            <a:ext cx="1233785" cy="1591332"/>
          </a:xfrm>
          <a:prstGeom prst="bentConnector5">
            <a:avLst>
              <a:gd name="adj1" fmla="val -18528"/>
              <a:gd name="adj2" fmla="val -42949"/>
              <a:gd name="adj3" fmla="val 118528"/>
            </a:avLst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DCA417A-044C-CE4C-76B1-E24227878082}"/>
              </a:ext>
            </a:extLst>
          </p:cNvPr>
          <p:cNvSpPr/>
          <p:nvPr/>
        </p:nvSpPr>
        <p:spPr>
          <a:xfrm>
            <a:off x="6135111" y="892814"/>
            <a:ext cx="1066800" cy="457200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= 0;</a:t>
            </a:r>
          </a:p>
        </p:txBody>
      </p: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0A9180A5-63BF-A239-EC1E-607F110BA22F}"/>
              </a:ext>
            </a:extLst>
          </p:cNvPr>
          <p:cNvCxnSpPr>
            <a:cxnSpLocks/>
            <a:stCxn id="6" idx="2"/>
          </p:cNvCxnSpPr>
          <p:nvPr/>
        </p:nvCxnSpPr>
        <p:spPr>
          <a:xfrm rot="16200000" flipH="1">
            <a:off x="6533530" y="1484995"/>
            <a:ext cx="274638" cy="467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101ADE26-B4E1-9F93-F47C-C926520DA08E}"/>
              </a:ext>
            </a:extLst>
          </p:cNvPr>
          <p:cNvSpPr/>
          <p:nvPr/>
        </p:nvSpPr>
        <p:spPr>
          <a:xfrm>
            <a:off x="7696200" y="2099210"/>
            <a:ext cx="1066800" cy="339189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id="{21AC0021-F8E6-8466-0861-E54F3C2C0DEE}"/>
              </a:ext>
            </a:extLst>
          </p:cNvPr>
          <p:cNvCxnSpPr>
            <a:cxnSpLocks/>
            <a:stCxn id="20" idx="2"/>
            <a:endCxn id="4" idx="0"/>
          </p:cNvCxnSpPr>
          <p:nvPr/>
        </p:nvCxnSpPr>
        <p:spPr>
          <a:xfrm rot="5400000">
            <a:off x="8170595" y="2497404"/>
            <a:ext cx="118011" cy="127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22DC2FD-AB53-57DF-2D03-94E01CD8105C}"/>
              </a:ext>
            </a:extLst>
          </p:cNvPr>
          <p:cNvSpPr/>
          <p:nvPr/>
        </p:nvSpPr>
        <p:spPr>
          <a:xfrm>
            <a:off x="5957078" y="718680"/>
            <a:ext cx="1377110" cy="760951"/>
          </a:xfrm>
          <a:prstGeom prst="roundRect">
            <a:avLst>
              <a:gd name="adj" fmla="val 3957"/>
            </a:avLst>
          </a:prstGeom>
          <a:solidFill>
            <a:srgbClr val="FFFF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0D1C48D-7AE6-596C-284C-6EED51FEE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5433477" cy="5213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4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400" dirty="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sz="2400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400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&lt;100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sz="2400" dirty="0" err="1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4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{ </a:t>
            </a:r>
            <a:r>
              <a:rPr lang="en-US" altLang="en-US" sz="2400" dirty="0"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}</a:t>
            </a:r>
          </a:p>
          <a:p>
            <a:pPr marL="932498" lvl="4" indent="0">
              <a:buNone/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24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400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400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&lt;100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{ </a:t>
            </a:r>
            <a:r>
              <a:rPr lang="en-US" altLang="en-US" sz="2400" dirty="0"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sz="2400" dirty="0" err="1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4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++;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dirty="0"/>
          </a:p>
          <a:p>
            <a:pPr lvl="3"/>
            <a:endParaRPr lang="en-US" dirty="0"/>
          </a:p>
          <a:p>
            <a:r>
              <a:rPr lang="en-US" dirty="0"/>
              <a:t>Do the loop structure first</a:t>
            </a:r>
          </a:p>
          <a:p>
            <a:pPr lvl="1"/>
            <a:r>
              <a:rPr lang="en-US" dirty="0"/>
              <a:t>Init condition</a:t>
            </a:r>
          </a:p>
          <a:p>
            <a:pPr lvl="1"/>
            <a:r>
              <a:rPr lang="en-US" dirty="0"/>
              <a:t>Loop condition (using reverse relationship for branch </a:t>
            </a:r>
            <a:r>
              <a:rPr lang="en-US" dirty="0" err="1"/>
              <a:t>instr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True path (the loop body)</a:t>
            </a:r>
          </a:p>
          <a:p>
            <a:pPr lvl="1"/>
            <a:r>
              <a:rPr lang="en-US" dirty="0"/>
              <a:t>Loop back</a:t>
            </a:r>
          </a:p>
          <a:p>
            <a:pPr lvl="1"/>
            <a:r>
              <a:rPr lang="en-US" dirty="0"/>
              <a:t>False path (break the loop)</a:t>
            </a:r>
          </a:p>
          <a:p>
            <a:r>
              <a:rPr lang="en-US" dirty="0"/>
              <a:t>Then translate the loop body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62FE7D-7EA8-87BC-5CDE-11577B693FB7}"/>
              </a:ext>
            </a:extLst>
          </p:cNvPr>
          <p:cNvSpPr txBox="1"/>
          <p:nvPr/>
        </p:nvSpPr>
        <p:spPr>
          <a:xfrm>
            <a:off x="5372459" y="3221008"/>
            <a:ext cx="457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highlight>
                  <a:srgbClr val="B3B3B3"/>
                </a:highlight>
              </a:rPr>
              <a:t>Loop: </a:t>
            </a:r>
            <a:r>
              <a:rPr lang="en-US" sz="2400" dirty="0" err="1">
                <a:highlight>
                  <a:srgbClr val="00FFFF"/>
                </a:highlight>
              </a:rPr>
              <a:t>beq</a:t>
            </a:r>
            <a:r>
              <a:rPr lang="en-US" sz="2400" dirty="0">
                <a:highlight>
                  <a:srgbClr val="00FFFF"/>
                </a:highlight>
              </a:rPr>
              <a:t>/</a:t>
            </a:r>
            <a:r>
              <a:rPr lang="en-US" sz="2400" dirty="0" err="1">
                <a:highlight>
                  <a:srgbClr val="00FFFF"/>
                </a:highlight>
              </a:rPr>
              <a:t>bge</a:t>
            </a:r>
            <a:r>
              <a:rPr lang="en-US" sz="2400" dirty="0">
                <a:highlight>
                  <a:srgbClr val="00FFFF"/>
                </a:highlight>
              </a:rPr>
              <a:t> x22, x23, </a:t>
            </a:r>
            <a:r>
              <a:rPr lang="en-US" sz="2400" dirty="0">
                <a:highlight>
                  <a:srgbClr val="FF0000"/>
                </a:highlight>
              </a:rPr>
              <a:t>Exit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/>
              <a:t>           </a:t>
            </a:r>
            <a:r>
              <a:rPr lang="en-US" sz="2400" dirty="0">
                <a:highlight>
                  <a:srgbClr val="008000"/>
                </a:highlight>
              </a:rPr>
              <a:t>…  # loop body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highlight>
                  <a:srgbClr val="B3B3B3"/>
                </a:highlight>
              </a:rPr>
              <a:t>            </a:t>
            </a:r>
            <a:r>
              <a:rPr lang="en-US" sz="2400" dirty="0" err="1">
                <a:highlight>
                  <a:srgbClr val="00FF00"/>
                </a:highlight>
              </a:rPr>
              <a:t>addi</a:t>
            </a:r>
            <a:r>
              <a:rPr lang="en-US" sz="2400" dirty="0">
                <a:highlight>
                  <a:srgbClr val="00FF00"/>
                </a:highlight>
              </a:rPr>
              <a:t> x22, x22,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highlight>
                  <a:srgbClr val="B3B3B3"/>
                </a:highlight>
              </a:rPr>
              <a:t>            </a:t>
            </a:r>
            <a:r>
              <a:rPr lang="en-US" sz="2400" dirty="0" err="1">
                <a:highlight>
                  <a:srgbClr val="B3B3B3"/>
                </a:highlight>
              </a:rPr>
              <a:t>beq</a:t>
            </a:r>
            <a:r>
              <a:rPr lang="en-US" sz="2400" dirty="0">
                <a:highlight>
                  <a:srgbClr val="B3B3B3"/>
                </a:highlight>
              </a:rPr>
              <a:t> x0, x0, loop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highlight>
                  <a:srgbClr val="FF0000"/>
                </a:highlight>
              </a:rPr>
              <a:t>Exit: </a:t>
            </a:r>
          </a:p>
        </p:txBody>
      </p:sp>
    </p:spTree>
    <p:extLst>
      <p:ext uri="{BB962C8B-B14F-4D97-AF65-F5344CB8AC3E}">
        <p14:creationId xmlns:p14="http://schemas.microsoft.com/office/powerpoint/2010/main" val="134574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4" grpId="0" animBg="1"/>
      <p:bldP spid="33" grpId="0" animBg="1"/>
      <p:bldP spid="2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50CDBFE-D292-CE48-84CF-FA670B79BAE0}"/>
              </a:ext>
            </a:extLst>
          </p:cNvPr>
          <p:cNvSpPr/>
          <p:nvPr/>
        </p:nvSpPr>
        <p:spPr>
          <a:xfrm>
            <a:off x="5873087" y="1617692"/>
            <a:ext cx="1600200" cy="820707"/>
          </a:xfrm>
          <a:prstGeom prst="roundRect">
            <a:avLst>
              <a:gd name="adj" fmla="val 3957"/>
            </a:avLst>
          </a:prstGeom>
          <a:solidFill>
            <a:srgbClr val="66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86D06D8-7E59-814E-96F7-095B842FC007}"/>
              </a:ext>
            </a:extLst>
          </p:cNvPr>
          <p:cNvSpPr/>
          <p:nvPr/>
        </p:nvSpPr>
        <p:spPr>
          <a:xfrm>
            <a:off x="4810283" y="1600200"/>
            <a:ext cx="999905" cy="1295400"/>
          </a:xfrm>
          <a:prstGeom prst="roundRect">
            <a:avLst>
              <a:gd name="adj" fmla="val 3957"/>
            </a:avLst>
          </a:prstGeom>
          <a:solidFill>
            <a:srgbClr val="FF00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2A92B9C0-9C93-AE4B-BD6A-0FD5DD555792}"/>
              </a:ext>
            </a:extLst>
          </p:cNvPr>
          <p:cNvSpPr/>
          <p:nvPr/>
        </p:nvSpPr>
        <p:spPr>
          <a:xfrm>
            <a:off x="7526833" y="1617692"/>
            <a:ext cx="1289065" cy="1430308"/>
          </a:xfrm>
          <a:prstGeom prst="roundRect">
            <a:avLst>
              <a:gd name="adj" fmla="val 3957"/>
            </a:avLst>
          </a:prstGeom>
          <a:solidFill>
            <a:srgbClr val="00B05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Translating Loop Statement: for loop</a:t>
            </a:r>
            <a:endParaRPr lang="en-AU" altLang="en-US" dirty="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807628" cy="521335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/>
              <a:t>C code: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8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800" dirty="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8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sz="2800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800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&lt;100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en-US" sz="2800" dirty="0" err="1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++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altLang="en-US" sz="2800" dirty="0"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 err="1"/>
              <a:t>i</a:t>
            </a:r>
            <a:r>
              <a:rPr lang="en-US" altLang="en-US" dirty="0"/>
              <a:t> in x22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dirty="0"/>
              <a:t>RISC-V code: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			   </a:t>
            </a:r>
            <a:r>
              <a:rPr lang="en-US" altLang="en-US" dirty="0" err="1">
                <a:highlight>
                  <a:srgbClr val="FFFF00"/>
                </a:highlight>
                <a:latin typeface="Lucida Console" panose="020B0609040504020204" pitchFamily="49" charset="0"/>
              </a:rPr>
              <a:t>addi</a:t>
            </a:r>
            <a:r>
              <a:rPr lang="en-US" altLang="en-US" dirty="0">
                <a:highlight>
                  <a:srgbClr val="FFFF00"/>
                </a:highlight>
                <a:latin typeface="Lucida Console" panose="020B0609040504020204" pitchFamily="49" charset="0"/>
              </a:rPr>
              <a:t> x22, x0, 0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>
                <a:latin typeface="Lucida Console" panose="020B0609040504020204" pitchFamily="49" charset="0"/>
              </a:rPr>
              <a:t>			 </a:t>
            </a:r>
            <a:r>
              <a:rPr lang="en-US" altLang="en-US" dirty="0">
                <a:highlight>
                  <a:srgbClr val="FFFF00"/>
                </a:highlight>
                <a:latin typeface="Lucida Console" panose="020B0609040504020204" pitchFamily="49" charset="0"/>
              </a:rPr>
              <a:t>li x23, 100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Lucida Console" charset="0"/>
              </a:rPr>
              <a:t>	</a:t>
            </a:r>
            <a:r>
              <a:rPr lang="en-US" altLang="en-US" sz="2800" dirty="0">
                <a:highlight>
                  <a:srgbClr val="C0C0C0"/>
                </a:highlight>
                <a:latin typeface="Lucida Console" charset="0"/>
              </a:rPr>
              <a:t>Loop:</a:t>
            </a:r>
            <a:r>
              <a:rPr lang="en-US" altLang="en-US" sz="2800" dirty="0">
                <a:latin typeface="Lucida Console" charset="0"/>
              </a:rPr>
              <a:t> 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bge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x22, x23, Exit //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works</a:t>
            </a:r>
            <a:br>
              <a:rPr lang="en-US" altLang="en-US" sz="2800" dirty="0">
                <a:highlight>
                  <a:srgbClr val="00FFFF"/>
                </a:highlight>
                <a:latin typeface="Lucida Console" charset="0"/>
              </a:rPr>
            </a:b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     … …</a:t>
            </a:r>
            <a:br>
              <a:rPr lang="en-US" altLang="en-US" sz="2800" dirty="0">
                <a:highlight>
                  <a:srgbClr val="C0C0C0"/>
                </a:highlight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00FF00"/>
                </a:highlight>
                <a:latin typeface="Lucida Console" charset="0"/>
              </a:rPr>
              <a:t>addi</a:t>
            </a:r>
            <a:r>
              <a:rPr lang="en-US" altLang="en-US" sz="2800" dirty="0">
                <a:highlight>
                  <a:srgbClr val="00FF00"/>
                </a:highlight>
                <a:latin typeface="Lucida Console" charset="0"/>
              </a:rPr>
              <a:t> x22, x22, 1 </a:t>
            </a:r>
            <a:r>
              <a:rPr lang="en-US" altLang="en-US" sz="1600" dirty="0">
                <a:highlight>
                  <a:srgbClr val="00FF00"/>
                </a:highlight>
                <a:latin typeface="Lucida Console" charset="0"/>
              </a:rPr>
              <a:t>//</a:t>
            </a:r>
            <a:r>
              <a:rPr lang="en-US" altLang="en-US" sz="2000" dirty="0" err="1">
                <a:highlight>
                  <a:srgbClr val="00FF00"/>
                </a:highlight>
                <a:latin typeface="Lucida Console" charset="0"/>
              </a:rPr>
              <a:t>true,</a:t>
            </a:r>
            <a:r>
              <a:rPr lang="en-US" altLang="en-US" sz="1600" dirty="0" err="1">
                <a:highlight>
                  <a:srgbClr val="00FF00"/>
                </a:highlight>
                <a:latin typeface="Lucida Console" charset="0"/>
              </a:rPr>
              <a:t>the</a:t>
            </a:r>
            <a:r>
              <a:rPr lang="en-US" altLang="en-US" sz="1600" dirty="0">
                <a:highlight>
                  <a:srgbClr val="00FF00"/>
                </a:highlight>
                <a:latin typeface="Lucida Console" charset="0"/>
              </a:rPr>
              <a:t> loop </a:t>
            </a:r>
            <a:r>
              <a:rPr lang="en-US" altLang="en-US" sz="1600" dirty="0" err="1">
                <a:highlight>
                  <a:srgbClr val="00FF00"/>
                </a:highlight>
                <a:latin typeface="Lucida Console" charset="0"/>
              </a:rPr>
              <a:t>body,i</a:t>
            </a:r>
            <a:r>
              <a:rPr lang="en-US" altLang="en-US" sz="1600" dirty="0">
                <a:highlight>
                  <a:srgbClr val="00FF00"/>
                </a:highlight>
                <a:latin typeface="Lucida Console" charset="0"/>
              </a:rPr>
              <a:t>++</a:t>
            </a:r>
            <a:br>
              <a:rPr lang="en-US" altLang="en-US" sz="2800" dirty="0">
                <a:highlight>
                  <a:srgbClr val="00FF00"/>
                </a:highlight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C0C0C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C0C0C0"/>
                </a:highlight>
                <a:latin typeface="Lucida Console" charset="0"/>
              </a:rPr>
              <a:t>  x0,  x0,  Loop</a:t>
            </a:r>
            <a:br>
              <a:rPr lang="en-US" altLang="en-US" sz="2800" dirty="0">
                <a:highlight>
                  <a:srgbClr val="C0C0C0"/>
                </a:highlight>
                <a:latin typeface="Lucida Console" charset="0"/>
              </a:rPr>
            </a:b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Exit: …</a:t>
            </a:r>
            <a:endParaRPr lang="en-AU" altLang="en-US" sz="2800" dirty="0">
              <a:highlight>
                <a:srgbClr val="FF0000"/>
              </a:highlight>
              <a:latin typeface="Lucida Consol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529363-9FDD-3E45-8301-8E8E8AA961A0}"/>
              </a:ext>
            </a:extLst>
          </p:cNvPr>
          <p:cNvSpPr/>
          <p:nvPr/>
        </p:nvSpPr>
        <p:spPr>
          <a:xfrm>
            <a:off x="107772" y="5857339"/>
            <a:ext cx="90362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AU" altLang="en-US" b="1" dirty="0">
                <a:cs typeface="Arial" panose="020B0604020202020204" pitchFamily="34" charset="0"/>
              </a:rPr>
              <a:t>Using </a:t>
            </a:r>
            <a:r>
              <a:rPr lang="en-AU" altLang="en-US" b="1" dirty="0" err="1">
                <a:cs typeface="Arial" panose="020B0604020202020204" pitchFamily="34" charset="0"/>
              </a:rPr>
              <a:t>bge</a:t>
            </a:r>
            <a:r>
              <a:rPr lang="en-AU" altLang="en-US" b="1" dirty="0">
                <a:cs typeface="Arial" panose="020B0604020202020204" pitchFamily="34" charset="0"/>
              </a:rPr>
              <a:t> for (&lt;) to branch to the false/exit path, which breaks the loop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b="1" dirty="0">
                <a:cs typeface="Arial" panose="020B0604020202020204" pitchFamily="34" charset="0"/>
              </a:rPr>
              <a:t>The instruction(s) following </a:t>
            </a:r>
            <a:r>
              <a:rPr lang="en-AU" altLang="en-US" b="1" dirty="0" err="1">
                <a:cs typeface="Arial" panose="020B0604020202020204" pitchFamily="34" charset="0"/>
              </a:rPr>
              <a:t>bge</a:t>
            </a:r>
            <a:r>
              <a:rPr lang="en-AU" altLang="en-US" b="1" dirty="0">
                <a:cs typeface="Arial" panose="020B0604020202020204" pitchFamily="34" charset="0"/>
              </a:rPr>
              <a:t> are for the true path, which are for the loop body.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b="1" dirty="0" err="1">
                <a:cs typeface="Arial" panose="020B0604020202020204" pitchFamily="34" charset="0"/>
              </a:rPr>
              <a:t>beq</a:t>
            </a:r>
            <a:r>
              <a:rPr lang="en-AU" altLang="en-US" b="1" dirty="0">
                <a:cs typeface="Arial" panose="020B0604020202020204" pitchFamily="34" charset="0"/>
              </a:rPr>
              <a:t> to jumping back to the beginning of the loop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840C4FE-03F6-824C-BCDF-BFAA2A24D1DC}"/>
              </a:ext>
            </a:extLst>
          </p:cNvPr>
          <p:cNvGrpSpPr/>
          <p:nvPr/>
        </p:nvGrpSpPr>
        <p:grpSpPr>
          <a:xfrm>
            <a:off x="4555033" y="1600200"/>
            <a:ext cx="4207967" cy="1295400"/>
            <a:chOff x="4845327" y="120947"/>
            <a:chExt cx="4207967" cy="1295400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DACFAB8C-821A-9048-B122-94949E841CBA}"/>
                </a:ext>
              </a:extLst>
            </p:cNvPr>
            <p:cNvSpPr/>
            <p:nvPr/>
          </p:nvSpPr>
          <p:spPr>
            <a:xfrm>
              <a:off x="5957047" y="182562"/>
              <a:ext cx="1981005" cy="6858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 &lt; 100 ?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EFF36F4-62A9-C040-BE70-FA2FBD180828}"/>
                </a:ext>
              </a:extLst>
            </p:cNvPr>
            <p:cNvSpPr/>
            <p:nvPr/>
          </p:nvSpPr>
          <p:spPr>
            <a:xfrm>
              <a:off x="7986494" y="1077157"/>
              <a:ext cx="1066800" cy="339189"/>
            </a:xfrm>
            <a:prstGeom prst="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 ++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7B5E46C-7ED7-6E45-BF06-A7F0E72C33D8}"/>
                </a:ext>
              </a:extLst>
            </p:cNvPr>
            <p:cNvSpPr/>
            <p:nvPr/>
          </p:nvSpPr>
          <p:spPr>
            <a:xfrm>
              <a:off x="4845327" y="9591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Exit</a:t>
              </a:r>
            </a:p>
          </p:txBody>
        </p:sp>
        <p:cxnSp>
          <p:nvCxnSpPr>
            <p:cNvPr id="10" name="Elbow Connector 9">
              <a:extLst>
                <a:ext uri="{FF2B5EF4-FFF2-40B4-BE49-F238E27FC236}">
                  <a16:creationId xmlns:a16="http://schemas.microsoft.com/office/drawing/2014/main" id="{0E06C570-6864-0A49-AE8D-CB1DCE6A08B1}"/>
                </a:ext>
              </a:extLst>
            </p:cNvPr>
            <p:cNvCxnSpPr>
              <a:cxnSpLocks/>
              <a:stCxn id="3" idx="3"/>
              <a:endCxn id="20" idx="0"/>
            </p:cNvCxnSpPr>
            <p:nvPr/>
          </p:nvCxnSpPr>
          <p:spPr>
            <a:xfrm>
              <a:off x="7938052" y="525462"/>
              <a:ext cx="581842" cy="9449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E13691C-A07B-D04A-82CB-D3770F82DAA2}"/>
                </a:ext>
              </a:extLst>
            </p:cNvPr>
            <p:cNvSpPr/>
            <p:nvPr/>
          </p:nvSpPr>
          <p:spPr>
            <a:xfrm>
              <a:off x="7624482" y="1209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True</a:t>
              </a:r>
            </a:p>
          </p:txBody>
        </p:sp>
        <p:cxnSp>
          <p:nvCxnSpPr>
            <p:cNvPr id="21" name="Elbow Connector 20">
              <a:extLst>
                <a:ext uri="{FF2B5EF4-FFF2-40B4-BE49-F238E27FC236}">
                  <a16:creationId xmlns:a16="http://schemas.microsoft.com/office/drawing/2014/main" id="{C6CF2F47-97E0-1D46-9EA1-53EEA3712DE0}"/>
                </a:ext>
              </a:extLst>
            </p:cNvPr>
            <p:cNvCxnSpPr>
              <a:cxnSpLocks/>
              <a:stCxn id="3" idx="1"/>
              <a:endCxn id="8" idx="0"/>
            </p:cNvCxnSpPr>
            <p:nvPr/>
          </p:nvCxnSpPr>
          <p:spPr>
            <a:xfrm rot="10800000" flipV="1">
              <a:off x="5378727" y="525461"/>
              <a:ext cx="578320" cy="43368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D8F96D-447D-294D-B662-7A973DCB57BE}"/>
                </a:ext>
              </a:extLst>
            </p:cNvPr>
            <p:cNvSpPr/>
            <p:nvPr/>
          </p:nvSpPr>
          <p:spPr>
            <a:xfrm>
              <a:off x="5134487" y="139184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False</a:t>
              </a:r>
            </a:p>
          </p:txBody>
        </p:sp>
      </p:grp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D20D59B5-AB60-BB4B-AFA5-B7B628B4B826}"/>
              </a:ext>
            </a:extLst>
          </p:cNvPr>
          <p:cNvCxnSpPr>
            <a:cxnSpLocks/>
          </p:cNvCxnSpPr>
          <p:nvPr/>
        </p:nvCxnSpPr>
        <p:spPr>
          <a:xfrm rot="5400000" flipH="1">
            <a:off x="6842608" y="1500534"/>
            <a:ext cx="1233785" cy="1591332"/>
          </a:xfrm>
          <a:prstGeom prst="bentConnector5">
            <a:avLst>
              <a:gd name="adj1" fmla="val -18528"/>
              <a:gd name="adj2" fmla="val -42949"/>
              <a:gd name="adj3" fmla="val 118528"/>
            </a:avLst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DCA417A-044C-CE4C-76B1-E24227878082}"/>
              </a:ext>
            </a:extLst>
          </p:cNvPr>
          <p:cNvSpPr/>
          <p:nvPr/>
        </p:nvSpPr>
        <p:spPr>
          <a:xfrm>
            <a:off x="6135111" y="892814"/>
            <a:ext cx="1066800" cy="457200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= 0;</a:t>
            </a:r>
          </a:p>
        </p:txBody>
      </p: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0A9180A5-63BF-A239-EC1E-607F110BA22F}"/>
              </a:ext>
            </a:extLst>
          </p:cNvPr>
          <p:cNvCxnSpPr>
            <a:cxnSpLocks/>
            <a:stCxn id="6" idx="2"/>
          </p:cNvCxnSpPr>
          <p:nvPr/>
        </p:nvCxnSpPr>
        <p:spPr>
          <a:xfrm rot="16200000" flipH="1">
            <a:off x="6533530" y="1484995"/>
            <a:ext cx="274638" cy="467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101ADE26-B4E1-9F93-F47C-C926520DA08E}"/>
              </a:ext>
            </a:extLst>
          </p:cNvPr>
          <p:cNvSpPr/>
          <p:nvPr/>
        </p:nvSpPr>
        <p:spPr>
          <a:xfrm>
            <a:off x="7696200" y="2099210"/>
            <a:ext cx="1066800" cy="339189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id="{21AC0021-F8E6-8466-0861-E54F3C2C0DEE}"/>
              </a:ext>
            </a:extLst>
          </p:cNvPr>
          <p:cNvCxnSpPr>
            <a:cxnSpLocks/>
            <a:stCxn id="20" idx="2"/>
            <a:endCxn id="4" idx="0"/>
          </p:cNvCxnSpPr>
          <p:nvPr/>
        </p:nvCxnSpPr>
        <p:spPr>
          <a:xfrm rot="5400000">
            <a:off x="8170595" y="2497404"/>
            <a:ext cx="118011" cy="127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22DC2FD-AB53-57DF-2D03-94E01CD8105C}"/>
              </a:ext>
            </a:extLst>
          </p:cNvPr>
          <p:cNvSpPr/>
          <p:nvPr/>
        </p:nvSpPr>
        <p:spPr>
          <a:xfrm>
            <a:off x="5957078" y="718680"/>
            <a:ext cx="1377110" cy="760951"/>
          </a:xfrm>
          <a:prstGeom prst="roundRect">
            <a:avLst>
              <a:gd name="adj" fmla="val 3957"/>
            </a:avLst>
          </a:prstGeom>
          <a:solidFill>
            <a:srgbClr val="FFFF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7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4" grpId="0" animBg="1"/>
      <p:bldP spid="33" grpId="0" animBg="1"/>
      <p:bldP spid="2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50CDBFE-D292-CE48-84CF-FA670B79BAE0}"/>
              </a:ext>
            </a:extLst>
          </p:cNvPr>
          <p:cNvSpPr/>
          <p:nvPr/>
        </p:nvSpPr>
        <p:spPr>
          <a:xfrm>
            <a:off x="5890054" y="1312892"/>
            <a:ext cx="1600200" cy="820707"/>
          </a:xfrm>
          <a:prstGeom prst="roundRect">
            <a:avLst>
              <a:gd name="adj" fmla="val 3957"/>
            </a:avLst>
          </a:prstGeom>
          <a:solidFill>
            <a:srgbClr val="66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86D06D8-7E59-814E-96F7-095B842FC007}"/>
              </a:ext>
            </a:extLst>
          </p:cNvPr>
          <p:cNvSpPr/>
          <p:nvPr/>
        </p:nvSpPr>
        <p:spPr>
          <a:xfrm>
            <a:off x="4827250" y="1295400"/>
            <a:ext cx="999905" cy="1295400"/>
          </a:xfrm>
          <a:prstGeom prst="roundRect">
            <a:avLst>
              <a:gd name="adj" fmla="val 3957"/>
            </a:avLst>
          </a:prstGeom>
          <a:solidFill>
            <a:srgbClr val="FF00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2A92B9C0-9C93-AE4B-BD6A-0FD5DD555792}"/>
              </a:ext>
            </a:extLst>
          </p:cNvPr>
          <p:cNvSpPr/>
          <p:nvPr/>
        </p:nvSpPr>
        <p:spPr>
          <a:xfrm>
            <a:off x="7543800" y="1312892"/>
            <a:ext cx="1289065" cy="1430308"/>
          </a:xfrm>
          <a:prstGeom prst="roundRect">
            <a:avLst>
              <a:gd name="adj" fmla="val 3957"/>
            </a:avLst>
          </a:prstGeom>
          <a:solidFill>
            <a:srgbClr val="00B05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2800" dirty="0"/>
              <a:t>Translating Loop Statement: while loop (textbook 2.7)</a:t>
            </a:r>
            <a:endParaRPr lang="en-AU" altLang="en-US" sz="2800" dirty="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807628" cy="521335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/>
              <a:t>C code: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800" dirty="0"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800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save[</a:t>
            </a:r>
            <a:r>
              <a:rPr lang="en-US" altLang="en-US" sz="2800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800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] == k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altLang="en-US" sz="2800" dirty="0" err="1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8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+= 1;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 err="1"/>
              <a:t>i</a:t>
            </a:r>
            <a:r>
              <a:rPr lang="en-US" altLang="en-US" dirty="0"/>
              <a:t> in x22, k in x24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/>
              <a:t>address of save in x25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dirty="0"/>
              <a:t>RISC-V code: (save[</a:t>
            </a:r>
            <a:r>
              <a:rPr lang="en-US" altLang="en-US" dirty="0" err="1"/>
              <a:t>i</a:t>
            </a:r>
            <a:r>
              <a:rPr lang="en-US" altLang="en-US" dirty="0"/>
              <a:t>] is to be read/loaded)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Lucida Console" charset="0"/>
              </a:rPr>
              <a:t>	</a:t>
            </a:r>
            <a:r>
              <a:rPr lang="en-US" altLang="en-US" sz="2800" dirty="0">
                <a:highlight>
                  <a:srgbClr val="C0C0C0"/>
                </a:highlight>
                <a:latin typeface="Lucida Console" charset="0"/>
              </a:rPr>
              <a:t>Loop:</a:t>
            </a:r>
            <a:r>
              <a:rPr lang="en-US" altLang="en-US" sz="2800" dirty="0">
                <a:latin typeface="Lucida Console" charset="0"/>
              </a:rPr>
              <a:t> 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slli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x10, x22, 3   //x10 has 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i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*8</a:t>
            </a:r>
            <a:br>
              <a:rPr lang="en-US" altLang="en-US" sz="2800" dirty="0">
                <a:highlight>
                  <a:srgbClr val="00FFFF"/>
                </a:highlight>
                <a:latin typeface="Lucida Console" charset="0"/>
              </a:rPr>
            </a:b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     add  x10, x10, x25 //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base+offset</a:t>
            </a:r>
            <a:br>
              <a:rPr lang="en-US" altLang="en-US" sz="2800" dirty="0">
                <a:highlight>
                  <a:srgbClr val="00FFFF"/>
                </a:highlight>
                <a:latin typeface="Lucida Console" charset="0"/>
              </a:rPr>
            </a:b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ld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  x9,  0(x10)//save[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i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] in x9 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00FFFF"/>
                </a:highlight>
                <a:latin typeface="Lucida Console" charset="0"/>
              </a:rPr>
              <a:t>bne</a:t>
            </a:r>
            <a:r>
              <a:rPr lang="en-US" altLang="en-US" sz="2800" dirty="0">
                <a:highlight>
                  <a:srgbClr val="00FFFF"/>
                </a:highlight>
                <a:latin typeface="Lucida Console" charset="0"/>
              </a:rPr>
              <a:t>  x9,  x24, Exit //false</a:t>
            </a:r>
            <a:br>
              <a:rPr lang="en-US" altLang="en-US" sz="2800" dirty="0">
                <a:highlight>
                  <a:srgbClr val="B3B3B3"/>
                </a:highlight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00FF00"/>
                </a:highlight>
                <a:latin typeface="Lucida Console" charset="0"/>
              </a:rPr>
              <a:t>addi</a:t>
            </a:r>
            <a:r>
              <a:rPr lang="en-US" altLang="en-US" sz="2800" dirty="0">
                <a:highlight>
                  <a:srgbClr val="00FF00"/>
                </a:highlight>
                <a:latin typeface="Lucida Console" charset="0"/>
              </a:rPr>
              <a:t> x22, x22, 1 </a:t>
            </a:r>
            <a:r>
              <a:rPr lang="en-US" altLang="en-US" sz="1600" dirty="0">
                <a:highlight>
                  <a:srgbClr val="00FF00"/>
                </a:highlight>
                <a:latin typeface="Lucida Console" charset="0"/>
              </a:rPr>
              <a:t>//</a:t>
            </a:r>
            <a:r>
              <a:rPr lang="en-US" altLang="en-US" sz="2000" dirty="0" err="1">
                <a:highlight>
                  <a:srgbClr val="00FF00"/>
                </a:highlight>
                <a:latin typeface="Lucida Console" charset="0"/>
              </a:rPr>
              <a:t>true,</a:t>
            </a:r>
            <a:r>
              <a:rPr lang="en-US" altLang="en-US" sz="1600" dirty="0" err="1">
                <a:highlight>
                  <a:srgbClr val="00FF00"/>
                </a:highlight>
                <a:latin typeface="Lucida Console" charset="0"/>
              </a:rPr>
              <a:t>the</a:t>
            </a:r>
            <a:r>
              <a:rPr lang="en-US" altLang="en-US" sz="1600" dirty="0">
                <a:highlight>
                  <a:srgbClr val="00FF00"/>
                </a:highlight>
                <a:latin typeface="Lucida Console" charset="0"/>
              </a:rPr>
              <a:t> loop </a:t>
            </a:r>
            <a:r>
              <a:rPr lang="en-US" altLang="en-US" sz="1600" dirty="0" err="1">
                <a:highlight>
                  <a:srgbClr val="00FF00"/>
                </a:highlight>
                <a:latin typeface="Lucida Console" charset="0"/>
              </a:rPr>
              <a:t>body,i</a:t>
            </a:r>
            <a:r>
              <a:rPr lang="en-US" altLang="en-US" sz="1600" dirty="0">
                <a:highlight>
                  <a:srgbClr val="00FF00"/>
                </a:highlight>
                <a:latin typeface="Lucida Console" charset="0"/>
              </a:rPr>
              <a:t>=i+1</a:t>
            </a:r>
            <a:br>
              <a:rPr lang="en-US" altLang="en-US" sz="2800" dirty="0">
                <a:highlight>
                  <a:srgbClr val="00FF00"/>
                </a:highlight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C0C0C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C0C0C0"/>
                </a:highlight>
                <a:latin typeface="Lucida Console" charset="0"/>
              </a:rPr>
              <a:t>  x0,  x0,  Loop</a:t>
            </a:r>
            <a:br>
              <a:rPr lang="en-US" altLang="en-US" sz="2800" dirty="0">
                <a:highlight>
                  <a:srgbClr val="C0C0C0"/>
                </a:highlight>
                <a:latin typeface="Lucida Console" charset="0"/>
              </a:rPr>
            </a:b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Exit: …</a:t>
            </a:r>
            <a:endParaRPr lang="en-AU" altLang="en-US" sz="2800" dirty="0">
              <a:highlight>
                <a:srgbClr val="FF0000"/>
              </a:highlight>
              <a:latin typeface="Lucida Consol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529363-9FDD-3E45-8301-8E8E8AA961A0}"/>
              </a:ext>
            </a:extLst>
          </p:cNvPr>
          <p:cNvSpPr/>
          <p:nvPr/>
        </p:nvSpPr>
        <p:spPr>
          <a:xfrm>
            <a:off x="107772" y="5857339"/>
            <a:ext cx="90362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AU" altLang="en-US" b="1" dirty="0">
                <a:cs typeface="Arial" panose="020B0604020202020204" pitchFamily="34" charset="0"/>
              </a:rPr>
              <a:t>Using </a:t>
            </a:r>
            <a:r>
              <a:rPr lang="en-AU" altLang="en-US" b="1" dirty="0" err="1">
                <a:cs typeface="Arial" panose="020B0604020202020204" pitchFamily="34" charset="0"/>
              </a:rPr>
              <a:t>bne</a:t>
            </a:r>
            <a:r>
              <a:rPr lang="en-AU" altLang="en-US" b="1" dirty="0">
                <a:cs typeface="Arial" panose="020B0604020202020204" pitchFamily="34" charset="0"/>
              </a:rPr>
              <a:t> for (==) to branch to the false path, which breaks the loop by going to the Exit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b="1" dirty="0">
                <a:cs typeface="Arial" panose="020B0604020202020204" pitchFamily="34" charset="0"/>
              </a:rPr>
              <a:t>The instruction(s) following </a:t>
            </a:r>
            <a:r>
              <a:rPr lang="en-AU" altLang="en-US" b="1" dirty="0" err="1">
                <a:cs typeface="Arial" panose="020B0604020202020204" pitchFamily="34" charset="0"/>
              </a:rPr>
              <a:t>bne</a:t>
            </a:r>
            <a:r>
              <a:rPr lang="en-AU" altLang="en-US" b="1" dirty="0">
                <a:cs typeface="Arial" panose="020B0604020202020204" pitchFamily="34" charset="0"/>
              </a:rPr>
              <a:t> are for the true path, which are for the loop body.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b="1" dirty="0" err="1">
                <a:cs typeface="Arial" panose="020B0604020202020204" pitchFamily="34" charset="0"/>
              </a:rPr>
              <a:t>beq</a:t>
            </a:r>
            <a:r>
              <a:rPr lang="en-AU" altLang="en-US" b="1" dirty="0">
                <a:cs typeface="Arial" panose="020B0604020202020204" pitchFamily="34" charset="0"/>
              </a:rPr>
              <a:t> to jumping back to the beginning of the loop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840C4FE-03F6-824C-BCDF-BFAA2A24D1DC}"/>
              </a:ext>
            </a:extLst>
          </p:cNvPr>
          <p:cNvGrpSpPr/>
          <p:nvPr/>
        </p:nvGrpSpPr>
        <p:grpSpPr>
          <a:xfrm>
            <a:off x="4572000" y="1295400"/>
            <a:ext cx="4226955" cy="1295400"/>
            <a:chOff x="4845327" y="120947"/>
            <a:chExt cx="4226955" cy="1295400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DACFAB8C-821A-9048-B122-94949E841CBA}"/>
                </a:ext>
              </a:extLst>
            </p:cNvPr>
            <p:cNvSpPr/>
            <p:nvPr/>
          </p:nvSpPr>
          <p:spPr>
            <a:xfrm>
              <a:off x="5957047" y="182562"/>
              <a:ext cx="1981005" cy="6858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(save[</a:t>
              </a:r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] == k) ?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EFF36F4-62A9-C040-BE70-FA2FBD180828}"/>
                </a:ext>
              </a:extLst>
            </p:cNvPr>
            <p:cNvSpPr/>
            <p:nvPr/>
          </p:nvSpPr>
          <p:spPr>
            <a:xfrm>
              <a:off x="8005482" y="959147"/>
              <a:ext cx="1066800" cy="457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 += 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7B5E46C-7ED7-6E45-BF06-A7F0E72C33D8}"/>
                </a:ext>
              </a:extLst>
            </p:cNvPr>
            <p:cNvSpPr/>
            <p:nvPr/>
          </p:nvSpPr>
          <p:spPr>
            <a:xfrm>
              <a:off x="4845327" y="9591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Exit</a:t>
              </a:r>
            </a:p>
          </p:txBody>
        </p:sp>
        <p:cxnSp>
          <p:nvCxnSpPr>
            <p:cNvPr id="10" name="Elbow Connector 9">
              <a:extLst>
                <a:ext uri="{FF2B5EF4-FFF2-40B4-BE49-F238E27FC236}">
                  <a16:creationId xmlns:a16="http://schemas.microsoft.com/office/drawing/2014/main" id="{0E06C570-6864-0A49-AE8D-CB1DCE6A08B1}"/>
                </a:ext>
              </a:extLst>
            </p:cNvPr>
            <p:cNvCxnSpPr>
              <a:cxnSpLocks/>
              <a:stCxn id="3" idx="3"/>
              <a:endCxn id="4" idx="0"/>
            </p:cNvCxnSpPr>
            <p:nvPr/>
          </p:nvCxnSpPr>
          <p:spPr>
            <a:xfrm>
              <a:off x="7938052" y="525462"/>
              <a:ext cx="600830" cy="43368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E13691C-A07B-D04A-82CB-D3770F82DAA2}"/>
                </a:ext>
              </a:extLst>
            </p:cNvPr>
            <p:cNvSpPr/>
            <p:nvPr/>
          </p:nvSpPr>
          <p:spPr>
            <a:xfrm>
              <a:off x="7624482" y="1209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True</a:t>
              </a:r>
            </a:p>
          </p:txBody>
        </p:sp>
        <p:cxnSp>
          <p:nvCxnSpPr>
            <p:cNvPr id="21" name="Elbow Connector 20">
              <a:extLst>
                <a:ext uri="{FF2B5EF4-FFF2-40B4-BE49-F238E27FC236}">
                  <a16:creationId xmlns:a16="http://schemas.microsoft.com/office/drawing/2014/main" id="{C6CF2F47-97E0-1D46-9EA1-53EEA3712DE0}"/>
                </a:ext>
              </a:extLst>
            </p:cNvPr>
            <p:cNvCxnSpPr>
              <a:cxnSpLocks/>
              <a:stCxn id="3" idx="1"/>
              <a:endCxn id="8" idx="0"/>
            </p:cNvCxnSpPr>
            <p:nvPr/>
          </p:nvCxnSpPr>
          <p:spPr>
            <a:xfrm rot="10800000" flipV="1">
              <a:off x="5378727" y="525461"/>
              <a:ext cx="578320" cy="43368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D8F96D-447D-294D-B662-7A973DCB57BE}"/>
                </a:ext>
              </a:extLst>
            </p:cNvPr>
            <p:cNvSpPr/>
            <p:nvPr/>
          </p:nvSpPr>
          <p:spPr>
            <a:xfrm>
              <a:off x="5134487" y="139184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False</a:t>
              </a:r>
            </a:p>
          </p:txBody>
        </p: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43C6CF57-473A-7341-B002-5F6D360C39FC}"/>
                </a:ext>
              </a:extLst>
            </p:cNvPr>
            <p:cNvCxnSpPr>
              <a:cxnSpLocks/>
              <a:stCxn id="4" idx="2"/>
              <a:endCxn id="3" idx="0"/>
            </p:cNvCxnSpPr>
            <p:nvPr/>
          </p:nvCxnSpPr>
          <p:spPr>
            <a:xfrm rot="5400000" flipH="1">
              <a:off x="7126323" y="3789"/>
              <a:ext cx="1233785" cy="1591332"/>
            </a:xfrm>
            <a:prstGeom prst="bentConnector5">
              <a:avLst>
                <a:gd name="adj1" fmla="val -18528"/>
                <a:gd name="adj2" fmla="val -42949"/>
                <a:gd name="adj3" fmla="val 118528"/>
              </a:avLst>
            </a:prstGeom>
            <a:ln w="2540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D20D59B5-AB60-BB4B-AFA5-B7B628B4B826}"/>
              </a:ext>
            </a:extLst>
          </p:cNvPr>
          <p:cNvCxnSpPr>
            <a:cxnSpLocks/>
          </p:cNvCxnSpPr>
          <p:nvPr/>
        </p:nvCxnSpPr>
        <p:spPr>
          <a:xfrm rot="5400000" flipH="1">
            <a:off x="6859575" y="1195734"/>
            <a:ext cx="1233785" cy="1591332"/>
          </a:xfrm>
          <a:prstGeom prst="bentConnector5">
            <a:avLst>
              <a:gd name="adj1" fmla="val -18528"/>
              <a:gd name="adj2" fmla="val -42949"/>
              <a:gd name="adj3" fmla="val 118528"/>
            </a:avLst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3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4" grpId="0" animBg="1"/>
      <p:bldP spid="3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39D17559-8E71-4B44-BF13-1FEE07C724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More Conditional Operations</a:t>
            </a:r>
            <a:endParaRPr lang="en-AU" altLang="en-US"/>
          </a:p>
        </p:txBody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A38586F0-5710-1A41-955A-A9B5652595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 err="1">
                <a:latin typeface="Lucida Console" panose="020B0609040504020204" pitchFamily="49" charset="0"/>
              </a:rPr>
              <a:t>blt</a:t>
            </a:r>
            <a:r>
              <a:rPr lang="en-US" altLang="en-US" dirty="0">
                <a:latin typeface="Lucida Console" panose="020B0609040504020204" pitchFamily="49" charset="0"/>
              </a:rPr>
              <a:t> rs1, rs2, L1</a:t>
            </a:r>
          </a:p>
          <a:p>
            <a:pPr lvl="1" eaLnBrk="1" hangingPunct="1">
              <a:defRPr/>
            </a:pPr>
            <a:r>
              <a:rPr lang="en-US" altLang="en-US" dirty="0"/>
              <a:t>if (rs1 &lt; rs2) branch to instruction labeled L1</a:t>
            </a:r>
          </a:p>
          <a:p>
            <a:pPr lvl="1" eaLnBrk="1" hangingPunct="1">
              <a:defRPr/>
            </a:pPr>
            <a:endParaRPr lang="en-US" altLang="en-US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 err="1">
                <a:latin typeface="Lucida Console" panose="020B0609040504020204" pitchFamily="49" charset="0"/>
              </a:rPr>
              <a:t>bge</a:t>
            </a:r>
            <a:r>
              <a:rPr lang="en-US" altLang="en-US" dirty="0">
                <a:latin typeface="Lucida Console" panose="020B0609040504020204" pitchFamily="49" charset="0"/>
              </a:rPr>
              <a:t> rs1, rs2, L1</a:t>
            </a:r>
          </a:p>
          <a:p>
            <a:pPr lvl="1" eaLnBrk="1" hangingPunct="1">
              <a:defRPr/>
            </a:pPr>
            <a:r>
              <a:rPr lang="en-US" altLang="en-US" dirty="0"/>
              <a:t>if (rs1 &gt;= rs2) branch to instruction labeled L1</a:t>
            </a:r>
          </a:p>
          <a:p>
            <a:pPr lvl="1" eaLnBrk="1" hangingPunct="1">
              <a:defRPr/>
            </a:pPr>
            <a:endParaRPr lang="en-US" altLang="en-US" dirty="0"/>
          </a:p>
          <a:p>
            <a:pPr eaLnBrk="1" hangingPunct="1">
              <a:defRPr/>
            </a:pPr>
            <a:r>
              <a:rPr lang="en-US" altLang="en-US" dirty="0"/>
              <a:t>Example: </a:t>
            </a:r>
          </a:p>
          <a:p>
            <a:pPr marL="0" indent="0">
              <a:buNone/>
              <a:defRPr/>
            </a:pPr>
            <a:r>
              <a:rPr lang="en-US" altLang="en-US" dirty="0"/>
              <a:t>if (a &gt; b) a += 1;    //a in x22, b in x23</a:t>
            </a:r>
          </a:p>
          <a:p>
            <a:pPr lvl="1" eaLnBrk="1" hangingPunct="1">
              <a:defRPr/>
            </a:pPr>
            <a:endParaRPr lang="en-US" altLang="en-US" dirty="0"/>
          </a:p>
          <a:p>
            <a:pPr marL="514350" lvl="1" indent="0" eaLnBrk="1" hangingPunct="1">
              <a:buFont typeface="Wingdings" pitchFamily="2" charset="2"/>
              <a:buNone/>
              <a:defRPr/>
            </a:pPr>
            <a:r>
              <a:rPr lang="en-US" altLang="en-US" sz="2800" b="1" dirty="0"/>
              <a:t>  </a:t>
            </a:r>
            <a:r>
              <a:rPr lang="en-US" altLang="en-US" sz="2800" b="1" dirty="0" err="1"/>
              <a:t>bge</a:t>
            </a:r>
            <a:r>
              <a:rPr lang="en-US" altLang="en-US" sz="2800" b="1" dirty="0"/>
              <a:t>  x23, x22, Exit       // branch if b &gt;= a</a:t>
            </a:r>
          </a:p>
          <a:p>
            <a:pPr marL="514350" lvl="1" indent="0" eaLnBrk="1" hangingPunct="1">
              <a:buFont typeface="Wingdings" pitchFamily="2" charset="2"/>
              <a:buNone/>
              <a:defRPr/>
            </a:pPr>
            <a:r>
              <a:rPr lang="en-US" altLang="en-US" sz="2800" b="1" dirty="0"/>
              <a:t>  </a:t>
            </a:r>
            <a:r>
              <a:rPr lang="en-US" altLang="en-US" sz="2800" b="1" dirty="0" err="1"/>
              <a:t>addi</a:t>
            </a:r>
            <a:r>
              <a:rPr lang="en-US" altLang="en-US" sz="2800" b="1" dirty="0"/>
              <a:t> x22, x22, 1</a:t>
            </a:r>
          </a:p>
          <a:p>
            <a:pPr marL="514350" lvl="1" indent="-574675" eaLnBrk="1" hangingPunct="1">
              <a:buFont typeface="Wingdings" pitchFamily="2" charset="2"/>
              <a:buNone/>
              <a:defRPr/>
            </a:pPr>
            <a:r>
              <a:rPr lang="en-US" altLang="en-US" sz="2800" b="1" dirty="0"/>
              <a:t>Exit:</a:t>
            </a:r>
          </a:p>
        </p:txBody>
      </p:sp>
    </p:spTree>
    <p:extLst>
      <p:ext uri="{BB962C8B-B14F-4D97-AF65-F5344CB8AC3E}">
        <p14:creationId xmlns:p14="http://schemas.microsoft.com/office/powerpoint/2010/main" val="36920248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D01BE-55F1-5547-8400-0FE4EA83FF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400" dirty="0"/>
              <a:t>1-D stencil: B2[</a:t>
            </a:r>
            <a:r>
              <a:rPr lang="en-US" sz="3400" dirty="0" err="1"/>
              <a:t>i</a:t>
            </a:r>
            <a:r>
              <a:rPr lang="en-US" sz="3400" dirty="0"/>
              <a:t>] = B[i-1] + B[</a:t>
            </a:r>
            <a:r>
              <a:rPr lang="en-US" sz="3400" dirty="0" err="1"/>
              <a:t>i</a:t>
            </a:r>
            <a:r>
              <a:rPr lang="en-US" sz="3400" dirty="0"/>
              <a:t>] + B[i+1]; int type</a:t>
            </a:r>
          </a:p>
          <a:p>
            <a:pPr lvl="1"/>
            <a:r>
              <a:rPr lang="en-US" sz="2900" dirty="0"/>
              <a:t>Representing a typical program pattern: Need to access a memory location and its surrounding area</a:t>
            </a:r>
          </a:p>
          <a:p>
            <a:pPr lvl="1"/>
            <a:endParaRPr lang="en-US" sz="2900" dirty="0"/>
          </a:p>
          <a:p>
            <a:pPr lvl="1"/>
            <a:endParaRPr lang="en-US" sz="2900" dirty="0"/>
          </a:p>
          <a:p>
            <a:pPr lvl="1"/>
            <a:endParaRPr lang="en-US" sz="2900" dirty="0"/>
          </a:p>
          <a:p>
            <a:pPr lvl="1"/>
            <a:endParaRPr lang="en-US" sz="2900" dirty="0"/>
          </a:p>
          <a:p>
            <a:r>
              <a:rPr lang="en-US" sz="3100" dirty="0"/>
              <a:t>Converting to assembly</a:t>
            </a:r>
          </a:p>
          <a:p>
            <a:pPr lvl="1"/>
            <a:r>
              <a:rPr lang="en-US" sz="2900" dirty="0"/>
              <a:t>Similar to while loop</a:t>
            </a:r>
          </a:p>
          <a:p>
            <a:pPr lvl="1"/>
            <a:r>
              <a:rPr lang="en-US" sz="2900" dirty="0"/>
              <a:t>Do the loop structure first (</a:t>
            </a:r>
            <a:r>
              <a:rPr lang="en-US" sz="2900" dirty="0" err="1"/>
              <a:t>init</a:t>
            </a:r>
            <a:r>
              <a:rPr lang="en-US" sz="2900" dirty="0"/>
              <a:t>, condition, loop back, </a:t>
            </a:r>
            <a:r>
              <a:rPr lang="en-US" sz="2900" dirty="0" err="1"/>
              <a:t>etc</a:t>
            </a:r>
            <a:r>
              <a:rPr lang="en-US" sz="2900" dirty="0"/>
              <a:t>)</a:t>
            </a:r>
          </a:p>
          <a:p>
            <a:pPr lvl="1"/>
            <a:r>
              <a:rPr lang="en-US" sz="2900" dirty="0"/>
              <a:t>Then do the loop body</a:t>
            </a:r>
          </a:p>
          <a:p>
            <a:pPr lvl="1"/>
            <a:endParaRPr lang="en-US" sz="29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73228-8FCF-6F48-903A-E1972549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D934D0-18A0-6943-B5B8-9AA2A8F93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for (</a:t>
            </a:r>
            <a:r>
              <a:rPr lang="en-US" dirty="0" err="1"/>
              <a:t>i</a:t>
            </a:r>
            <a:r>
              <a:rPr lang="en-US" dirty="0"/>
              <a:t>=1; </a:t>
            </a:r>
            <a:r>
              <a:rPr lang="en-US" dirty="0" err="1"/>
              <a:t>i</a:t>
            </a:r>
            <a:r>
              <a:rPr lang="en-US" dirty="0"/>
              <a:t>&lt;M-1; </a:t>
            </a:r>
            <a:r>
              <a:rPr lang="en-US" dirty="0" err="1"/>
              <a:t>i</a:t>
            </a:r>
            <a:r>
              <a:rPr lang="en-US" dirty="0"/>
              <a:t>++) B2[</a:t>
            </a:r>
            <a:r>
              <a:rPr lang="en-US" dirty="0" err="1"/>
              <a:t>i</a:t>
            </a:r>
            <a:r>
              <a:rPr lang="en-US" dirty="0"/>
              <a:t>] = B[i-1] + B[</a:t>
            </a:r>
            <a:r>
              <a:rPr lang="en-US" dirty="0" err="1"/>
              <a:t>i</a:t>
            </a:r>
            <a:r>
              <a:rPr lang="en-US" dirty="0"/>
              <a:t>] + B[i+1];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F438AD-8CEB-394D-B992-33A3792E58A6}"/>
              </a:ext>
            </a:extLst>
          </p:cNvPr>
          <p:cNvGrpSpPr/>
          <p:nvPr/>
        </p:nvGrpSpPr>
        <p:grpSpPr>
          <a:xfrm>
            <a:off x="393761" y="3167096"/>
            <a:ext cx="8356477" cy="893762"/>
            <a:chOff x="393761" y="2590800"/>
            <a:chExt cx="8356477" cy="89376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4373581-01EE-5F43-807E-0C276B0059D5}"/>
                </a:ext>
              </a:extLst>
            </p:cNvPr>
            <p:cNvSpPr/>
            <p:nvPr/>
          </p:nvSpPr>
          <p:spPr>
            <a:xfrm>
              <a:off x="1993961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B[3]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EF35E5F-9307-0D43-8DFB-E436FC3B62BF}"/>
                </a:ext>
              </a:extLst>
            </p:cNvPr>
            <p:cNvSpPr/>
            <p:nvPr/>
          </p:nvSpPr>
          <p:spPr>
            <a:xfrm>
              <a:off x="1460561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B[2]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016F168-2E1D-D041-81C2-06E36168166A}"/>
                </a:ext>
              </a:extLst>
            </p:cNvPr>
            <p:cNvSpPr/>
            <p:nvPr/>
          </p:nvSpPr>
          <p:spPr>
            <a:xfrm>
              <a:off x="36829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B[i-1]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407B5C-E1EB-A048-867A-221CC097E8C2}"/>
                </a:ext>
              </a:extLst>
            </p:cNvPr>
            <p:cNvSpPr/>
            <p:nvPr/>
          </p:nvSpPr>
          <p:spPr>
            <a:xfrm>
              <a:off x="31495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B[i-2]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B11603-FF24-4540-8A53-39CCF3F70B98}"/>
                </a:ext>
              </a:extLst>
            </p:cNvPr>
            <p:cNvSpPr/>
            <p:nvPr/>
          </p:nvSpPr>
          <p:spPr>
            <a:xfrm>
              <a:off x="47497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B[i+1]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07DA4EB-C588-6D40-9154-FAE046BCE070}"/>
                </a:ext>
              </a:extLst>
            </p:cNvPr>
            <p:cNvSpPr/>
            <p:nvPr/>
          </p:nvSpPr>
          <p:spPr>
            <a:xfrm>
              <a:off x="42163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</a:t>
              </a:r>
              <a:r>
                <a:rPr lang="en-US" sz="1400" dirty="0" err="1">
                  <a:solidFill>
                    <a:schemeClr val="tx1"/>
                  </a:solidFill>
                </a:rPr>
                <a:t>i</a:t>
              </a:r>
              <a:r>
                <a:rPr lang="en-US" sz="14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44B1F1C-6843-7243-AF02-979C954B4A71}"/>
                </a:ext>
              </a:extLst>
            </p:cNvPr>
            <p:cNvSpPr/>
            <p:nvPr/>
          </p:nvSpPr>
          <p:spPr>
            <a:xfrm>
              <a:off x="52831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B[i+2]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C984D7E-873B-984C-995F-BA078BE2DA4D}"/>
                </a:ext>
              </a:extLst>
            </p:cNvPr>
            <p:cNvSpPr/>
            <p:nvPr/>
          </p:nvSpPr>
          <p:spPr>
            <a:xfrm>
              <a:off x="71500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B[N-3]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2B7A93-4643-4C46-B5A0-8E1AAE3A6212}"/>
                </a:ext>
              </a:extLst>
            </p:cNvPr>
            <p:cNvSpPr/>
            <p:nvPr/>
          </p:nvSpPr>
          <p:spPr>
            <a:xfrm>
              <a:off x="66166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B[N-4]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1806685-6033-854C-A769-CD0B724E6E7C}"/>
                </a:ext>
              </a:extLst>
            </p:cNvPr>
            <p:cNvSpPr/>
            <p:nvPr/>
          </p:nvSpPr>
          <p:spPr>
            <a:xfrm>
              <a:off x="927161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B[1]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8627577-061A-5C40-9B26-9552C8BB7F31}"/>
                </a:ext>
              </a:extLst>
            </p:cNvPr>
            <p:cNvSpPr/>
            <p:nvPr/>
          </p:nvSpPr>
          <p:spPr>
            <a:xfrm>
              <a:off x="393761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B[0]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D52E42C-74C2-FC46-B380-7B0984DC202D}"/>
                </a:ext>
              </a:extLst>
            </p:cNvPr>
            <p:cNvSpPr/>
            <p:nvPr/>
          </p:nvSpPr>
          <p:spPr>
            <a:xfrm>
              <a:off x="82168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B[N-1]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A06842-11D9-ED43-B506-ECA8D700510E}"/>
                </a:ext>
              </a:extLst>
            </p:cNvPr>
            <p:cNvSpPr/>
            <p:nvPr/>
          </p:nvSpPr>
          <p:spPr>
            <a:xfrm>
              <a:off x="7683438" y="2590800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B[N-2]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55BBC1A-82F3-B942-9B2E-0DF5E3964EB9}"/>
                </a:ext>
              </a:extLst>
            </p:cNvPr>
            <p:cNvSpPr/>
            <p:nvPr/>
          </p:nvSpPr>
          <p:spPr>
            <a:xfrm>
              <a:off x="1993961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B2[3]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CAE27B-04C7-D142-8460-E7D66663CE03}"/>
                </a:ext>
              </a:extLst>
            </p:cNvPr>
            <p:cNvSpPr/>
            <p:nvPr/>
          </p:nvSpPr>
          <p:spPr>
            <a:xfrm>
              <a:off x="1460561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B2[2]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F8E07C-8180-BF47-91B2-806B169A3688}"/>
                </a:ext>
              </a:extLst>
            </p:cNvPr>
            <p:cNvSpPr/>
            <p:nvPr/>
          </p:nvSpPr>
          <p:spPr>
            <a:xfrm>
              <a:off x="36829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B2[i-1]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0A10BCF-ACF6-3140-AC8E-A43E30E29144}"/>
                </a:ext>
              </a:extLst>
            </p:cNvPr>
            <p:cNvSpPr/>
            <p:nvPr/>
          </p:nvSpPr>
          <p:spPr>
            <a:xfrm>
              <a:off x="31495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B2[i-2]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17B99D5-2028-A742-8C29-0EDA42032E46}"/>
                </a:ext>
              </a:extLst>
            </p:cNvPr>
            <p:cNvSpPr/>
            <p:nvPr/>
          </p:nvSpPr>
          <p:spPr>
            <a:xfrm>
              <a:off x="47497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B2[i+1]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CC7C172-0521-A445-8940-42F885FFDC9D}"/>
                </a:ext>
              </a:extLst>
            </p:cNvPr>
            <p:cNvSpPr/>
            <p:nvPr/>
          </p:nvSpPr>
          <p:spPr>
            <a:xfrm>
              <a:off x="42163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</a:t>
              </a:r>
              <a:r>
                <a:rPr lang="en-US" sz="1400" dirty="0" err="1">
                  <a:solidFill>
                    <a:schemeClr val="tx1"/>
                  </a:solidFill>
                </a:rPr>
                <a:t>i</a:t>
              </a:r>
              <a:r>
                <a:rPr lang="en-US" sz="140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6B561A0-4130-C948-B2A0-8576403E511E}"/>
                </a:ext>
              </a:extLst>
            </p:cNvPr>
            <p:cNvSpPr/>
            <p:nvPr/>
          </p:nvSpPr>
          <p:spPr>
            <a:xfrm>
              <a:off x="52831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B2[i+2]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6F5B748-2141-3242-86A2-FB3AFB532208}"/>
                </a:ext>
              </a:extLst>
            </p:cNvPr>
            <p:cNvSpPr/>
            <p:nvPr/>
          </p:nvSpPr>
          <p:spPr>
            <a:xfrm>
              <a:off x="71500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300" dirty="0">
                  <a:solidFill>
                    <a:schemeClr val="tx1"/>
                  </a:solidFill>
                </a:rPr>
                <a:t>B2[N-3]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FA47806-6CEF-7A44-AEA2-C275682DD35B}"/>
                </a:ext>
              </a:extLst>
            </p:cNvPr>
            <p:cNvSpPr/>
            <p:nvPr/>
          </p:nvSpPr>
          <p:spPr>
            <a:xfrm>
              <a:off x="66166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300" dirty="0">
                  <a:solidFill>
                    <a:schemeClr val="tx1"/>
                  </a:solidFill>
                </a:rPr>
                <a:t>B2[N-4]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058068-64C4-6C45-B5E1-8944441E8439}"/>
                </a:ext>
              </a:extLst>
            </p:cNvPr>
            <p:cNvSpPr/>
            <p:nvPr/>
          </p:nvSpPr>
          <p:spPr>
            <a:xfrm>
              <a:off x="927161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B2[1]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FDCBE0C-1653-7E4B-A90B-25DB890D2244}"/>
                </a:ext>
              </a:extLst>
            </p:cNvPr>
            <p:cNvSpPr/>
            <p:nvPr/>
          </p:nvSpPr>
          <p:spPr>
            <a:xfrm>
              <a:off x="393761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B2[0]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8B5BE97-61D6-2941-846F-EB2D6CB69B9C}"/>
                </a:ext>
              </a:extLst>
            </p:cNvPr>
            <p:cNvSpPr/>
            <p:nvPr/>
          </p:nvSpPr>
          <p:spPr>
            <a:xfrm>
              <a:off x="82168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300" dirty="0">
                  <a:solidFill>
                    <a:schemeClr val="tx1"/>
                  </a:solidFill>
                </a:rPr>
                <a:t>B2[N-1]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CBE53C8-D133-3B44-8E1E-E59D7262B653}"/>
                </a:ext>
              </a:extLst>
            </p:cNvPr>
            <p:cNvSpPr/>
            <p:nvPr/>
          </p:nvSpPr>
          <p:spPr>
            <a:xfrm>
              <a:off x="7683438" y="3255962"/>
              <a:ext cx="533400" cy="2286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300" dirty="0">
                  <a:solidFill>
                    <a:schemeClr val="tx1"/>
                  </a:solidFill>
                </a:rPr>
                <a:t>B2[N-2]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5F745B1-5C04-084C-AAD2-22C547722E78}"/>
                </a:ext>
              </a:extLst>
            </p:cNvPr>
            <p:cNvCxnSpPr>
              <a:cxnSpLocks/>
              <a:stCxn id="11" idx="2"/>
              <a:endCxn id="27" idx="0"/>
            </p:cNvCxnSpPr>
            <p:nvPr/>
          </p:nvCxnSpPr>
          <p:spPr>
            <a:xfrm>
              <a:off x="3949638" y="2819400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000ACC44-11E0-C34A-BB70-1E93CD15A3DF}"/>
                </a:ext>
              </a:extLst>
            </p:cNvPr>
            <p:cNvCxnSpPr>
              <a:cxnSpLocks/>
              <a:stCxn id="14" idx="2"/>
              <a:endCxn id="27" idx="0"/>
            </p:cNvCxnSpPr>
            <p:nvPr/>
          </p:nvCxnSpPr>
          <p:spPr>
            <a:xfrm>
              <a:off x="4483038" y="2819400"/>
              <a:ext cx="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FED06825-A2C4-E542-8AB2-7C4F7B4929C8}"/>
                </a:ext>
              </a:extLst>
            </p:cNvPr>
            <p:cNvCxnSpPr>
              <a:cxnSpLocks/>
              <a:endCxn id="27" idx="0"/>
            </p:cNvCxnSpPr>
            <p:nvPr/>
          </p:nvCxnSpPr>
          <p:spPr>
            <a:xfrm flipH="1">
              <a:off x="4483038" y="2819400"/>
              <a:ext cx="540026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515533F3-54EA-264F-BAC3-71143EE230CA}"/>
                </a:ext>
              </a:extLst>
            </p:cNvPr>
            <p:cNvCxnSpPr>
              <a:cxnSpLocks/>
              <a:stCxn id="12" idx="2"/>
              <a:endCxn id="24" idx="0"/>
            </p:cNvCxnSpPr>
            <p:nvPr/>
          </p:nvCxnSpPr>
          <p:spPr>
            <a:xfrm>
              <a:off x="3416238" y="2819400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6590366C-481B-754A-B0A2-37BFB79489D1}"/>
                </a:ext>
              </a:extLst>
            </p:cNvPr>
            <p:cNvCxnSpPr>
              <a:cxnSpLocks/>
              <a:stCxn id="11" idx="2"/>
              <a:endCxn id="24" idx="0"/>
            </p:cNvCxnSpPr>
            <p:nvPr/>
          </p:nvCxnSpPr>
          <p:spPr>
            <a:xfrm>
              <a:off x="3949638" y="2819400"/>
              <a:ext cx="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62FB83AB-C323-D245-814C-61876919B34F}"/>
                </a:ext>
              </a:extLst>
            </p:cNvPr>
            <p:cNvCxnSpPr>
              <a:cxnSpLocks/>
              <a:stCxn id="14" idx="2"/>
              <a:endCxn id="24" idx="0"/>
            </p:cNvCxnSpPr>
            <p:nvPr/>
          </p:nvCxnSpPr>
          <p:spPr>
            <a:xfrm flipH="1">
              <a:off x="3949638" y="2819400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19F9103-87DA-6547-8450-BC9B05797A9C}"/>
                </a:ext>
              </a:extLst>
            </p:cNvPr>
            <p:cNvCxnSpPr>
              <a:cxnSpLocks/>
            </p:cNvCxnSpPr>
            <p:nvPr/>
          </p:nvCxnSpPr>
          <p:spPr>
            <a:xfrm>
              <a:off x="4495799" y="2824047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8FDF07B4-FDBA-0F44-81D0-CBD61EF1511A}"/>
                </a:ext>
              </a:extLst>
            </p:cNvPr>
            <p:cNvCxnSpPr>
              <a:cxnSpLocks/>
            </p:cNvCxnSpPr>
            <p:nvPr/>
          </p:nvCxnSpPr>
          <p:spPr>
            <a:xfrm>
              <a:off x="5023064" y="2829719"/>
              <a:ext cx="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DE11C401-0D66-2743-8E9A-7AEC3999DC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9200" y="2829719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3AF6877E-AD50-D442-B693-0BE47BC0879F}"/>
                </a:ext>
              </a:extLst>
            </p:cNvPr>
            <p:cNvCxnSpPr>
              <a:cxnSpLocks/>
            </p:cNvCxnSpPr>
            <p:nvPr/>
          </p:nvCxnSpPr>
          <p:spPr>
            <a:xfrm>
              <a:off x="7391215" y="2819400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A4698DA5-BDB4-2F41-8307-7E260C1728E7}"/>
                </a:ext>
              </a:extLst>
            </p:cNvPr>
            <p:cNvCxnSpPr>
              <a:cxnSpLocks/>
            </p:cNvCxnSpPr>
            <p:nvPr/>
          </p:nvCxnSpPr>
          <p:spPr>
            <a:xfrm>
              <a:off x="7924615" y="2819400"/>
              <a:ext cx="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46859A0C-38AC-1145-A1F8-6BB78F9C4E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24615" y="2819400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7D2A49FA-A732-B241-9BAB-54ABDC913E66}"/>
                </a:ext>
              </a:extLst>
            </p:cNvPr>
            <p:cNvCxnSpPr>
              <a:cxnSpLocks/>
            </p:cNvCxnSpPr>
            <p:nvPr/>
          </p:nvCxnSpPr>
          <p:spPr>
            <a:xfrm>
              <a:off x="673223" y="2819400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E3FCB096-0809-AF47-B06B-FC1E1D019770}"/>
                </a:ext>
              </a:extLst>
            </p:cNvPr>
            <p:cNvCxnSpPr>
              <a:cxnSpLocks/>
            </p:cNvCxnSpPr>
            <p:nvPr/>
          </p:nvCxnSpPr>
          <p:spPr>
            <a:xfrm>
              <a:off x="1206623" y="2819400"/>
              <a:ext cx="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DBD3D603-8FEB-4E4D-8C99-9279B6D125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6623" y="2819400"/>
              <a:ext cx="53340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A4DE6074-9DB1-4A4C-B660-158F4F61305B}"/>
                </a:ext>
              </a:extLst>
            </p:cNvPr>
            <p:cNvCxnSpPr>
              <a:cxnSpLocks/>
              <a:stCxn id="19" idx="2"/>
              <a:endCxn id="32" idx="0"/>
            </p:cNvCxnSpPr>
            <p:nvPr/>
          </p:nvCxnSpPr>
          <p:spPr>
            <a:xfrm>
              <a:off x="660461" y="2819400"/>
              <a:ext cx="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F7A5114E-A1BF-2142-B73F-8780B0359C43}"/>
                </a:ext>
              </a:extLst>
            </p:cNvPr>
            <p:cNvCxnSpPr>
              <a:cxnSpLocks/>
              <a:stCxn id="20" idx="2"/>
              <a:endCxn id="33" idx="0"/>
            </p:cNvCxnSpPr>
            <p:nvPr/>
          </p:nvCxnSpPr>
          <p:spPr>
            <a:xfrm>
              <a:off x="8483538" y="2819400"/>
              <a:ext cx="0" cy="436562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ysDash"/>
              <a:tailEnd type="triangle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5823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Instruction Set Architecture: The Interface Between Hardware and Software</a:t>
            </a:r>
            <a:endParaRPr lang="en-US" altLang="zh-TW" sz="3600" b="1" dirty="0"/>
          </a:p>
        </p:txBody>
      </p:sp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>
          <a:xfrm>
            <a:off x="228599" y="1143000"/>
            <a:ext cx="5029201" cy="5811168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0"/>
              </a:spcBef>
            </a:pPr>
            <a:endParaRPr lang="en-US" altLang="zh-TW" sz="2800" dirty="0"/>
          </a:p>
          <a:p>
            <a:pPr>
              <a:spcBef>
                <a:spcPct val="0"/>
              </a:spcBef>
            </a:pPr>
            <a:endParaRPr lang="en-US" altLang="zh-TW" sz="2800" dirty="0"/>
          </a:p>
          <a:p>
            <a:pPr>
              <a:spcBef>
                <a:spcPct val="0"/>
              </a:spcBef>
            </a:pPr>
            <a:endParaRPr lang="en-US" altLang="zh-TW" sz="2800" dirty="0"/>
          </a:p>
          <a:p>
            <a:pPr>
              <a:spcBef>
                <a:spcPct val="0"/>
              </a:spcBef>
            </a:pPr>
            <a:endParaRPr lang="en-US" altLang="zh-TW" sz="2800" dirty="0"/>
          </a:p>
          <a:p>
            <a:pPr>
              <a:spcBef>
                <a:spcPct val="0"/>
              </a:spcBef>
            </a:pPr>
            <a:endParaRPr lang="en-US" altLang="zh-TW" sz="2800" dirty="0"/>
          </a:p>
          <a:p>
            <a:pPr>
              <a:spcBef>
                <a:spcPct val="0"/>
              </a:spcBef>
            </a:pPr>
            <a:endParaRPr lang="en-US" altLang="zh-TW" sz="2800" dirty="0"/>
          </a:p>
          <a:p>
            <a:pPr>
              <a:spcBef>
                <a:spcPct val="0"/>
              </a:spcBef>
            </a:pPr>
            <a:r>
              <a:rPr lang="en-US" altLang="zh-TW" sz="2800" dirty="0"/>
              <a:t>The words of a computer language are called </a:t>
            </a:r>
            <a:r>
              <a:rPr lang="en-US" altLang="zh-TW" sz="2800" i="1" u="sng" dirty="0"/>
              <a:t>instructions</a:t>
            </a:r>
            <a:r>
              <a:rPr lang="en-US" altLang="zh-TW" sz="2800" dirty="0"/>
              <a:t>, and its vocabulary/dictionary is called an </a:t>
            </a:r>
            <a:r>
              <a:rPr lang="en-US" altLang="zh-TW" sz="2800" i="1" u="sng" dirty="0"/>
              <a:t>instruction set</a:t>
            </a:r>
          </a:p>
          <a:p>
            <a:pPr lvl="1">
              <a:spcBef>
                <a:spcPct val="0"/>
              </a:spcBef>
            </a:pPr>
            <a:r>
              <a:rPr lang="en-US" altLang="zh-TW" sz="2600" dirty="0"/>
              <a:t>lowest software interface, assembly level, to the users or to the compiler writer</a:t>
            </a:r>
          </a:p>
          <a:p>
            <a:pPr lvl="1">
              <a:spcBef>
                <a:spcPct val="0"/>
              </a:spcBef>
            </a:pPr>
            <a:endParaRPr lang="en-US" altLang="zh-TW" sz="2800" b="1" dirty="0">
              <a:solidFill>
                <a:srgbClr val="FF0000"/>
              </a:solidFill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zh-TW" sz="2800" b="1" dirty="0">
                <a:solidFill>
                  <a:srgbClr val="FF0000"/>
                </a:solidFill>
              </a:rPr>
              <a:t>Instruction Set Architecture </a:t>
            </a:r>
            <a:r>
              <a:rPr lang="en-US" altLang="zh-TW" sz="2800" dirty="0"/>
              <a:t>– A type of computers</a:t>
            </a:r>
          </a:p>
        </p:txBody>
      </p:sp>
      <p:grpSp>
        <p:nvGrpSpPr>
          <p:cNvPr id="173060" name="Group 4"/>
          <p:cNvGrpSpPr>
            <a:grpSpLocks/>
          </p:cNvGrpSpPr>
          <p:nvPr/>
        </p:nvGrpSpPr>
        <p:grpSpPr bwMode="auto">
          <a:xfrm>
            <a:off x="463912" y="861016"/>
            <a:ext cx="4472354" cy="2374900"/>
            <a:chOff x="596" y="1288"/>
            <a:chExt cx="4500" cy="2252"/>
          </a:xfrm>
        </p:grpSpPr>
        <p:sp>
          <p:nvSpPr>
            <p:cNvPr id="173061" name="Rectangle 5"/>
            <p:cNvSpPr>
              <a:spLocks noChangeArrowheads="1"/>
            </p:cNvSpPr>
            <p:nvPr/>
          </p:nvSpPr>
          <p:spPr bwMode="auto">
            <a:xfrm>
              <a:off x="880" y="2152"/>
              <a:ext cx="4216" cy="280"/>
            </a:xfrm>
            <a:prstGeom prst="rect">
              <a:avLst/>
            </a:prstGeom>
            <a:pattFill prst="horzBrick">
              <a:fgClr>
                <a:schemeClr val="accent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062" name="Oval 6"/>
            <p:cNvSpPr>
              <a:spLocks noChangeArrowheads="1"/>
            </p:cNvSpPr>
            <p:nvPr/>
          </p:nvSpPr>
          <p:spPr bwMode="auto">
            <a:xfrm>
              <a:off x="2416" y="1288"/>
              <a:ext cx="232" cy="18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063" name="Line 7"/>
            <p:cNvSpPr>
              <a:spLocks noChangeShapeType="1"/>
            </p:cNvSpPr>
            <p:nvPr/>
          </p:nvSpPr>
          <p:spPr bwMode="auto">
            <a:xfrm flipH="1">
              <a:off x="2508" y="1476"/>
              <a:ext cx="48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64" name="Line 8"/>
            <p:cNvSpPr>
              <a:spLocks noChangeShapeType="1"/>
            </p:cNvSpPr>
            <p:nvPr/>
          </p:nvSpPr>
          <p:spPr bwMode="auto">
            <a:xfrm>
              <a:off x="2508" y="1860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65" name="Line 9"/>
            <p:cNvSpPr>
              <a:spLocks noChangeShapeType="1"/>
            </p:cNvSpPr>
            <p:nvPr/>
          </p:nvSpPr>
          <p:spPr bwMode="auto">
            <a:xfrm>
              <a:off x="2652" y="1860"/>
              <a:ext cx="0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66" name="Line 10"/>
            <p:cNvSpPr>
              <a:spLocks noChangeShapeType="1"/>
            </p:cNvSpPr>
            <p:nvPr/>
          </p:nvSpPr>
          <p:spPr bwMode="auto">
            <a:xfrm>
              <a:off x="2652" y="2052"/>
              <a:ext cx="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67" name="Line 11"/>
            <p:cNvSpPr>
              <a:spLocks noChangeShapeType="1"/>
            </p:cNvSpPr>
            <p:nvPr/>
          </p:nvSpPr>
          <p:spPr bwMode="auto">
            <a:xfrm flipH="1">
              <a:off x="2412" y="1860"/>
              <a:ext cx="96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68" name="Line 12"/>
            <p:cNvSpPr>
              <a:spLocks noChangeShapeType="1"/>
            </p:cNvSpPr>
            <p:nvPr/>
          </p:nvSpPr>
          <p:spPr bwMode="auto">
            <a:xfrm flipH="1">
              <a:off x="2268" y="2100"/>
              <a:ext cx="144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69" name="Line 13"/>
            <p:cNvSpPr>
              <a:spLocks noChangeShapeType="1"/>
            </p:cNvSpPr>
            <p:nvPr/>
          </p:nvSpPr>
          <p:spPr bwMode="auto">
            <a:xfrm>
              <a:off x="2556" y="1620"/>
              <a:ext cx="144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0" name="Line 14"/>
            <p:cNvSpPr>
              <a:spLocks noChangeShapeType="1"/>
            </p:cNvSpPr>
            <p:nvPr/>
          </p:nvSpPr>
          <p:spPr bwMode="auto">
            <a:xfrm flipV="1">
              <a:off x="2700" y="1620"/>
              <a:ext cx="96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1" name="Line 15"/>
            <p:cNvSpPr>
              <a:spLocks noChangeShapeType="1"/>
            </p:cNvSpPr>
            <p:nvPr/>
          </p:nvSpPr>
          <p:spPr bwMode="auto">
            <a:xfrm>
              <a:off x="2508" y="1572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2" name="Line 16"/>
            <p:cNvSpPr>
              <a:spLocks noChangeShapeType="1"/>
            </p:cNvSpPr>
            <p:nvPr/>
          </p:nvSpPr>
          <p:spPr bwMode="auto">
            <a:xfrm flipV="1">
              <a:off x="2652" y="1476"/>
              <a:ext cx="96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3" name="Oval 17"/>
            <p:cNvSpPr>
              <a:spLocks noChangeArrowheads="1"/>
            </p:cNvSpPr>
            <p:nvPr/>
          </p:nvSpPr>
          <p:spPr bwMode="auto">
            <a:xfrm>
              <a:off x="3280" y="1336"/>
              <a:ext cx="232" cy="18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074" name="Line 18"/>
            <p:cNvSpPr>
              <a:spLocks noChangeShapeType="1"/>
            </p:cNvSpPr>
            <p:nvPr/>
          </p:nvSpPr>
          <p:spPr bwMode="auto">
            <a:xfrm>
              <a:off x="3420" y="1524"/>
              <a:ext cx="48" cy="4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5" name="Line 19"/>
            <p:cNvSpPr>
              <a:spLocks noChangeShapeType="1"/>
            </p:cNvSpPr>
            <p:nvPr/>
          </p:nvSpPr>
          <p:spPr bwMode="auto">
            <a:xfrm flipH="1">
              <a:off x="3276" y="1908"/>
              <a:ext cx="192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6" name="Line 20"/>
            <p:cNvSpPr>
              <a:spLocks noChangeShapeType="1"/>
            </p:cNvSpPr>
            <p:nvPr/>
          </p:nvSpPr>
          <p:spPr bwMode="auto">
            <a:xfrm>
              <a:off x="3276" y="2052"/>
              <a:ext cx="96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7" name="Line 21"/>
            <p:cNvSpPr>
              <a:spLocks noChangeShapeType="1"/>
            </p:cNvSpPr>
            <p:nvPr/>
          </p:nvSpPr>
          <p:spPr bwMode="auto">
            <a:xfrm>
              <a:off x="3468" y="1908"/>
              <a:ext cx="192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8" name="Line 22"/>
            <p:cNvSpPr>
              <a:spLocks noChangeShapeType="1"/>
            </p:cNvSpPr>
            <p:nvPr/>
          </p:nvSpPr>
          <p:spPr bwMode="auto">
            <a:xfrm flipV="1">
              <a:off x="3660" y="1956"/>
              <a:ext cx="144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79" name="Line 23"/>
            <p:cNvSpPr>
              <a:spLocks noChangeShapeType="1"/>
            </p:cNvSpPr>
            <p:nvPr/>
          </p:nvSpPr>
          <p:spPr bwMode="auto">
            <a:xfrm>
              <a:off x="3804" y="1956"/>
              <a:ext cx="48" cy="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0" name="Line 24"/>
            <p:cNvSpPr>
              <a:spLocks noChangeShapeType="1"/>
            </p:cNvSpPr>
            <p:nvPr/>
          </p:nvSpPr>
          <p:spPr bwMode="auto">
            <a:xfrm flipH="1">
              <a:off x="3324" y="1668"/>
              <a:ext cx="96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1" name="Line 25"/>
            <p:cNvSpPr>
              <a:spLocks noChangeShapeType="1"/>
            </p:cNvSpPr>
            <p:nvPr/>
          </p:nvSpPr>
          <p:spPr bwMode="auto">
            <a:xfrm flipH="1" flipV="1">
              <a:off x="3180" y="1764"/>
              <a:ext cx="144" cy="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2" name="Line 26"/>
            <p:cNvSpPr>
              <a:spLocks noChangeShapeType="1"/>
            </p:cNvSpPr>
            <p:nvPr/>
          </p:nvSpPr>
          <p:spPr bwMode="auto">
            <a:xfrm flipH="1">
              <a:off x="3228" y="1620"/>
              <a:ext cx="1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3" name="Line 27"/>
            <p:cNvSpPr>
              <a:spLocks noChangeShapeType="1"/>
            </p:cNvSpPr>
            <p:nvPr/>
          </p:nvSpPr>
          <p:spPr bwMode="auto">
            <a:xfrm flipH="1" flipV="1">
              <a:off x="3084" y="1524"/>
              <a:ext cx="144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4" name="Line 28"/>
            <p:cNvSpPr>
              <a:spLocks noChangeShapeType="1"/>
            </p:cNvSpPr>
            <p:nvPr/>
          </p:nvSpPr>
          <p:spPr bwMode="auto">
            <a:xfrm flipV="1">
              <a:off x="3324" y="1428"/>
              <a:ext cx="48" cy="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5" name="Line 29"/>
            <p:cNvSpPr>
              <a:spLocks noChangeShapeType="1"/>
            </p:cNvSpPr>
            <p:nvPr/>
          </p:nvSpPr>
          <p:spPr bwMode="auto">
            <a:xfrm flipH="1" flipV="1">
              <a:off x="2508" y="1380"/>
              <a:ext cx="96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6" name="Oval 30"/>
            <p:cNvSpPr>
              <a:spLocks noChangeArrowheads="1"/>
            </p:cNvSpPr>
            <p:nvPr/>
          </p:nvSpPr>
          <p:spPr bwMode="auto">
            <a:xfrm>
              <a:off x="2716" y="2500"/>
              <a:ext cx="400" cy="304"/>
            </a:xfrm>
            <a:prstGeom prst="ellips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087" name="Line 31"/>
            <p:cNvSpPr>
              <a:spLocks noChangeShapeType="1"/>
            </p:cNvSpPr>
            <p:nvPr/>
          </p:nvSpPr>
          <p:spPr bwMode="auto">
            <a:xfrm flipH="1" flipV="1">
              <a:off x="2796" y="2628"/>
              <a:ext cx="112" cy="129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8" name="Line 32"/>
            <p:cNvSpPr>
              <a:spLocks noChangeShapeType="1"/>
            </p:cNvSpPr>
            <p:nvPr/>
          </p:nvSpPr>
          <p:spPr bwMode="auto">
            <a:xfrm>
              <a:off x="2892" y="2676"/>
              <a:ext cx="4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89" name="Line 33"/>
            <p:cNvSpPr>
              <a:spLocks noChangeShapeType="1"/>
            </p:cNvSpPr>
            <p:nvPr/>
          </p:nvSpPr>
          <p:spPr bwMode="auto">
            <a:xfrm flipV="1">
              <a:off x="2908" y="2677"/>
              <a:ext cx="128" cy="3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0" name="Line 34"/>
            <p:cNvSpPr>
              <a:spLocks noChangeShapeType="1"/>
            </p:cNvSpPr>
            <p:nvPr/>
          </p:nvSpPr>
          <p:spPr bwMode="auto">
            <a:xfrm>
              <a:off x="2940" y="2580"/>
              <a:ext cx="96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1" name="Line 35"/>
            <p:cNvSpPr>
              <a:spLocks noChangeShapeType="1"/>
            </p:cNvSpPr>
            <p:nvPr/>
          </p:nvSpPr>
          <p:spPr bwMode="auto">
            <a:xfrm flipH="1">
              <a:off x="2796" y="2580"/>
              <a:ext cx="48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2" name="Line 36"/>
            <p:cNvSpPr>
              <a:spLocks noChangeShapeType="1"/>
            </p:cNvSpPr>
            <p:nvPr/>
          </p:nvSpPr>
          <p:spPr bwMode="auto">
            <a:xfrm flipV="1">
              <a:off x="2508" y="3492"/>
              <a:ext cx="0" cy="4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3" name="Line 37"/>
            <p:cNvSpPr>
              <a:spLocks noChangeShapeType="1"/>
            </p:cNvSpPr>
            <p:nvPr/>
          </p:nvSpPr>
          <p:spPr bwMode="auto">
            <a:xfrm>
              <a:off x="2940" y="2820"/>
              <a:ext cx="0" cy="38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4" name="Line 38"/>
            <p:cNvSpPr>
              <a:spLocks noChangeShapeType="1"/>
            </p:cNvSpPr>
            <p:nvPr/>
          </p:nvSpPr>
          <p:spPr bwMode="auto">
            <a:xfrm>
              <a:off x="2940" y="3204"/>
              <a:ext cx="24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5" name="Line 39"/>
            <p:cNvSpPr>
              <a:spLocks noChangeShapeType="1"/>
            </p:cNvSpPr>
            <p:nvPr/>
          </p:nvSpPr>
          <p:spPr bwMode="auto">
            <a:xfrm>
              <a:off x="3180" y="3204"/>
              <a:ext cx="96" cy="28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6" name="Line 40"/>
            <p:cNvSpPr>
              <a:spLocks noChangeShapeType="1"/>
            </p:cNvSpPr>
            <p:nvPr/>
          </p:nvSpPr>
          <p:spPr bwMode="auto">
            <a:xfrm flipV="1">
              <a:off x="3276" y="3444"/>
              <a:ext cx="48" cy="4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7" name="Line 41"/>
            <p:cNvSpPr>
              <a:spLocks noChangeShapeType="1"/>
            </p:cNvSpPr>
            <p:nvPr/>
          </p:nvSpPr>
          <p:spPr bwMode="auto">
            <a:xfrm flipH="1">
              <a:off x="2700" y="3204"/>
              <a:ext cx="240" cy="4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8" name="Line 42"/>
            <p:cNvSpPr>
              <a:spLocks noChangeShapeType="1"/>
            </p:cNvSpPr>
            <p:nvPr/>
          </p:nvSpPr>
          <p:spPr bwMode="auto">
            <a:xfrm flipH="1">
              <a:off x="2604" y="3252"/>
              <a:ext cx="96" cy="28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099" name="Line 43"/>
            <p:cNvSpPr>
              <a:spLocks noChangeShapeType="1"/>
            </p:cNvSpPr>
            <p:nvPr/>
          </p:nvSpPr>
          <p:spPr bwMode="auto">
            <a:xfrm flipH="1">
              <a:off x="2508" y="3540"/>
              <a:ext cx="96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100" name="Line 44"/>
            <p:cNvSpPr>
              <a:spLocks noChangeShapeType="1"/>
            </p:cNvSpPr>
            <p:nvPr/>
          </p:nvSpPr>
          <p:spPr bwMode="auto">
            <a:xfrm>
              <a:off x="2940" y="2820"/>
              <a:ext cx="336" cy="4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101" name="Line 45"/>
            <p:cNvSpPr>
              <a:spLocks noChangeShapeType="1"/>
            </p:cNvSpPr>
            <p:nvPr/>
          </p:nvSpPr>
          <p:spPr bwMode="auto">
            <a:xfrm flipV="1">
              <a:off x="3276" y="2436"/>
              <a:ext cx="240" cy="43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102" name="Line 46"/>
            <p:cNvSpPr>
              <a:spLocks noChangeShapeType="1"/>
            </p:cNvSpPr>
            <p:nvPr/>
          </p:nvSpPr>
          <p:spPr bwMode="auto">
            <a:xfrm>
              <a:off x="3516" y="2436"/>
              <a:ext cx="14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103" name="Line 47"/>
            <p:cNvSpPr>
              <a:spLocks noChangeShapeType="1"/>
            </p:cNvSpPr>
            <p:nvPr/>
          </p:nvSpPr>
          <p:spPr bwMode="auto">
            <a:xfrm flipH="1">
              <a:off x="2652" y="2868"/>
              <a:ext cx="288" cy="4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104" name="Line 48"/>
            <p:cNvSpPr>
              <a:spLocks noChangeShapeType="1"/>
            </p:cNvSpPr>
            <p:nvPr/>
          </p:nvSpPr>
          <p:spPr bwMode="auto">
            <a:xfrm flipH="1" flipV="1">
              <a:off x="2316" y="2436"/>
              <a:ext cx="336" cy="48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105" name="Line 49"/>
            <p:cNvSpPr>
              <a:spLocks noChangeShapeType="1"/>
            </p:cNvSpPr>
            <p:nvPr/>
          </p:nvSpPr>
          <p:spPr bwMode="auto">
            <a:xfrm flipH="1">
              <a:off x="2172" y="2436"/>
              <a:ext cx="14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73106" name="Rectangle 50"/>
            <p:cNvSpPr>
              <a:spLocks noChangeArrowheads="1"/>
            </p:cNvSpPr>
            <p:nvPr/>
          </p:nvSpPr>
          <p:spPr bwMode="auto">
            <a:xfrm>
              <a:off x="2373" y="2203"/>
              <a:ext cx="1516" cy="294"/>
            </a:xfrm>
            <a:prstGeom prst="rect">
              <a:avLst/>
            </a:prstGeom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pattFill prst="narHorz">
                    <a:fgClr>
                      <a:schemeClr val="tx1"/>
                    </a:fgClr>
                    <a:bgClr>
                      <a:schemeClr val="bg1"/>
                    </a:bgClr>
                  </a:patt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63500" tIns="25400" rIns="63500" bIns="25400">
              <a:spAutoFit/>
            </a:bodyPr>
            <a:lstStyle/>
            <a:p>
              <a:pPr eaLnBrk="0" hangingPunct="0">
                <a:lnSpc>
                  <a:spcPct val="92000"/>
                </a:lnSpc>
              </a:pPr>
              <a:r>
                <a:rPr kumimoji="0" lang="en-US" altLang="zh-TW" b="1" dirty="0">
                  <a:ea typeface="新細明體" charset="0"/>
                  <a:cs typeface="新細明體" charset="0"/>
                </a:rPr>
                <a:t>instruction set</a:t>
              </a:r>
            </a:p>
          </p:txBody>
        </p:sp>
        <p:sp>
          <p:nvSpPr>
            <p:cNvPr id="173107" name="Rectangle 51"/>
            <p:cNvSpPr>
              <a:spLocks noChangeArrowheads="1"/>
            </p:cNvSpPr>
            <p:nvPr/>
          </p:nvSpPr>
          <p:spPr bwMode="auto">
            <a:xfrm>
              <a:off x="596" y="1636"/>
              <a:ext cx="981" cy="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pattFill prst="narHorz">
                    <a:fgClr>
                      <a:schemeClr val="tx1"/>
                    </a:fgClr>
                    <a:bgClr>
                      <a:schemeClr val="bg1"/>
                    </a:bgClr>
                  </a:patt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63500" tIns="25400" rIns="63500" bIns="25400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kumimoji="0" lang="en-US" altLang="zh-TW" b="1" dirty="0">
                  <a:ea typeface="新細明體" charset="0"/>
                  <a:cs typeface="新細明體" charset="0"/>
                </a:rPr>
                <a:t>software</a:t>
              </a:r>
            </a:p>
          </p:txBody>
        </p:sp>
        <p:sp>
          <p:nvSpPr>
            <p:cNvPr id="173108" name="Rectangle 52"/>
            <p:cNvSpPr>
              <a:spLocks noChangeArrowheads="1"/>
            </p:cNvSpPr>
            <p:nvPr/>
          </p:nvSpPr>
          <p:spPr bwMode="auto">
            <a:xfrm>
              <a:off x="596" y="2835"/>
              <a:ext cx="1063" cy="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pattFill prst="narHorz">
                    <a:fgClr>
                      <a:schemeClr val="tx1"/>
                    </a:fgClr>
                    <a:bgClr>
                      <a:schemeClr val="bg1"/>
                    </a:bgClr>
                  </a:patt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63500" tIns="25400" rIns="63500" bIns="25400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kumimoji="0" lang="en-US" altLang="zh-TW" b="1">
                  <a:ea typeface="新細明體" charset="0"/>
                  <a:cs typeface="新細明體" charset="0"/>
                </a:rPr>
                <a:t>hardware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51E711DA-C401-D447-9A1E-24457E99E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231" y="1089490"/>
            <a:ext cx="3593857" cy="56435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1CF4BF6-47FE-B34A-B99C-724C7ACD18BB}"/>
              </a:ext>
            </a:extLst>
          </p:cNvPr>
          <p:cNvSpPr/>
          <p:nvPr/>
        </p:nvSpPr>
        <p:spPr>
          <a:xfrm>
            <a:off x="5086231" y="2944855"/>
            <a:ext cx="4114800" cy="1609639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51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0134B-3970-CF49-8C99-669309A13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highlight>
                  <a:srgbClr val="FF0000"/>
                </a:highlight>
              </a:rPr>
              <a:t>for</a:t>
            </a:r>
            <a:r>
              <a:rPr lang="en-US" dirty="0"/>
              <a:t> (</a:t>
            </a:r>
            <a:r>
              <a:rPr lang="en-US" dirty="0" err="1">
                <a:highlight>
                  <a:srgbClr val="FFFF00"/>
                </a:highlight>
              </a:rPr>
              <a:t>i</a:t>
            </a:r>
            <a:r>
              <a:rPr lang="en-US" dirty="0">
                <a:highlight>
                  <a:srgbClr val="FFFF00"/>
                </a:highlight>
              </a:rPr>
              <a:t>=1; </a:t>
            </a:r>
            <a:r>
              <a:rPr lang="en-US" dirty="0" err="1">
                <a:highlight>
                  <a:srgbClr val="FF0000"/>
                </a:highlight>
              </a:rPr>
              <a:t>i</a:t>
            </a:r>
            <a:r>
              <a:rPr lang="en-US" dirty="0">
                <a:highlight>
                  <a:srgbClr val="FF0000"/>
                </a:highlight>
              </a:rPr>
              <a:t>&lt;M-1</a:t>
            </a:r>
            <a:r>
              <a:rPr lang="en-US" dirty="0"/>
              <a:t>; </a:t>
            </a:r>
            <a:r>
              <a:rPr lang="en-US" dirty="0" err="1">
                <a:highlight>
                  <a:srgbClr val="0432FF"/>
                </a:highlight>
              </a:rPr>
              <a:t>i</a:t>
            </a:r>
            <a:r>
              <a:rPr lang="en-US" dirty="0">
                <a:highlight>
                  <a:srgbClr val="0432FF"/>
                </a:highlight>
              </a:rPr>
              <a:t>++</a:t>
            </a:r>
            <a:r>
              <a:rPr lang="en-US" dirty="0"/>
              <a:t>) </a:t>
            </a:r>
            <a:r>
              <a:rPr lang="en-US" dirty="0">
                <a:highlight>
                  <a:srgbClr val="008000"/>
                </a:highlight>
              </a:rPr>
              <a:t>B2[</a:t>
            </a:r>
            <a:r>
              <a:rPr lang="en-US" dirty="0" err="1">
                <a:highlight>
                  <a:srgbClr val="008000"/>
                </a:highlight>
              </a:rPr>
              <a:t>i</a:t>
            </a:r>
            <a:r>
              <a:rPr lang="en-US" dirty="0">
                <a:highlight>
                  <a:srgbClr val="008000"/>
                </a:highlight>
              </a:rPr>
              <a:t>] = B[i-1] + B[</a:t>
            </a:r>
            <a:r>
              <a:rPr lang="en-US" dirty="0" err="1">
                <a:highlight>
                  <a:srgbClr val="008000"/>
                </a:highlight>
              </a:rPr>
              <a:t>i</a:t>
            </a:r>
            <a:r>
              <a:rPr lang="en-US" dirty="0">
                <a:highlight>
                  <a:srgbClr val="008000"/>
                </a:highlight>
              </a:rPr>
              <a:t>] + B[i+1];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D3596-64F0-4142-8E58-C80F6B372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638800"/>
          </a:xfrm>
        </p:spPr>
        <p:txBody>
          <a:bodyPr>
            <a:normAutofit fontScale="77500" lnSpcReduction="20000"/>
          </a:bodyPr>
          <a:lstStyle/>
          <a:p>
            <a:r>
              <a:rPr lang="en-US" sz="3100" dirty="0"/>
              <a:t>Base address B and B2 are in register x22 and x23. </a:t>
            </a:r>
            <a:r>
              <a:rPr lang="en-US" sz="3100" dirty="0" err="1"/>
              <a:t>i</a:t>
            </a:r>
            <a:r>
              <a:rPr lang="en-US" sz="3100" dirty="0"/>
              <a:t> is stored in register x5, M is stored in x4.</a:t>
            </a:r>
            <a:endParaRPr lang="en-US" dirty="0"/>
          </a:p>
          <a:p>
            <a:pPr marL="251460" lvl="1" indent="0">
              <a:buNone/>
            </a:pPr>
            <a:endParaRPr lang="en-US" dirty="0"/>
          </a:p>
          <a:p>
            <a:pPr marL="251460" lvl="1" indent="0">
              <a:buNone/>
            </a:pPr>
            <a:r>
              <a:rPr lang="en-US" sz="2000" dirty="0"/>
              <a:t>		</a:t>
            </a:r>
            <a:r>
              <a:rPr lang="en-US" sz="2600" dirty="0" err="1"/>
              <a:t>addi</a:t>
            </a:r>
            <a:r>
              <a:rPr lang="en-US" sz="2600" dirty="0"/>
              <a:t> x5, x0, 1        // </a:t>
            </a:r>
            <a:r>
              <a:rPr lang="en-US" sz="2600" dirty="0" err="1"/>
              <a:t>i</a:t>
            </a:r>
            <a:r>
              <a:rPr lang="en-US" sz="2600" dirty="0"/>
              <a:t>=1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addi</a:t>
            </a:r>
            <a:r>
              <a:rPr lang="en-US" sz="2600" dirty="0"/>
              <a:t> x21, x4, -1    // loop bound x21 has M-1</a:t>
            </a:r>
          </a:p>
          <a:p>
            <a:pPr marL="251460" lvl="1" indent="0">
              <a:buNone/>
            </a:pPr>
            <a:r>
              <a:rPr lang="en-US" sz="2600" dirty="0"/>
              <a:t>LOOP: </a:t>
            </a:r>
            <a:r>
              <a:rPr lang="en-US" sz="2600" dirty="0" err="1"/>
              <a:t>bge</a:t>
            </a:r>
            <a:r>
              <a:rPr lang="en-US" sz="2600" dirty="0"/>
              <a:t> x5, x21, Exit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slliw</a:t>
            </a:r>
            <a:r>
              <a:rPr lang="en-US" sz="2600" dirty="0"/>
              <a:t> x6, x5, 2      // x6 now store </a:t>
            </a:r>
            <a:r>
              <a:rPr lang="en-US" sz="2600" dirty="0" err="1"/>
              <a:t>i</a:t>
            </a:r>
            <a:r>
              <a:rPr lang="en-US" sz="2600" dirty="0"/>
              <a:t>*4, </a:t>
            </a:r>
            <a:r>
              <a:rPr lang="en-US" sz="2600" dirty="0" err="1"/>
              <a:t>slliw</a:t>
            </a:r>
            <a:r>
              <a:rPr lang="en-US" sz="2600" dirty="0"/>
              <a:t> is </a:t>
            </a:r>
            <a:r>
              <a:rPr lang="en-US" sz="2600" dirty="0" err="1"/>
              <a:t>i</a:t>
            </a:r>
            <a:r>
              <a:rPr lang="en-US" sz="2600" dirty="0"/>
              <a:t>&lt;&lt;2 (shift left logic)</a:t>
            </a:r>
          </a:p>
          <a:p>
            <a:pPr marL="251460" lvl="1" indent="0">
              <a:buNone/>
            </a:pPr>
            <a:r>
              <a:rPr lang="en-US" sz="2600" dirty="0"/>
              <a:t>		add x7, x22, x6   // x7 now stores address of B[</a:t>
            </a:r>
            <a:r>
              <a:rPr lang="en-US" sz="2600" dirty="0" err="1"/>
              <a:t>i</a:t>
            </a:r>
            <a:r>
              <a:rPr lang="en-US" sz="2600" dirty="0"/>
              <a:t>]. 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lw</a:t>
            </a:r>
            <a:r>
              <a:rPr lang="en-US" sz="2600" dirty="0"/>
              <a:t> x9, 0(x7)        // load B[</a:t>
            </a:r>
            <a:r>
              <a:rPr lang="en-US" sz="2600" dirty="0" err="1"/>
              <a:t>i</a:t>
            </a:r>
            <a:r>
              <a:rPr lang="en-US" sz="2600" dirty="0"/>
              <a:t>] from memory location (x7+0) to x9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lw</a:t>
            </a:r>
            <a:r>
              <a:rPr lang="en-US" sz="2600" dirty="0"/>
              <a:t> x10, -4(x7)     // load B[i-1] to x10</a:t>
            </a:r>
          </a:p>
          <a:p>
            <a:pPr marL="251460" lvl="1" indent="0">
              <a:buNone/>
            </a:pPr>
            <a:r>
              <a:rPr lang="en-US" sz="2600" dirty="0"/>
              <a:t>		add x9, x10, x9  // x9 = B[</a:t>
            </a:r>
            <a:r>
              <a:rPr lang="en-US" sz="2600" dirty="0" err="1"/>
              <a:t>i</a:t>
            </a:r>
            <a:r>
              <a:rPr lang="en-US" sz="2600" dirty="0"/>
              <a:t>] + B[i-1]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lw</a:t>
            </a:r>
            <a:r>
              <a:rPr lang="en-US" sz="2600" dirty="0"/>
              <a:t> x10, 4(x7)      //load B[i+1] to x10</a:t>
            </a:r>
          </a:p>
          <a:p>
            <a:pPr marL="251460" lvl="1" indent="0">
              <a:buNone/>
            </a:pPr>
            <a:r>
              <a:rPr lang="en-US" sz="2600" dirty="0"/>
              <a:t>		add x9, x10, x9  // x9 = B[i-1] + B[</a:t>
            </a:r>
            <a:r>
              <a:rPr lang="en-US" sz="2600" dirty="0" err="1"/>
              <a:t>i</a:t>
            </a:r>
            <a:r>
              <a:rPr lang="en-US" sz="2600" dirty="0"/>
              <a:t>] + B[i+1]</a:t>
            </a:r>
          </a:p>
          <a:p>
            <a:pPr marL="251460" lvl="1" indent="0">
              <a:buNone/>
            </a:pPr>
            <a:r>
              <a:rPr lang="en-US" sz="2600" dirty="0"/>
              <a:t>		add x8, x23, x6  // x8 now stores the address of B2[</a:t>
            </a:r>
            <a:r>
              <a:rPr lang="en-US" sz="2600" dirty="0" err="1"/>
              <a:t>i</a:t>
            </a:r>
            <a:r>
              <a:rPr lang="en-US" sz="2600" dirty="0"/>
              <a:t>]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sw</a:t>
            </a:r>
            <a:r>
              <a:rPr lang="en-US" sz="2600" dirty="0"/>
              <a:t> x9, 0(x8)       // store value for B2[</a:t>
            </a:r>
            <a:r>
              <a:rPr lang="en-US" sz="2600" dirty="0" err="1"/>
              <a:t>i</a:t>
            </a:r>
            <a:r>
              <a:rPr lang="en-US" sz="2600" dirty="0"/>
              <a:t>] from register x9 to memory (x8+0)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addi</a:t>
            </a:r>
            <a:r>
              <a:rPr lang="en-US" sz="2600" dirty="0"/>
              <a:t> x5, x5, 1     // </a:t>
            </a:r>
            <a:r>
              <a:rPr lang="en-US" sz="2600" dirty="0" err="1"/>
              <a:t>i</a:t>
            </a:r>
            <a:r>
              <a:rPr lang="en-US" sz="2600" dirty="0"/>
              <a:t>++</a:t>
            </a:r>
          </a:p>
          <a:p>
            <a:pPr marL="251460" lvl="1" indent="0">
              <a:buNone/>
            </a:pPr>
            <a:r>
              <a:rPr lang="en-US" sz="2600" dirty="0"/>
              <a:t>		</a:t>
            </a:r>
            <a:r>
              <a:rPr lang="en-US" sz="2600" dirty="0" err="1"/>
              <a:t>beq</a:t>
            </a:r>
            <a:r>
              <a:rPr lang="en-US" sz="2600" dirty="0"/>
              <a:t> x0, x0, LOOP</a:t>
            </a:r>
          </a:p>
          <a:p>
            <a:pPr marL="251460" lvl="1" indent="0">
              <a:buNone/>
            </a:pPr>
            <a:r>
              <a:rPr lang="en-US" sz="2600" dirty="0"/>
              <a:t>Exit: </a:t>
            </a:r>
            <a:endParaRPr lang="en-US" sz="3000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3D974-9738-9944-B423-2A5899C3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95C6E3E-13E6-164B-8E84-5296B00249A2}"/>
              </a:ext>
            </a:extLst>
          </p:cNvPr>
          <p:cNvSpPr/>
          <p:nvPr/>
        </p:nvSpPr>
        <p:spPr>
          <a:xfrm>
            <a:off x="474895" y="2092377"/>
            <a:ext cx="5372870" cy="551393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1FC3EF91-86B3-9E4B-BD1A-7442DA3CFE7D}"/>
              </a:ext>
            </a:extLst>
          </p:cNvPr>
          <p:cNvSpPr/>
          <p:nvPr/>
        </p:nvSpPr>
        <p:spPr>
          <a:xfrm>
            <a:off x="476516" y="2650382"/>
            <a:ext cx="4674382" cy="264319"/>
          </a:xfrm>
          <a:prstGeom prst="roundRect">
            <a:avLst/>
          </a:prstGeom>
          <a:solidFill>
            <a:srgbClr val="FF0000">
              <a:alpha val="4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B9E2BA0B-5FF2-134A-AC3B-F8587A14D5CF}"/>
              </a:ext>
            </a:extLst>
          </p:cNvPr>
          <p:cNvSpPr/>
          <p:nvPr/>
        </p:nvSpPr>
        <p:spPr>
          <a:xfrm>
            <a:off x="494633" y="5962380"/>
            <a:ext cx="4674382" cy="266312"/>
          </a:xfrm>
          <a:prstGeom prst="roundRect">
            <a:avLst/>
          </a:prstGeom>
          <a:solidFill>
            <a:srgbClr val="FF0000">
              <a:alpha val="4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780764EF-9FF7-E541-B858-50341AEE863F}"/>
              </a:ext>
            </a:extLst>
          </p:cNvPr>
          <p:cNvSpPr/>
          <p:nvPr/>
        </p:nvSpPr>
        <p:spPr>
          <a:xfrm>
            <a:off x="494633" y="5423423"/>
            <a:ext cx="4077367" cy="538957"/>
          </a:xfrm>
          <a:prstGeom prst="roundRect">
            <a:avLst/>
          </a:prstGeom>
          <a:solidFill>
            <a:srgbClr val="0432FF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8C0943BB-3D04-4042-AE6E-1E591196E7D8}"/>
              </a:ext>
            </a:extLst>
          </p:cNvPr>
          <p:cNvSpPr/>
          <p:nvPr/>
        </p:nvSpPr>
        <p:spPr>
          <a:xfrm>
            <a:off x="474895" y="2927881"/>
            <a:ext cx="7900619" cy="2482319"/>
          </a:xfrm>
          <a:prstGeom prst="roundRect">
            <a:avLst>
              <a:gd name="adj" fmla="val 4443"/>
            </a:avLst>
          </a:prstGeom>
          <a:solidFill>
            <a:srgbClr val="00B050">
              <a:alpha val="4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9726A85-CF56-364B-8DF9-EACF5732833C}"/>
              </a:ext>
            </a:extLst>
          </p:cNvPr>
          <p:cNvSpPr/>
          <p:nvPr/>
        </p:nvSpPr>
        <p:spPr>
          <a:xfrm>
            <a:off x="5861017" y="1543311"/>
            <a:ext cx="350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sz="2400" b="1" dirty="0">
                <a:latin typeface="Times New Roman" charset="0"/>
              </a:rPr>
              <a:t>Using </a:t>
            </a:r>
            <a:r>
              <a:rPr lang="en-AU" altLang="en-US" sz="2400" b="1" dirty="0" err="1">
                <a:latin typeface="Times New Roman" charset="0"/>
              </a:rPr>
              <a:t>bge</a:t>
            </a:r>
            <a:r>
              <a:rPr lang="en-AU" altLang="en-US" sz="2400" b="1" dirty="0">
                <a:latin typeface="Times New Roman" charset="0"/>
              </a:rPr>
              <a:t> (&gt;=) for &lt;, i.e. reverse relationship, to exit</a:t>
            </a:r>
          </a:p>
        </p:txBody>
      </p:sp>
    </p:spTree>
    <p:extLst>
      <p:ext uri="{BB962C8B-B14F-4D97-AF65-F5344CB8AC3E}">
        <p14:creationId xmlns:p14="http://schemas.microsoft.com/office/powerpoint/2010/main" val="155809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62" grpId="0" animBg="1"/>
      <p:bldP spid="63" grpId="0" animBg="1"/>
      <p:bldP spid="6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B72F5-464C-6541-81A2-7D975CA22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Use Reverse Relationship between High-level Language Code and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EF09E-F8EA-5B4D-8502-84289D2371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keep the original code sequence </a:t>
            </a:r>
          </a:p>
          <a:p>
            <a:pPr marL="0" indent="0">
              <a:buNone/>
            </a:pPr>
            <a:r>
              <a:rPr lang="en-US" dirty="0"/>
              <a:t>    and structure as much as possible.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High level language</a:t>
            </a:r>
          </a:p>
          <a:p>
            <a:pPr lvl="1"/>
            <a:r>
              <a:rPr lang="en-US" dirty="0"/>
              <a:t>If (==|&gt;|&lt;, …) true </a:t>
            </a:r>
            <a:r>
              <a:rPr lang="en-US" b="1" dirty="0"/>
              <a:t>do the following things</a:t>
            </a:r>
          </a:p>
          <a:p>
            <a:pPr lvl="1"/>
            <a:r>
              <a:rPr lang="en-US" dirty="0"/>
              <a:t>while (==|&gt;|&lt;, …) </a:t>
            </a:r>
            <a:r>
              <a:rPr lang="en-US" b="1" dirty="0"/>
              <a:t>do the following things</a:t>
            </a:r>
          </a:p>
          <a:p>
            <a:pPr lvl="1"/>
            <a:r>
              <a:rPr lang="en-US" dirty="0"/>
              <a:t>for (; </a:t>
            </a:r>
            <a:r>
              <a:rPr lang="en-US" dirty="0" err="1"/>
              <a:t>i</a:t>
            </a:r>
            <a:r>
              <a:rPr lang="en-US" dirty="0"/>
              <a:t>&lt;M; …) </a:t>
            </a:r>
            <a:r>
              <a:rPr lang="en-US" b="1" dirty="0"/>
              <a:t>do the following things</a:t>
            </a:r>
          </a:p>
          <a:p>
            <a:endParaRPr lang="en-US" dirty="0"/>
          </a:p>
          <a:p>
            <a:r>
              <a:rPr lang="en-US" dirty="0"/>
              <a:t>b* Instructions</a:t>
            </a:r>
          </a:p>
          <a:p>
            <a:pPr lvl="1"/>
            <a:r>
              <a:rPr lang="en-US" b="1" dirty="0"/>
              <a:t>If (true), go to branch target, </a:t>
            </a:r>
          </a:p>
          <a:p>
            <a:pPr lvl="2"/>
            <a:r>
              <a:rPr lang="en-US" dirty="0"/>
              <a:t>i.e. </a:t>
            </a:r>
            <a:r>
              <a:rPr lang="en-US" b="1" dirty="0"/>
              <a:t>do NOT the following things of b*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94B4E-6FA1-994B-901F-B2ED9E5C2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CCFCEA-B7F7-E149-88AA-DA43A732C1C1}"/>
              </a:ext>
            </a:extLst>
          </p:cNvPr>
          <p:cNvSpPr/>
          <p:nvPr/>
        </p:nvSpPr>
        <p:spPr>
          <a:xfrm>
            <a:off x="6091713" y="990600"/>
            <a:ext cx="3061252" cy="3785652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AU" altLang="en-US" sz="2400" dirty="0">
                <a:latin typeface="Times New Roman" charset="0"/>
              </a:rPr>
              <a:t>L2:  </a:t>
            </a:r>
            <a:r>
              <a:rPr lang="en-AU" altLang="en-US" sz="2400" dirty="0" err="1">
                <a:latin typeface="Times New Roman" charset="0"/>
              </a:rPr>
              <a:t>addi</a:t>
            </a:r>
            <a:r>
              <a:rPr lang="en-AU" altLang="en-US" sz="2400" dirty="0">
                <a:latin typeface="Times New Roman" charset="0"/>
              </a:rPr>
              <a:t> x5, x5, 1      </a:t>
            </a:r>
          </a:p>
          <a:p>
            <a:r>
              <a:rPr lang="en-AU" altLang="en-US" sz="2400" dirty="0">
                <a:latin typeface="Times New Roman" charset="0"/>
              </a:rPr>
              <a:t>        add x10, x5, x11</a:t>
            </a:r>
          </a:p>
          <a:p>
            <a:r>
              <a:rPr lang="en-AU" altLang="en-US" sz="2400" dirty="0">
                <a:latin typeface="Times New Roman" charset="0"/>
              </a:rPr>
              <a:t>        </a:t>
            </a:r>
            <a:r>
              <a:rPr lang="en-AU" altLang="en-US" sz="2400" b="1" dirty="0" err="1">
                <a:latin typeface="Times New Roman" charset="0"/>
              </a:rPr>
              <a:t>beq</a:t>
            </a:r>
            <a:r>
              <a:rPr lang="en-AU" altLang="en-US" sz="2400" b="1" dirty="0">
                <a:latin typeface="Times New Roman" charset="0"/>
              </a:rPr>
              <a:t> x5, x6, L1 </a:t>
            </a:r>
          </a:p>
          <a:p>
            <a:r>
              <a:rPr lang="en-AU" altLang="en-US" sz="2400" b="1" dirty="0">
                <a:latin typeface="Times New Roman" charset="0"/>
              </a:rPr>
              <a:t>        </a:t>
            </a:r>
            <a:r>
              <a:rPr lang="en-AU" altLang="en-US" sz="2400" dirty="0">
                <a:latin typeface="Times New Roman" charset="0"/>
              </a:rPr>
              <a:t>add x10, x10, x9</a:t>
            </a:r>
          </a:p>
          <a:p>
            <a:r>
              <a:rPr lang="en-AU" altLang="en-US" sz="2400" dirty="0">
                <a:latin typeface="Times New Roman" charset="0"/>
              </a:rPr>
              <a:t>        sub ….</a:t>
            </a:r>
          </a:p>
          <a:p>
            <a:r>
              <a:rPr lang="en-AU" altLang="en-US" sz="2400" dirty="0">
                <a:latin typeface="Times New Roman" charset="0"/>
              </a:rPr>
              <a:t>        …</a:t>
            </a:r>
          </a:p>
          <a:p>
            <a:endParaRPr lang="en-AU" altLang="en-US" sz="2400" dirty="0">
              <a:latin typeface="Times New Roman" charset="0"/>
            </a:endParaRPr>
          </a:p>
          <a:p>
            <a:r>
              <a:rPr lang="en-AU" altLang="en-US" sz="2400" dirty="0">
                <a:latin typeface="Times New Roman" charset="0"/>
              </a:rPr>
              <a:t>L1:   sub x10, x10, x9</a:t>
            </a:r>
          </a:p>
          <a:p>
            <a:r>
              <a:rPr lang="en-AU" altLang="en-US" sz="2400" dirty="0">
                <a:latin typeface="Times New Roman" charset="0"/>
              </a:rPr>
              <a:t>         add …</a:t>
            </a:r>
          </a:p>
          <a:p>
            <a:r>
              <a:rPr lang="en-AU" altLang="en-US" sz="2400" dirty="0">
                <a:latin typeface="Times New Roman" charset="0"/>
              </a:rPr>
              <a:t>         …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C256538-0C39-B640-8F4D-239A67813A6D}"/>
              </a:ext>
            </a:extLst>
          </p:cNvPr>
          <p:cNvSpPr/>
          <p:nvPr/>
        </p:nvSpPr>
        <p:spPr>
          <a:xfrm>
            <a:off x="6764651" y="2154628"/>
            <a:ext cx="2388314" cy="3232566"/>
          </a:xfrm>
          <a:prstGeom prst="roundRect">
            <a:avLst>
              <a:gd name="adj" fmla="val 3957"/>
            </a:avLst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FF27DDB-DFAD-6743-9F9B-D8C62D09910B}"/>
              </a:ext>
            </a:extLst>
          </p:cNvPr>
          <p:cNvSpPr/>
          <p:nvPr/>
        </p:nvSpPr>
        <p:spPr>
          <a:xfrm>
            <a:off x="6777513" y="3673772"/>
            <a:ext cx="2133600" cy="1713422"/>
          </a:xfrm>
          <a:prstGeom prst="roundRect">
            <a:avLst>
              <a:gd name="adj" fmla="val 3957"/>
            </a:avLst>
          </a:prstGeom>
          <a:solidFill>
            <a:srgbClr val="00B0F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F317BAC-D976-C346-BA18-75311122D578}"/>
              </a:ext>
            </a:extLst>
          </p:cNvPr>
          <p:cNvSpPr/>
          <p:nvPr/>
        </p:nvSpPr>
        <p:spPr>
          <a:xfrm>
            <a:off x="6733275" y="1774617"/>
            <a:ext cx="2388314" cy="341448"/>
          </a:xfrm>
          <a:prstGeom prst="roundRect">
            <a:avLst>
              <a:gd name="adj" fmla="val 3957"/>
            </a:avLst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4610886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27CD87E3-0CDB-444B-B2E0-DE788EE91D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/>
              <a:t>Signed vs. Unsigned</a:t>
            </a: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891737B8-6721-324C-B513-06961268BC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altLang="en-US" dirty="0"/>
              <a:t>Signed comparison: </a:t>
            </a:r>
            <a:r>
              <a:rPr lang="en-AU" altLang="en-US" dirty="0" err="1"/>
              <a:t>blt</a:t>
            </a:r>
            <a:r>
              <a:rPr lang="en-AU" altLang="en-US" dirty="0"/>
              <a:t>, </a:t>
            </a:r>
            <a:r>
              <a:rPr lang="en-AU" altLang="en-US" dirty="0" err="1"/>
              <a:t>bge</a:t>
            </a:r>
            <a:endParaRPr lang="en-AU" altLang="en-US" dirty="0"/>
          </a:p>
          <a:p>
            <a:pPr eaLnBrk="1" hangingPunct="1"/>
            <a:r>
              <a:rPr lang="en-AU" altLang="en-US" dirty="0"/>
              <a:t>Unsigned comparison: </a:t>
            </a:r>
            <a:r>
              <a:rPr lang="en-AU" altLang="en-US" dirty="0" err="1"/>
              <a:t>bltu</a:t>
            </a:r>
            <a:r>
              <a:rPr lang="en-AU" altLang="en-US" dirty="0"/>
              <a:t>, </a:t>
            </a:r>
            <a:r>
              <a:rPr lang="en-AU" altLang="en-US" dirty="0" err="1"/>
              <a:t>bgeu</a:t>
            </a:r>
            <a:endParaRPr lang="en-AU" altLang="en-US" dirty="0"/>
          </a:p>
          <a:p>
            <a:pPr eaLnBrk="1" hangingPunct="1"/>
            <a:r>
              <a:rPr lang="en-AU" altLang="en-US" dirty="0"/>
              <a:t>Example</a:t>
            </a:r>
          </a:p>
          <a:p>
            <a:pPr lvl="1" eaLnBrk="1" hangingPunct="1"/>
            <a:r>
              <a:rPr lang="en-AU" altLang="en-US" dirty="0"/>
              <a:t>x22 = </a:t>
            </a:r>
            <a:r>
              <a:rPr lang="en-AU" altLang="en-US" sz="2400" dirty="0"/>
              <a:t>1111 1111 1111 1111 1111 1111 1111 1111</a:t>
            </a:r>
          </a:p>
          <a:p>
            <a:pPr lvl="1" eaLnBrk="1" hangingPunct="1"/>
            <a:r>
              <a:rPr lang="en-AU" altLang="en-US" dirty="0"/>
              <a:t>x23 = </a:t>
            </a:r>
            <a:r>
              <a:rPr lang="en-AU" altLang="en-US" sz="2400" dirty="0"/>
              <a:t>0000 0000 0000 0000 0000 0000 0000 0001</a:t>
            </a:r>
          </a:p>
          <a:p>
            <a:pPr lvl="1" eaLnBrk="1" hangingPunct="1"/>
            <a:r>
              <a:rPr lang="en-AU" altLang="en-US" dirty="0">
                <a:latin typeface="Lucida Console" panose="020B0609040504020204" pitchFamily="49" charset="0"/>
              </a:rPr>
              <a:t>x22 &lt; x23 // signed</a:t>
            </a:r>
          </a:p>
          <a:p>
            <a:pPr lvl="2" eaLnBrk="1" hangingPunct="1"/>
            <a:r>
              <a:rPr lang="en-AU" altLang="en-US" dirty="0">
                <a:cs typeface="Arial" panose="020B0604020202020204" pitchFamily="34" charset="0"/>
              </a:rPr>
              <a:t>–1 &lt; +1</a:t>
            </a:r>
          </a:p>
          <a:p>
            <a:pPr lvl="2"/>
            <a:r>
              <a:rPr lang="en-AU" altLang="en-US" dirty="0">
                <a:latin typeface="Lucida Console" panose="020B0609040504020204" pitchFamily="49" charset="0"/>
              </a:rPr>
              <a:t>“</a:t>
            </a:r>
            <a:r>
              <a:rPr lang="en-AU" altLang="en-US" dirty="0" err="1">
                <a:latin typeface="Lucida Console" panose="020B0609040504020204" pitchFamily="49" charset="0"/>
              </a:rPr>
              <a:t>blt</a:t>
            </a:r>
            <a:r>
              <a:rPr lang="en-AU" altLang="en-US" dirty="0">
                <a:latin typeface="Lucida Console" panose="020B0609040504020204" pitchFamily="49" charset="0"/>
              </a:rPr>
              <a:t> x22 x23” true and branch to target</a:t>
            </a:r>
          </a:p>
          <a:p>
            <a:pPr lvl="2"/>
            <a:endParaRPr lang="en-AU" altLang="en-US" dirty="0">
              <a:cs typeface="Arial" panose="020B0604020202020204" pitchFamily="34" charset="0"/>
              <a:sym typeface="Symbol" pitchFamily="2" charset="2"/>
            </a:endParaRPr>
          </a:p>
          <a:p>
            <a:pPr lvl="1" eaLnBrk="1" hangingPunct="1"/>
            <a:r>
              <a:rPr lang="en-AU" altLang="en-US" dirty="0">
                <a:latin typeface="Lucida Console" panose="020B0609040504020204" pitchFamily="49" charset="0"/>
                <a:cs typeface="Arial" panose="020B0604020202020204" pitchFamily="34" charset="0"/>
                <a:sym typeface="Symbol" pitchFamily="2" charset="2"/>
              </a:rPr>
              <a:t>x22 &gt; x23 // unsigned</a:t>
            </a:r>
          </a:p>
          <a:p>
            <a:pPr lvl="2" eaLnBrk="1" hangingPunct="1"/>
            <a:r>
              <a:rPr lang="en-US" altLang="en-US" dirty="0"/>
              <a:t>+4,294,967,295 &gt; +1</a:t>
            </a:r>
          </a:p>
          <a:p>
            <a:pPr lvl="2"/>
            <a:r>
              <a:rPr lang="en-AU" altLang="en-US" dirty="0">
                <a:latin typeface="Lucida Console" panose="020B0609040504020204" pitchFamily="49" charset="0"/>
              </a:rPr>
              <a:t>“</a:t>
            </a:r>
            <a:r>
              <a:rPr lang="en-AU" altLang="en-US" dirty="0" err="1">
                <a:latin typeface="Lucida Console" panose="020B0609040504020204" pitchFamily="49" charset="0"/>
              </a:rPr>
              <a:t>bltu</a:t>
            </a:r>
            <a:r>
              <a:rPr lang="en-AU" altLang="en-US" dirty="0">
                <a:latin typeface="Lucida Console" panose="020B0609040504020204" pitchFamily="49" charset="0"/>
              </a:rPr>
              <a:t> x22 x23” false and not branch</a:t>
            </a:r>
            <a:endParaRPr lang="en-AU" altLang="en-US" dirty="0">
              <a:cs typeface="Arial" panose="020B0604020202020204" pitchFamily="34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577451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5B927-098A-0CC4-6EB0-8E4422EF3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Structure of A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2FE67-1A2E-5F73-23C6-FAD3BD60EA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.</a:t>
            </a:r>
            <a:r>
              <a:rPr lang="en-US" dirty="0" err="1"/>
              <a:t>globl</a:t>
            </a:r>
            <a:r>
              <a:rPr lang="en-US" dirty="0"/>
              <a:t> main    #declare main function</a:t>
            </a:r>
          </a:p>
          <a:p>
            <a:pPr marL="0" indent="0">
              <a:buNone/>
            </a:pPr>
            <a:r>
              <a:rPr lang="en-US" dirty="0"/>
              <a:t>.data          # The .data section of the program is used to </a:t>
            </a:r>
          </a:p>
          <a:p>
            <a:pPr marL="0" indent="0">
              <a:buNone/>
            </a:pPr>
            <a:r>
              <a:rPr lang="en-US" dirty="0"/>
              <a:t>                   # reserve memory to use for the variables/arrays</a:t>
            </a:r>
          </a:p>
          <a:p>
            <a:pPr marL="0" indent="0">
              <a:buNone/>
            </a:pPr>
            <a:r>
              <a:rPr lang="en-US" dirty="0"/>
              <a:t>.text                    #The .text section is the actual code</a:t>
            </a:r>
          </a:p>
          <a:p>
            <a:pPr marL="0" indent="0">
              <a:buNone/>
            </a:pPr>
            <a:r>
              <a:rPr lang="en-US" dirty="0"/>
              <a:t>main:                  #definition of main function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06CFA-AD2F-3504-0C35-DA86E61D5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3550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5B927-098A-0CC4-6EB0-8E4422EF3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Declare An Array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2FE67-1A2E-5F73-23C6-FAD3BD60EA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.</a:t>
            </a:r>
            <a:r>
              <a:rPr lang="en-US" dirty="0" err="1"/>
              <a:t>globl</a:t>
            </a:r>
            <a:r>
              <a:rPr lang="en-US" dirty="0"/>
              <a:t> main    #declare main function</a:t>
            </a:r>
          </a:p>
          <a:p>
            <a:pPr marL="0" indent="0">
              <a:buNone/>
            </a:pPr>
            <a:r>
              <a:rPr lang="en-US" dirty="0"/>
              <a:t>.data          #The .data section, for the variables/arrays</a:t>
            </a:r>
          </a:p>
          <a:p>
            <a:pPr marL="0" indent="0">
              <a:buNone/>
            </a:pPr>
            <a:r>
              <a:rPr lang="en-US" dirty="0"/>
              <a:t>	buffer: .space 8   #declare a symbol named "buffer" for </a:t>
            </a:r>
          </a:p>
          <a:p>
            <a:pPr marL="0" indent="0">
              <a:buNone/>
            </a:pPr>
            <a:r>
              <a:rPr lang="en-US" dirty="0"/>
              <a:t>                                     # 8 bytes of memory. </a:t>
            </a:r>
          </a:p>
          <a:p>
            <a:pPr marL="0" indent="0">
              <a:buNone/>
            </a:pPr>
            <a:r>
              <a:rPr lang="en-US" dirty="0"/>
              <a:t>		# For a word element, this correspond to "int buffer[2]"</a:t>
            </a:r>
          </a:p>
          <a:p>
            <a:pPr marL="0" indent="0">
              <a:buNone/>
            </a:pPr>
            <a:r>
              <a:rPr lang="en-US" dirty="0"/>
              <a:t>               #If you need to declare an array of 100 elements of int, </a:t>
            </a:r>
          </a:p>
          <a:p>
            <a:pPr marL="0" indent="0">
              <a:buNone/>
            </a:pPr>
            <a:r>
              <a:rPr lang="en-US" dirty="0"/>
              <a:t>             # use "</a:t>
            </a:r>
            <a:r>
              <a:rPr lang="en-US" dirty="0" err="1"/>
              <a:t>myArray</a:t>
            </a:r>
            <a:r>
              <a:rPr lang="en-US" dirty="0"/>
              <a:t>: .space 400</a:t>
            </a:r>
          </a:p>
          <a:p>
            <a:pPr marL="0" indent="0">
              <a:buNone/>
            </a:pPr>
            <a:r>
              <a:rPr lang="en-US" dirty="0"/>
              <a:t>.text                    #The .text section of the program is the actual code</a:t>
            </a:r>
          </a:p>
          <a:p>
            <a:pPr marL="0" indent="0">
              <a:buNone/>
            </a:pPr>
            <a:r>
              <a:rPr lang="en-US" dirty="0"/>
              <a:t>main:                  #definition of main function </a:t>
            </a:r>
          </a:p>
          <a:p>
            <a:pPr marL="0" indent="0">
              <a:buNone/>
            </a:pPr>
            <a:r>
              <a:rPr lang="en-US" dirty="0"/>
              <a:t>	la t0, buffer    # set register t0 to have the address of the buffe[0]</a:t>
            </a:r>
          </a:p>
          <a:p>
            <a:pPr marL="0" indent="0">
              <a:buNone/>
            </a:pPr>
            <a:r>
              <a:rPr lang="en-US" dirty="0"/>
              <a:t>	li t1, 8                  # Set register t1 to have immediate number 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06CFA-AD2F-3504-0C35-DA86E61D5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2055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B7376-161D-7453-41FE-120C653A5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Number Generator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79C60-58E5-A31B-DE5F-F1E64483C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li a0, 0  # for random number seed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li a1, 100 # range of random number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li a7, 42 # rand code</a:t>
            </a:r>
          </a:p>
          <a:p>
            <a:pPr marL="0" indent="0">
              <a:buNone/>
            </a:pPr>
            <a:r>
              <a:rPr lang="en-US" dirty="0" err="1">
                <a:solidFill>
                  <a:srgbClr val="000000"/>
                </a:solidFill>
                <a:latin typeface="Menlo" panose="020B0609030804020204" pitchFamily="49" charset="0"/>
              </a:rPr>
              <a:t>ecall</a:t>
            </a: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 # call random number generator to generate a random number stored in a0</a:t>
            </a:r>
          </a:p>
          <a:p>
            <a:endParaRPr lang="en-US" dirty="0"/>
          </a:p>
          <a:p>
            <a:r>
              <a:rPr lang="en-US" dirty="0"/>
              <a:t>Check: </a:t>
            </a:r>
            <a:r>
              <a:rPr lang="en-US" dirty="0">
                <a:hlinkClick r:id="rId2"/>
              </a:rPr>
              <a:t>https://github.com/TheThirdOne/rars/wiki/Environment-Calls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1D0530-89E3-69AD-443F-AD9AE98DD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5557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5B927-098A-0CC4-6EB0-8E4422EF3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Memory.s</a:t>
            </a:r>
            <a:r>
              <a:rPr lang="en-US" dirty="0"/>
              <a:t>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2FE67-1A2E-5F73-23C6-FAD3BD60EA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.</a:t>
            </a:r>
            <a:r>
              <a:rPr lang="en-US" dirty="0" err="1"/>
              <a:t>globl</a:t>
            </a:r>
            <a:r>
              <a:rPr lang="en-US" dirty="0"/>
              <a:t> main    #declare main function</a:t>
            </a:r>
          </a:p>
          <a:p>
            <a:pPr marL="0" indent="0">
              <a:buNone/>
            </a:pPr>
            <a:r>
              <a:rPr lang="en-US" dirty="0"/>
              <a:t>.data          #The .data section of the program is used to claim memory to use for the variables/arrays of the program</a:t>
            </a:r>
          </a:p>
          <a:p>
            <a:pPr marL="0" indent="0">
              <a:buNone/>
            </a:pPr>
            <a:r>
              <a:rPr lang="en-US" dirty="0"/>
              <a:t>buffer: .space 8   #declare a symbol named "buffer" for 8 bytes of memory. For a word element, this </a:t>
            </a:r>
            <a:r>
              <a:rPr lang="en-US" dirty="0" err="1"/>
              <a:t>coorespond</a:t>
            </a:r>
            <a:r>
              <a:rPr lang="en-US" dirty="0"/>
              <a:t> to "int buffer[2]"</a:t>
            </a:r>
          </a:p>
          <a:p>
            <a:pPr marL="0" indent="0">
              <a:buNone/>
            </a:pPr>
            <a:r>
              <a:rPr lang="en-US" dirty="0"/>
              <a:t>                           #This declaration claims 8 bytes of memory.</a:t>
            </a:r>
          </a:p>
          <a:p>
            <a:pPr marL="0" indent="0">
              <a:buNone/>
            </a:pPr>
            <a:r>
              <a:rPr lang="en-US" dirty="0"/>
              <a:t>                           #If you need to declare an array of 100 elements of word, use "</a:t>
            </a:r>
            <a:r>
              <a:rPr lang="en-US" dirty="0" err="1"/>
              <a:t>myArray</a:t>
            </a:r>
            <a:r>
              <a:rPr lang="en-US" dirty="0"/>
              <a:t>: .space 400</a:t>
            </a:r>
          </a:p>
          <a:p>
            <a:pPr marL="0" indent="0">
              <a:buNone/>
            </a:pPr>
            <a:r>
              <a:rPr lang="en-US" dirty="0"/>
              <a:t>.text                    #The .text section of the program is the actual code</a:t>
            </a:r>
          </a:p>
          <a:p>
            <a:pPr marL="0" indent="0">
              <a:buNone/>
            </a:pPr>
            <a:r>
              <a:rPr lang="en-US" dirty="0"/>
              <a:t>main:                  #definition of main function </a:t>
            </a:r>
          </a:p>
          <a:p>
            <a:pPr marL="0" indent="0">
              <a:buNone/>
            </a:pPr>
            <a:r>
              <a:rPr lang="en-US" dirty="0"/>
              <a:t>la t0, buffer         # set register t0 to have the address of the buffer variable</a:t>
            </a:r>
          </a:p>
          <a:p>
            <a:pPr marL="0" indent="0">
              <a:buNone/>
            </a:pPr>
            <a:r>
              <a:rPr lang="en-US" dirty="0"/>
              <a:t>li t1, 8                  # Set register t1 to have immediate number 8</a:t>
            </a:r>
          </a:p>
          <a:p>
            <a:pPr marL="0" indent="0">
              <a:buNone/>
            </a:pPr>
            <a:r>
              <a:rPr lang="en-US" dirty="0" err="1"/>
              <a:t>sw</a:t>
            </a:r>
            <a:r>
              <a:rPr lang="en-US" dirty="0"/>
              <a:t> t1, 0(t0)          # store a word (4 bytes) of what register t1 contains (8) to memory address 0(t0), which is buffer[0]</a:t>
            </a:r>
          </a:p>
          <a:p>
            <a:pPr marL="0" indent="0">
              <a:buNone/>
            </a:pPr>
            <a:r>
              <a:rPr lang="en-US" dirty="0" err="1"/>
              <a:t>lw</a:t>
            </a:r>
            <a:r>
              <a:rPr lang="en-US" dirty="0"/>
              <a:t> t2, 0(t0)             # load a word from memory address 0(t0) to register t2, i.e. buffer[0] -&gt; t2</a:t>
            </a:r>
          </a:p>
          <a:p>
            <a:pPr marL="0" indent="0">
              <a:buNone/>
            </a:pPr>
            <a:r>
              <a:rPr lang="en-US" dirty="0" err="1"/>
              <a:t>bne</a:t>
            </a:r>
            <a:r>
              <a:rPr lang="en-US" dirty="0"/>
              <a:t> t1, t2, failure  # check whether register t1 and t2 contain the same value or not. If not, branch to failure, else continue the next instruction</a:t>
            </a:r>
          </a:p>
          <a:p>
            <a:pPr marL="0" indent="0">
              <a:buNone/>
            </a:pPr>
            <a:r>
              <a:rPr lang="en-US" dirty="0"/>
              <a:t>li t3, 56                  # set register t3 to have immediate 56</a:t>
            </a:r>
          </a:p>
          <a:p>
            <a:pPr marL="0" indent="0">
              <a:buNone/>
            </a:pPr>
            <a:r>
              <a:rPr lang="en-US" dirty="0" err="1"/>
              <a:t>sw</a:t>
            </a:r>
            <a:r>
              <a:rPr lang="en-US" dirty="0"/>
              <a:t> t3, 4(t0)             # store a word of what register t3 contains (56) to memory address 4(t0), which is buffer[1]</a:t>
            </a:r>
          </a:p>
          <a:p>
            <a:pPr marL="0" indent="0">
              <a:buNone/>
            </a:pPr>
            <a:r>
              <a:rPr lang="en-US" dirty="0" err="1"/>
              <a:t>addi</a:t>
            </a:r>
            <a:r>
              <a:rPr lang="en-US" dirty="0"/>
              <a:t> t0, t0, 4           # increment register t0 (&amp;buffer) by 4, t0 now contains buffer+4, which is &amp;buffer[1]</a:t>
            </a:r>
          </a:p>
          <a:p>
            <a:pPr marL="0" indent="0">
              <a:buNone/>
            </a:pPr>
            <a:r>
              <a:rPr lang="en-US" dirty="0" err="1"/>
              <a:t>lw</a:t>
            </a:r>
            <a:r>
              <a:rPr lang="en-US" dirty="0"/>
              <a:t> t4, 0(t0)              # load a word from memory 0(t0) (&amp;buffer[1]) to register t4</a:t>
            </a:r>
          </a:p>
          <a:p>
            <a:pPr marL="0" indent="0">
              <a:buNone/>
            </a:pPr>
            <a:r>
              <a:rPr lang="en-US" dirty="0" err="1"/>
              <a:t>bne</a:t>
            </a:r>
            <a:r>
              <a:rPr lang="en-US" dirty="0"/>
              <a:t> t3, t4, failure  # check whether register t3 and t4 contain the same value or not. If not, branch to failure, else continue.</a:t>
            </a:r>
          </a:p>
          <a:p>
            <a:pPr marL="0" indent="0">
              <a:buNone/>
            </a:pPr>
            <a:r>
              <a:rPr lang="en-US" dirty="0" err="1"/>
              <a:t>lw</a:t>
            </a:r>
            <a:r>
              <a:rPr lang="en-US" dirty="0"/>
              <a:t> t5, -4(t0)               # load a word from memory -4(t0) to register t5. -4(t0) address is actually &amp;buffer[0] since register t0 now contains the address of buffer[1]</a:t>
            </a:r>
          </a:p>
          <a:p>
            <a:pPr marL="0" indent="0">
              <a:buNone/>
            </a:pPr>
            <a:r>
              <a:rPr lang="en-US" dirty="0" err="1"/>
              <a:t>bne</a:t>
            </a:r>
            <a:r>
              <a:rPr lang="en-US" dirty="0"/>
              <a:t> t5,t1, failure           # check whether register t5 and t1 contain the same value or not. They should both contain 8</a:t>
            </a:r>
          </a:p>
          <a:p>
            <a:pPr marL="0" indent="0">
              <a:buNone/>
            </a:pPr>
            <a:r>
              <a:rPr lang="en-US" dirty="0"/>
              <a:t>li t1, 0xFF00F007           # set register t1 to have value 0xFF00F007</a:t>
            </a:r>
          </a:p>
          <a:p>
            <a:pPr marL="0" indent="0">
              <a:buNone/>
            </a:pPr>
            <a:r>
              <a:rPr lang="en-US" dirty="0" err="1"/>
              <a:t>sw</a:t>
            </a:r>
            <a:r>
              <a:rPr lang="en-US" dirty="0"/>
              <a:t> t1, 0(t0)              # store a word of what register t1 contains to memory address 0(t0) (&amp;buffer[1])</a:t>
            </a:r>
          </a:p>
          <a:p>
            <a:pPr marL="0" indent="0">
              <a:buNone/>
            </a:pPr>
            <a:r>
              <a:rPr lang="en-US" dirty="0" err="1"/>
              <a:t>lb</a:t>
            </a:r>
            <a:r>
              <a:rPr lang="en-US" dirty="0"/>
              <a:t> t2, 0(t0)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06CFA-AD2F-3504-0C35-DA86E61D5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4096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765B8-8FE7-9540-992E-70BCF096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13EA8-DFFD-B441-B804-BC7633653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5" y="1143000"/>
            <a:ext cx="8763000" cy="57150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Find the minimum of an array</a:t>
            </a:r>
          </a:p>
          <a:p>
            <a:pPr marL="481648" lvl="2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481648" lvl="2" indent="0">
              <a:buNone/>
            </a:pPr>
            <a:r>
              <a:rPr lang="en-US" sz="2900" b="1" dirty="0">
                <a:solidFill>
                  <a:schemeClr val="tx1"/>
                </a:solidFill>
              </a:rPr>
              <a:t>A is in t0, min is in t1, </a:t>
            </a:r>
            <a:r>
              <a:rPr lang="en-US" sz="2900" b="1" dirty="0" err="1">
                <a:solidFill>
                  <a:schemeClr val="tx1"/>
                </a:solidFill>
              </a:rPr>
              <a:t>i</a:t>
            </a:r>
            <a:r>
              <a:rPr lang="en-US" sz="2900" b="1" dirty="0">
                <a:solidFill>
                  <a:schemeClr val="tx1"/>
                </a:solidFill>
              </a:rPr>
              <a:t> is in t2, N is in t3</a:t>
            </a:r>
          </a:p>
          <a:p>
            <a:pPr marL="481648" lvl="2" indent="0">
              <a:buNone/>
            </a:pPr>
            <a:endParaRPr lang="en-US" sz="2900" b="1" dirty="0">
              <a:solidFill>
                <a:schemeClr val="tx1"/>
              </a:solidFill>
            </a:endParaRPr>
          </a:p>
          <a:p>
            <a:pPr marL="481648" lvl="2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FFFF00"/>
                </a:highlight>
              </a:rPr>
              <a:t># Init condition: </a:t>
            </a:r>
            <a:r>
              <a:rPr lang="en-US" sz="2900" b="1" dirty="0" err="1">
                <a:solidFill>
                  <a:schemeClr val="tx1"/>
                </a:solidFill>
                <a:highlight>
                  <a:srgbClr val="FFFF00"/>
                </a:highlight>
              </a:rPr>
              <a:t>i</a:t>
            </a:r>
            <a:r>
              <a:rPr lang="en-US" sz="2900" b="1" dirty="0">
                <a:solidFill>
                  <a:schemeClr val="tx1"/>
                </a:solidFill>
                <a:highlight>
                  <a:srgbClr val="FFFF00"/>
                </a:highlight>
              </a:rPr>
              <a:t>=0</a:t>
            </a:r>
          </a:p>
          <a:p>
            <a:pPr marL="481648" lvl="2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FFFF00"/>
                </a:highlight>
              </a:rPr>
              <a:t>add t2, x0, x0 # li t2, 0</a:t>
            </a:r>
          </a:p>
          <a:p>
            <a:pPr marL="481648" lvl="2" indent="0">
              <a:buNone/>
            </a:pPr>
            <a:r>
              <a:rPr lang="en-US" sz="2900" b="1" dirty="0" err="1">
                <a:solidFill>
                  <a:schemeClr val="tx1"/>
                </a:solidFill>
                <a:highlight>
                  <a:srgbClr val="FFFF00"/>
                </a:highlight>
              </a:rPr>
              <a:t>lw</a:t>
            </a:r>
            <a:r>
              <a:rPr lang="en-US" sz="2900" b="1" dirty="0">
                <a:solidFill>
                  <a:schemeClr val="tx1"/>
                </a:solidFill>
                <a:highlight>
                  <a:srgbClr val="FFFF00"/>
                </a:highlight>
              </a:rPr>
              <a:t> t1, 0(t0)</a:t>
            </a:r>
          </a:p>
          <a:p>
            <a:pPr marL="0" indent="0" algn="just">
              <a:buNone/>
            </a:pPr>
            <a:r>
              <a:rPr lang="en-US" sz="2900" b="1" dirty="0">
                <a:highlight>
                  <a:srgbClr val="66FFFF"/>
                </a:highlight>
              </a:rPr>
              <a:t>Loop: </a:t>
            </a:r>
            <a:r>
              <a:rPr lang="en-US" sz="2900" b="1" dirty="0" err="1">
                <a:highlight>
                  <a:srgbClr val="66FFFF"/>
                </a:highlight>
              </a:rPr>
              <a:t>bge</a:t>
            </a:r>
            <a:r>
              <a:rPr lang="en-US" sz="2900" b="1" dirty="0">
                <a:highlight>
                  <a:srgbClr val="66FFFF"/>
                </a:highlight>
              </a:rPr>
              <a:t> t2, t3, Exit # (if </a:t>
            </a:r>
            <a:r>
              <a:rPr lang="en-US" sz="2900" b="1" dirty="0" err="1">
                <a:highlight>
                  <a:srgbClr val="66FFFF"/>
                </a:highlight>
              </a:rPr>
              <a:t>i</a:t>
            </a:r>
            <a:r>
              <a:rPr lang="en-US" sz="2900" b="1" dirty="0">
                <a:highlight>
                  <a:srgbClr val="66FFFF"/>
                </a:highlight>
              </a:rPr>
              <a:t> &gt;= N) break the loop, the false path</a:t>
            </a:r>
          </a:p>
          <a:p>
            <a:pPr marL="481648" lvl="2" indent="0">
              <a:buNone/>
            </a:pPr>
            <a:endParaRPr lang="en-US" sz="2900" b="1" dirty="0">
              <a:solidFill>
                <a:schemeClr val="tx1"/>
              </a:solidFill>
            </a:endParaRPr>
          </a:p>
          <a:p>
            <a:pPr marL="481648" lvl="2" indent="0">
              <a:buNone/>
            </a:pPr>
            <a:r>
              <a:rPr lang="en-US" sz="2900" b="1" dirty="0" err="1">
                <a:solidFill>
                  <a:schemeClr val="tx1"/>
                </a:solidFill>
                <a:highlight>
                  <a:srgbClr val="B3B3B3"/>
                </a:highlight>
              </a:rPr>
              <a:t>slli</a:t>
            </a: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 t6, t2, 2 #</a:t>
            </a:r>
            <a:r>
              <a:rPr lang="en-US" sz="2900" b="1" dirty="0" err="1">
                <a:solidFill>
                  <a:schemeClr val="tx1"/>
                </a:solidFill>
                <a:highlight>
                  <a:srgbClr val="B3B3B3"/>
                </a:highlight>
              </a:rPr>
              <a:t>mul</a:t>
            </a: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 t6, t2, 4</a:t>
            </a:r>
          </a:p>
          <a:p>
            <a:pPr marL="481648" lvl="2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add t7, t0, t6</a:t>
            </a:r>
          </a:p>
          <a:p>
            <a:pPr marL="481648" lvl="2" indent="0">
              <a:buNone/>
            </a:pPr>
            <a:r>
              <a:rPr lang="en-US" sz="2900" b="1" dirty="0" err="1">
                <a:solidFill>
                  <a:schemeClr val="tx1"/>
                </a:solidFill>
                <a:highlight>
                  <a:srgbClr val="B3B3B3"/>
                </a:highlight>
              </a:rPr>
              <a:t>lw</a:t>
            </a: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 t4, 0(t7)</a:t>
            </a:r>
          </a:p>
          <a:p>
            <a:pPr marL="481648" lvl="2" indent="0">
              <a:buNone/>
            </a:pPr>
            <a:r>
              <a:rPr lang="en-US" sz="2900" b="1" dirty="0" err="1">
                <a:solidFill>
                  <a:schemeClr val="tx1"/>
                </a:solidFill>
                <a:highlight>
                  <a:srgbClr val="B3B3B3"/>
                </a:highlight>
              </a:rPr>
              <a:t>blt</a:t>
            </a: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 t4, t1, TRUE</a:t>
            </a:r>
          </a:p>
          <a:p>
            <a:pPr marL="481648" lvl="2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J FALSE</a:t>
            </a:r>
          </a:p>
          <a:p>
            <a:pPr marL="0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TRUE: add t1, x0, t4  </a:t>
            </a:r>
            <a:r>
              <a:rPr lang="en-US" sz="2900" b="1" dirty="0">
                <a:highlight>
                  <a:srgbClr val="B3B3B3"/>
                </a:highlight>
              </a:rPr>
              <a:t>#</a:t>
            </a: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 copy A[</a:t>
            </a:r>
            <a:r>
              <a:rPr lang="en-US" sz="2900" b="1" dirty="0" err="1">
                <a:solidFill>
                  <a:schemeClr val="tx1"/>
                </a:solidFill>
                <a:highlight>
                  <a:srgbClr val="B3B3B3"/>
                </a:highlight>
              </a:rPr>
              <a:t>i</a:t>
            </a:r>
            <a:r>
              <a:rPr lang="en-US" sz="2900" b="1" dirty="0">
                <a:solidFill>
                  <a:schemeClr val="tx1"/>
                </a:solidFill>
                <a:highlight>
                  <a:srgbClr val="B3B3B3"/>
                </a:highlight>
              </a:rPr>
              <a:t>] to min</a:t>
            </a:r>
          </a:p>
          <a:p>
            <a:pPr marL="0" indent="0">
              <a:buNone/>
            </a:pPr>
            <a:r>
              <a:rPr lang="en-US" sz="2900" b="1" dirty="0">
                <a:highlight>
                  <a:srgbClr val="B3B3B3"/>
                </a:highlight>
              </a:rPr>
              <a:t>FALSE:</a:t>
            </a:r>
            <a:endParaRPr lang="en-US" sz="2900" b="1" dirty="0">
              <a:solidFill>
                <a:schemeClr val="tx1"/>
              </a:solidFill>
              <a:highlight>
                <a:srgbClr val="B3B3B3"/>
              </a:highlight>
            </a:endParaRPr>
          </a:p>
          <a:p>
            <a:pPr marL="481648" lvl="2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E6E6E6"/>
                </a:highlight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highlight>
                  <a:srgbClr val="E6E6E6"/>
                </a:highlight>
              </a:rPr>
              <a:t>addi</a:t>
            </a:r>
            <a:r>
              <a:rPr lang="en-US" sz="2900" b="1" dirty="0">
                <a:solidFill>
                  <a:schemeClr val="tx1"/>
                </a:solidFill>
                <a:highlight>
                  <a:srgbClr val="E6E6E6"/>
                </a:highlight>
              </a:rPr>
              <a:t> t2, t2, 1</a:t>
            </a:r>
          </a:p>
          <a:p>
            <a:pPr marL="481648" lvl="2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E6E6E6"/>
                </a:highlight>
              </a:rPr>
              <a:t>J loop #</a:t>
            </a:r>
            <a:r>
              <a:rPr lang="en-US" sz="2900" b="1" dirty="0" err="1">
                <a:solidFill>
                  <a:schemeClr val="tx1"/>
                </a:solidFill>
                <a:highlight>
                  <a:srgbClr val="E6E6E6"/>
                </a:highlight>
              </a:rPr>
              <a:t>beq</a:t>
            </a:r>
            <a:r>
              <a:rPr lang="en-US" sz="2900" b="1" dirty="0">
                <a:solidFill>
                  <a:schemeClr val="tx1"/>
                </a:solidFill>
                <a:highlight>
                  <a:srgbClr val="E6E6E6"/>
                </a:highlight>
              </a:rPr>
              <a:t> x0 x0 loop</a:t>
            </a:r>
          </a:p>
          <a:p>
            <a:pPr marL="0" indent="0">
              <a:buNone/>
            </a:pPr>
            <a:r>
              <a:rPr lang="en-US" sz="2900" b="1" dirty="0">
                <a:solidFill>
                  <a:schemeClr val="tx1"/>
                </a:solidFill>
                <a:highlight>
                  <a:srgbClr val="FF0000"/>
                </a:highlight>
              </a:rPr>
              <a:t>Exit: </a:t>
            </a:r>
          </a:p>
          <a:p>
            <a:pPr marL="481648" lvl="2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481648" lvl="2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41BCF4-5BBA-4146-8681-31611F16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7A3221-DEFF-B949-94A0-1F44B9FE2F4B}"/>
              </a:ext>
            </a:extLst>
          </p:cNvPr>
          <p:cNvSpPr/>
          <p:nvPr/>
        </p:nvSpPr>
        <p:spPr>
          <a:xfrm>
            <a:off x="4800600" y="1143000"/>
            <a:ext cx="4396248" cy="14773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481648" lvl="2" indent="0">
              <a:buNone/>
            </a:pPr>
            <a:r>
              <a:rPr lang="en-US" dirty="0"/>
              <a:t>int A[N]; </a:t>
            </a:r>
          </a:p>
          <a:p>
            <a:pPr marL="481648" lvl="2" indent="0">
              <a:buNone/>
            </a:pPr>
            <a:r>
              <a:rPr lang="en-US" dirty="0"/>
              <a:t>int min = A[0];</a:t>
            </a:r>
          </a:p>
          <a:p>
            <a:pPr marL="481648" lvl="2" indent="0">
              <a:buNone/>
            </a:pPr>
            <a:r>
              <a:rPr lang="en-US" dirty="0"/>
              <a:t>for (</a:t>
            </a:r>
            <a:r>
              <a:rPr lang="en-US" dirty="0" err="1"/>
              <a:t>i</a:t>
            </a:r>
            <a:r>
              <a:rPr lang="en-US" dirty="0"/>
              <a:t>=0; </a:t>
            </a:r>
            <a:r>
              <a:rPr lang="en-US" dirty="0" err="1"/>
              <a:t>i</a:t>
            </a:r>
            <a:r>
              <a:rPr lang="en-US" dirty="0"/>
              <a:t>&lt;N; </a:t>
            </a:r>
            <a:r>
              <a:rPr lang="en-US" dirty="0" err="1"/>
              <a:t>i</a:t>
            </a:r>
            <a:r>
              <a:rPr lang="en-US" dirty="0"/>
              <a:t>++) {</a:t>
            </a:r>
          </a:p>
          <a:p>
            <a:pPr marL="481648" lvl="2" indent="0">
              <a:buNone/>
            </a:pPr>
            <a:r>
              <a:rPr lang="en-US" b="1" dirty="0"/>
              <a:t>    if (A[</a:t>
            </a:r>
            <a:r>
              <a:rPr lang="en-US" b="1" dirty="0" err="1"/>
              <a:t>i</a:t>
            </a:r>
            <a:r>
              <a:rPr lang="en-US" b="1" dirty="0"/>
              <a:t>] &lt; min) min = A[</a:t>
            </a:r>
            <a:r>
              <a:rPr lang="en-US" b="1" dirty="0" err="1"/>
              <a:t>i</a:t>
            </a:r>
            <a:r>
              <a:rPr lang="en-US" b="1" dirty="0"/>
              <a:t>]; //loop body</a:t>
            </a:r>
          </a:p>
          <a:p>
            <a:pPr marL="481648" lvl="2" indent="0">
              <a:buNone/>
            </a:pP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6597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C4D5B-BC64-3B45-87F9-1CCA1EEFE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Switch-case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1F822-606A-484C-96BE-DD6F4FF6E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int </a:t>
            </a:r>
            <a:r>
              <a:rPr lang="en-US" dirty="0" err="1"/>
              <a:t>i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/>
              <a:t>switch (</a:t>
            </a:r>
            <a:r>
              <a:rPr lang="en-US" dirty="0" err="1"/>
              <a:t>i</a:t>
            </a:r>
            <a:r>
              <a:rPr lang="en-US" dirty="0"/>
              <a:t>) {</a:t>
            </a:r>
          </a:p>
          <a:p>
            <a:pPr marL="0" indent="0">
              <a:buNone/>
            </a:pPr>
            <a:r>
              <a:rPr lang="en-US" dirty="0"/>
              <a:t>	case 0:</a:t>
            </a:r>
          </a:p>
          <a:p>
            <a:pPr marL="0" indent="0">
              <a:buNone/>
            </a:pPr>
            <a:r>
              <a:rPr lang="en-US" dirty="0"/>
              <a:t>	    a = 0;</a:t>
            </a:r>
          </a:p>
          <a:p>
            <a:pPr marL="0" indent="0">
              <a:buNone/>
            </a:pPr>
            <a:r>
              <a:rPr lang="en-US" dirty="0"/>
              <a:t>	    break;</a:t>
            </a:r>
          </a:p>
          <a:p>
            <a:pPr marL="0" indent="0">
              <a:buNone/>
            </a:pPr>
            <a:r>
              <a:rPr lang="en-US" dirty="0"/>
              <a:t>      case 1:</a:t>
            </a:r>
          </a:p>
          <a:p>
            <a:pPr marL="0" indent="0">
              <a:buNone/>
            </a:pPr>
            <a:r>
              <a:rPr lang="en-US" dirty="0"/>
              <a:t>          a = 1;</a:t>
            </a:r>
          </a:p>
          <a:p>
            <a:pPr marL="0" indent="0">
              <a:buNone/>
            </a:pPr>
            <a:r>
              <a:rPr lang="en-US" dirty="0"/>
              <a:t>          break;</a:t>
            </a:r>
          </a:p>
          <a:p>
            <a:pPr marL="0" indent="0">
              <a:buNone/>
            </a:pPr>
            <a:r>
              <a:rPr lang="en-US" dirty="0"/>
              <a:t>      case 2:</a:t>
            </a:r>
          </a:p>
          <a:p>
            <a:pPr marL="0" indent="0">
              <a:buNone/>
            </a:pPr>
            <a:r>
              <a:rPr lang="en-US" dirty="0"/>
              <a:t>          a = 2;</a:t>
            </a:r>
          </a:p>
          <a:p>
            <a:pPr marL="0" indent="0">
              <a:buNone/>
            </a:pPr>
            <a:r>
              <a:rPr lang="en-US" dirty="0"/>
              <a:t>          break;</a:t>
            </a:r>
          </a:p>
          <a:p>
            <a:pPr marL="0" indent="0">
              <a:buNone/>
            </a:pPr>
            <a:r>
              <a:rPr lang="en-US" dirty="0"/>
              <a:t>       default:</a:t>
            </a:r>
          </a:p>
          <a:p>
            <a:pPr marL="0" indent="0">
              <a:buNone/>
            </a:pPr>
            <a:r>
              <a:rPr lang="en-US" dirty="0"/>
              <a:t>          a = </a:t>
            </a:r>
            <a:r>
              <a:rPr lang="en-US" dirty="0" err="1"/>
              <a:t>i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/>
              <a:t> }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5C81F-CA47-8645-8837-8616F2B04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8029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D23D6-911B-8546-A3CD-2CD9CD7ED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 is ”if ( … ) </a:t>
            </a:r>
            <a:r>
              <a:rPr lang="en-US" dirty="0" err="1"/>
              <a:t>goto</a:t>
            </a:r>
            <a:r>
              <a:rPr lang="en-US" dirty="0"/>
              <a:t> ” of high-level code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19024-0E50-F646-831B-3CCBF0030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D60A8B-4A81-414A-B418-63E1F8189E54}"/>
              </a:ext>
            </a:extLst>
          </p:cNvPr>
          <p:cNvSpPr/>
          <p:nvPr/>
        </p:nvSpPr>
        <p:spPr>
          <a:xfrm>
            <a:off x="5226550" y="1414059"/>
            <a:ext cx="3061252" cy="3785652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AU" altLang="en-US" sz="2400" dirty="0">
                <a:latin typeface="Times New Roman" charset="0"/>
              </a:rPr>
              <a:t>L2:  </a:t>
            </a:r>
            <a:r>
              <a:rPr lang="en-AU" altLang="en-US" sz="2400" dirty="0" err="1">
                <a:latin typeface="Times New Roman" charset="0"/>
              </a:rPr>
              <a:t>addi</a:t>
            </a:r>
            <a:r>
              <a:rPr lang="en-AU" altLang="en-US" sz="2400" dirty="0">
                <a:latin typeface="Times New Roman" charset="0"/>
              </a:rPr>
              <a:t> x5, x5, 1      </a:t>
            </a:r>
          </a:p>
          <a:p>
            <a:r>
              <a:rPr lang="en-AU" altLang="en-US" sz="2400" dirty="0">
                <a:latin typeface="Times New Roman" charset="0"/>
              </a:rPr>
              <a:t>        add x10, x5, x11</a:t>
            </a:r>
          </a:p>
          <a:p>
            <a:r>
              <a:rPr lang="en-AU" altLang="en-US" sz="2400" dirty="0">
                <a:latin typeface="Times New Roman" charset="0"/>
              </a:rPr>
              <a:t>        </a:t>
            </a:r>
            <a:r>
              <a:rPr lang="en-AU" altLang="en-US" sz="2400" b="1" dirty="0" err="1">
                <a:latin typeface="Times New Roman" charset="0"/>
              </a:rPr>
              <a:t>beq</a:t>
            </a:r>
            <a:r>
              <a:rPr lang="en-AU" altLang="en-US" sz="2400" b="1" dirty="0">
                <a:latin typeface="Times New Roman" charset="0"/>
              </a:rPr>
              <a:t> x5, x6, L1 </a:t>
            </a:r>
          </a:p>
          <a:p>
            <a:r>
              <a:rPr lang="en-AU" altLang="en-US" sz="2400" b="1" dirty="0">
                <a:latin typeface="Times New Roman" charset="0"/>
              </a:rPr>
              <a:t>        </a:t>
            </a:r>
            <a:r>
              <a:rPr lang="en-AU" altLang="en-US" sz="2400" dirty="0">
                <a:latin typeface="Times New Roman" charset="0"/>
              </a:rPr>
              <a:t>add x10, x10, x9</a:t>
            </a:r>
          </a:p>
          <a:p>
            <a:r>
              <a:rPr lang="en-AU" altLang="en-US" sz="2400" dirty="0">
                <a:latin typeface="Times New Roman" charset="0"/>
              </a:rPr>
              <a:t>        sub ….</a:t>
            </a:r>
          </a:p>
          <a:p>
            <a:r>
              <a:rPr lang="en-AU" altLang="en-US" sz="2400" dirty="0">
                <a:latin typeface="Times New Roman" charset="0"/>
              </a:rPr>
              <a:t>        …</a:t>
            </a:r>
          </a:p>
          <a:p>
            <a:endParaRPr lang="en-AU" altLang="en-US" sz="2400" dirty="0">
              <a:latin typeface="Times New Roman" charset="0"/>
            </a:endParaRPr>
          </a:p>
          <a:p>
            <a:r>
              <a:rPr lang="en-AU" altLang="en-US" sz="2400" dirty="0">
                <a:latin typeface="Times New Roman" charset="0"/>
              </a:rPr>
              <a:t>L1:   sub x10, x10, x9</a:t>
            </a:r>
          </a:p>
          <a:p>
            <a:r>
              <a:rPr lang="en-AU" altLang="en-US" sz="2400" dirty="0">
                <a:latin typeface="Times New Roman" charset="0"/>
              </a:rPr>
              <a:t>         add …</a:t>
            </a:r>
          </a:p>
          <a:p>
            <a:r>
              <a:rPr lang="en-AU" altLang="en-US" sz="2400" dirty="0">
                <a:latin typeface="Times New Roman" charset="0"/>
              </a:rPr>
              <a:t>         …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3374D48-9F47-EE46-8BE2-7EF68C536716}"/>
              </a:ext>
            </a:extLst>
          </p:cNvPr>
          <p:cNvSpPr/>
          <p:nvPr/>
        </p:nvSpPr>
        <p:spPr>
          <a:xfrm>
            <a:off x="5899488" y="2578087"/>
            <a:ext cx="2388314" cy="3232566"/>
          </a:xfrm>
          <a:prstGeom prst="roundRect">
            <a:avLst>
              <a:gd name="adj" fmla="val 3957"/>
            </a:avLst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813F954-AA5F-CD4D-AE19-4ACD47632D6D}"/>
              </a:ext>
            </a:extLst>
          </p:cNvPr>
          <p:cNvSpPr/>
          <p:nvPr/>
        </p:nvSpPr>
        <p:spPr>
          <a:xfrm>
            <a:off x="5912350" y="4097231"/>
            <a:ext cx="2133600" cy="1713422"/>
          </a:xfrm>
          <a:prstGeom prst="roundRect">
            <a:avLst>
              <a:gd name="adj" fmla="val 3957"/>
            </a:avLst>
          </a:prstGeom>
          <a:solidFill>
            <a:srgbClr val="00B0F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5540C25-B9FF-7242-9ACF-D28E1D5EDCCD}"/>
              </a:ext>
            </a:extLst>
          </p:cNvPr>
          <p:cNvSpPr/>
          <p:nvPr/>
        </p:nvSpPr>
        <p:spPr>
          <a:xfrm>
            <a:off x="5868112" y="2198076"/>
            <a:ext cx="2388314" cy="341448"/>
          </a:xfrm>
          <a:prstGeom prst="roundRect">
            <a:avLst>
              <a:gd name="adj" fmla="val 3957"/>
            </a:avLst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372CC96-EEC8-0149-85BF-0C39D5AFDD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EBE5D1-6409-7B4F-B05C-DD64F126F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73" y="1385641"/>
            <a:ext cx="3548467" cy="3724715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6128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FB326-B319-0B47-B243-D1361728D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Major Types of ISA (Computers)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E8054-9103-AA46-B838-5603E3BB6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487988"/>
          </a:xfrm>
        </p:spPr>
        <p:txBody>
          <a:bodyPr>
            <a:normAutofit/>
          </a:bodyPr>
          <a:lstStyle/>
          <a:p>
            <a:r>
              <a:rPr lang="en-US" dirty="0"/>
              <a:t>X86: Intel and AMD, Desktop, laptop, server market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ARM: embedded, pad/phone, </a:t>
            </a:r>
            <a:r>
              <a:rPr lang="en-US" dirty="0" err="1"/>
              <a:t>etc</a:t>
            </a:r>
            <a:r>
              <a:rPr lang="en-US" dirty="0"/>
              <a:t>, now laptop/server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RISC-V: fast growing one, embedded so far</a:t>
            </a:r>
          </a:p>
          <a:p>
            <a:r>
              <a:rPr lang="en-US" dirty="0"/>
              <a:t>Power (mainly IBM) and SPARC (mainly Oracle and Fujitsu): server market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E10D75-5018-D046-913D-CDCCF69CC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74201-E3D0-5540-9BB6-E3AD2CDF2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676400"/>
            <a:ext cx="2438400" cy="13655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97A1E9-8661-7441-B687-FC4444520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312998"/>
            <a:ext cx="1905000" cy="14324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B04584-979B-8F41-AE9B-B39370CC2D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539" t="11538" r="7692" b="18430"/>
          <a:stretch/>
        </p:blipFill>
        <p:spPr>
          <a:xfrm>
            <a:off x="6597926" y="4029219"/>
            <a:ext cx="1600200" cy="138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252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D23D6-911B-8546-A3CD-2CD9CD7ED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 is ”if ( … ) </a:t>
            </a:r>
            <a:r>
              <a:rPr lang="en-US" dirty="0" err="1"/>
              <a:t>goto</a:t>
            </a:r>
            <a:r>
              <a:rPr lang="en-US" dirty="0"/>
              <a:t> ” of high-level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FEA44-4959-B848-96C8-223C165E56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directly </a:t>
            </a:r>
          </a:p>
          <a:p>
            <a:pPr marL="251460" lvl="1" indent="0">
              <a:buNone/>
            </a:pPr>
            <a:r>
              <a:rPr lang="en-US" dirty="0"/>
              <a:t>If  ( … ) {</a:t>
            </a:r>
          </a:p>
          <a:p>
            <a:pPr marL="251460" lvl="1" indent="0">
              <a:buNone/>
            </a:pPr>
            <a:r>
              <a:rPr lang="en-US" dirty="0"/>
              <a:t>     …</a:t>
            </a:r>
          </a:p>
          <a:p>
            <a:pPr marL="251460" lvl="1" indent="0">
              <a:buNone/>
            </a:pPr>
            <a:r>
              <a:rPr lang="en-US" dirty="0"/>
              <a:t>} else {</a:t>
            </a:r>
          </a:p>
          <a:p>
            <a:pPr marL="251460" lvl="1" indent="0">
              <a:buNone/>
            </a:pPr>
            <a:r>
              <a:rPr lang="en-US" dirty="0"/>
              <a:t>     …</a:t>
            </a:r>
          </a:p>
          <a:p>
            <a:pPr marL="251460" lvl="1" indent="0">
              <a:buNone/>
            </a:pPr>
            <a:r>
              <a:rPr lang="en-US" dirty="0"/>
              <a:t>}</a:t>
            </a:r>
          </a:p>
          <a:p>
            <a:pPr marL="251460" lvl="1" indent="0">
              <a:buNone/>
            </a:pPr>
            <a:endParaRPr lang="en-US" dirty="0"/>
          </a:p>
          <a:p>
            <a:r>
              <a:rPr lang="en-US" dirty="0"/>
              <a:t>With branch (if </a:t>
            </a:r>
            <a:r>
              <a:rPr lang="en-US" dirty="0" err="1"/>
              <a:t>goto</a:t>
            </a:r>
            <a:r>
              <a:rPr lang="en-US" dirty="0"/>
              <a:t>), we can implement:</a:t>
            </a:r>
          </a:p>
          <a:p>
            <a:pPr lvl="1"/>
            <a:r>
              <a:rPr lang="en-US" dirty="0"/>
              <a:t>if … else</a:t>
            </a:r>
          </a:p>
          <a:p>
            <a:pPr lvl="1"/>
            <a:r>
              <a:rPr lang="en-US" dirty="0"/>
              <a:t>for loop, while loop, do loop </a:t>
            </a:r>
          </a:p>
          <a:p>
            <a:pPr lvl="1"/>
            <a:r>
              <a:rPr lang="en-US" dirty="0"/>
              <a:t>switch case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19024-0E50-F646-831B-3CCBF0030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D60A8B-4A81-414A-B418-63E1F8189E54}"/>
              </a:ext>
            </a:extLst>
          </p:cNvPr>
          <p:cNvSpPr/>
          <p:nvPr/>
        </p:nvSpPr>
        <p:spPr>
          <a:xfrm>
            <a:off x="6091713" y="990600"/>
            <a:ext cx="3061252" cy="3785652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AU" altLang="en-US" sz="2400" dirty="0">
                <a:latin typeface="Times New Roman" charset="0"/>
              </a:rPr>
              <a:t>L2:  </a:t>
            </a:r>
            <a:r>
              <a:rPr lang="en-AU" altLang="en-US" sz="2400" dirty="0" err="1">
                <a:latin typeface="Times New Roman" charset="0"/>
              </a:rPr>
              <a:t>addi</a:t>
            </a:r>
            <a:r>
              <a:rPr lang="en-AU" altLang="en-US" sz="2400" dirty="0">
                <a:latin typeface="Times New Roman" charset="0"/>
              </a:rPr>
              <a:t> x5, x5, 1      </a:t>
            </a:r>
          </a:p>
          <a:p>
            <a:r>
              <a:rPr lang="en-AU" altLang="en-US" sz="2400" dirty="0">
                <a:latin typeface="Times New Roman" charset="0"/>
              </a:rPr>
              <a:t>        add x10, x5, x11</a:t>
            </a:r>
          </a:p>
          <a:p>
            <a:r>
              <a:rPr lang="en-AU" altLang="en-US" sz="2400" dirty="0">
                <a:latin typeface="Times New Roman" charset="0"/>
              </a:rPr>
              <a:t>        </a:t>
            </a:r>
            <a:r>
              <a:rPr lang="en-AU" altLang="en-US" sz="2400" b="1" dirty="0" err="1">
                <a:latin typeface="Times New Roman" charset="0"/>
              </a:rPr>
              <a:t>beq</a:t>
            </a:r>
            <a:r>
              <a:rPr lang="en-AU" altLang="en-US" sz="2400" b="1" dirty="0">
                <a:latin typeface="Times New Roman" charset="0"/>
              </a:rPr>
              <a:t> x5, x6, L1 </a:t>
            </a:r>
          </a:p>
          <a:p>
            <a:r>
              <a:rPr lang="en-AU" altLang="en-US" sz="2400" b="1" dirty="0">
                <a:latin typeface="Times New Roman" charset="0"/>
              </a:rPr>
              <a:t>        </a:t>
            </a:r>
            <a:r>
              <a:rPr lang="en-AU" altLang="en-US" sz="2400" dirty="0">
                <a:latin typeface="Times New Roman" charset="0"/>
              </a:rPr>
              <a:t>add x10, x10, x9</a:t>
            </a:r>
          </a:p>
          <a:p>
            <a:r>
              <a:rPr lang="en-AU" altLang="en-US" sz="2400" dirty="0">
                <a:latin typeface="Times New Roman" charset="0"/>
              </a:rPr>
              <a:t>        sub ….</a:t>
            </a:r>
          </a:p>
          <a:p>
            <a:r>
              <a:rPr lang="en-AU" altLang="en-US" sz="2400" dirty="0">
                <a:latin typeface="Times New Roman" charset="0"/>
              </a:rPr>
              <a:t>        …</a:t>
            </a:r>
          </a:p>
          <a:p>
            <a:endParaRPr lang="en-AU" altLang="en-US" sz="2400" dirty="0">
              <a:latin typeface="Times New Roman" charset="0"/>
            </a:endParaRPr>
          </a:p>
          <a:p>
            <a:r>
              <a:rPr lang="en-AU" altLang="en-US" sz="2400" dirty="0">
                <a:latin typeface="Times New Roman" charset="0"/>
              </a:rPr>
              <a:t>L1:   sub x10, x10, x9</a:t>
            </a:r>
          </a:p>
          <a:p>
            <a:r>
              <a:rPr lang="en-AU" altLang="en-US" sz="2400" dirty="0">
                <a:latin typeface="Times New Roman" charset="0"/>
              </a:rPr>
              <a:t>         add …</a:t>
            </a:r>
          </a:p>
          <a:p>
            <a:r>
              <a:rPr lang="en-AU" altLang="en-US" sz="2400" dirty="0">
                <a:latin typeface="Times New Roman" charset="0"/>
              </a:rPr>
              <a:t>         …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3374D48-9F47-EE46-8BE2-7EF68C536716}"/>
              </a:ext>
            </a:extLst>
          </p:cNvPr>
          <p:cNvSpPr/>
          <p:nvPr/>
        </p:nvSpPr>
        <p:spPr>
          <a:xfrm>
            <a:off x="6764651" y="2154628"/>
            <a:ext cx="2388314" cy="3232566"/>
          </a:xfrm>
          <a:prstGeom prst="roundRect">
            <a:avLst>
              <a:gd name="adj" fmla="val 3957"/>
            </a:avLst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813F954-AA5F-CD4D-AE19-4ACD47632D6D}"/>
              </a:ext>
            </a:extLst>
          </p:cNvPr>
          <p:cNvSpPr/>
          <p:nvPr/>
        </p:nvSpPr>
        <p:spPr>
          <a:xfrm>
            <a:off x="6777513" y="3673772"/>
            <a:ext cx="2133600" cy="1713422"/>
          </a:xfrm>
          <a:prstGeom prst="roundRect">
            <a:avLst>
              <a:gd name="adj" fmla="val 3957"/>
            </a:avLst>
          </a:prstGeom>
          <a:solidFill>
            <a:srgbClr val="00B0F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5540C25-B9FF-7242-9ACF-D28E1D5EDCCD}"/>
              </a:ext>
            </a:extLst>
          </p:cNvPr>
          <p:cNvSpPr/>
          <p:nvPr/>
        </p:nvSpPr>
        <p:spPr>
          <a:xfrm>
            <a:off x="6733275" y="1774617"/>
            <a:ext cx="2388314" cy="341448"/>
          </a:xfrm>
          <a:prstGeom prst="roundRect">
            <a:avLst>
              <a:gd name="adj" fmla="val 3957"/>
            </a:avLst>
          </a:prstGeom>
          <a:solidFill>
            <a:srgbClr val="FF00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7C4047-0112-104A-A9A6-3B4A3DA2F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4498346"/>
            <a:ext cx="4851400" cy="2362200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5281024-D81F-8D4A-872F-34002A6D8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234" y="1107615"/>
            <a:ext cx="2815867" cy="2955728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561689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D8F3F-E5F5-6F4F-AEB2-8E39668A7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Label in 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BB4F3-6645-944B-A07C-22095740A6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Label (a program symbol) is the symbolic representation of the address of the memory that the instruction is stored in.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A600F6-9C53-1A4A-97FE-8DAA71095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C20216-A423-E84A-B807-D49B68D0D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65" y="2048596"/>
            <a:ext cx="3548467" cy="3724715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553B68-BCC5-3A40-83B8-F0C5760BA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3766" y="1962049"/>
            <a:ext cx="4851400" cy="2362200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2D49C0-F55B-964A-80D7-818CDB33D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043" y="4264926"/>
            <a:ext cx="5232123" cy="262013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77486F6-6F7B-CF43-BB74-8ADFA529F1EB}"/>
              </a:ext>
            </a:extLst>
          </p:cNvPr>
          <p:cNvCxnSpPr/>
          <p:nvPr/>
        </p:nvCxnSpPr>
        <p:spPr>
          <a:xfrm>
            <a:off x="2819400" y="5943600"/>
            <a:ext cx="827932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3512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50CDBFE-D292-CE48-84CF-FA670B79BAE0}"/>
              </a:ext>
            </a:extLst>
          </p:cNvPr>
          <p:cNvSpPr/>
          <p:nvPr/>
        </p:nvSpPr>
        <p:spPr>
          <a:xfrm>
            <a:off x="5890054" y="1312892"/>
            <a:ext cx="1600200" cy="820707"/>
          </a:xfrm>
          <a:prstGeom prst="roundRect">
            <a:avLst>
              <a:gd name="adj" fmla="val 3957"/>
            </a:avLst>
          </a:prstGeom>
          <a:solidFill>
            <a:srgbClr val="0432FF">
              <a:alpha val="6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86D06D8-7E59-814E-96F7-095B842FC007}"/>
              </a:ext>
            </a:extLst>
          </p:cNvPr>
          <p:cNvSpPr/>
          <p:nvPr/>
        </p:nvSpPr>
        <p:spPr>
          <a:xfrm>
            <a:off x="4827250" y="1295400"/>
            <a:ext cx="999905" cy="1295400"/>
          </a:xfrm>
          <a:prstGeom prst="roundRect">
            <a:avLst>
              <a:gd name="adj" fmla="val 3957"/>
            </a:avLst>
          </a:prstGeom>
          <a:solidFill>
            <a:srgbClr val="FF000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2A92B9C0-9C93-AE4B-BD6A-0FD5DD555792}"/>
              </a:ext>
            </a:extLst>
          </p:cNvPr>
          <p:cNvSpPr/>
          <p:nvPr/>
        </p:nvSpPr>
        <p:spPr>
          <a:xfrm>
            <a:off x="7543800" y="1312892"/>
            <a:ext cx="1289065" cy="1430308"/>
          </a:xfrm>
          <a:prstGeom prst="roundRect">
            <a:avLst>
              <a:gd name="adj" fmla="val 3957"/>
            </a:avLst>
          </a:prstGeom>
          <a:solidFill>
            <a:srgbClr val="00B050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Compiling Loop Statements 2/3</a:t>
            </a:r>
            <a:endParaRPr lang="en-AU" altLang="en-US" dirty="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dirty="0"/>
              <a:t>C code: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8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800" dirty="0">
                <a:highlight>
                  <a:srgbClr val="0432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save[</a:t>
            </a:r>
            <a:r>
              <a:rPr lang="en-US" altLang="en-US" sz="2800" dirty="0" err="1">
                <a:highlight>
                  <a:srgbClr val="0432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800" dirty="0">
                <a:highlight>
                  <a:srgbClr val="0432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] == k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altLang="en-US" sz="2800" dirty="0" err="1"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800" dirty="0"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+= 1;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 err="1"/>
              <a:t>i</a:t>
            </a:r>
            <a:r>
              <a:rPr lang="en-US" altLang="en-US" dirty="0"/>
              <a:t> in x22, k in x24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/>
              <a:t>address of save in x25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dirty="0"/>
              <a:t>RISC-V code: (save[</a:t>
            </a:r>
            <a:r>
              <a:rPr lang="en-US" altLang="en-US" dirty="0" err="1"/>
              <a:t>i</a:t>
            </a:r>
            <a:r>
              <a:rPr lang="en-US" altLang="en-US" dirty="0"/>
              <a:t>] is to be read/loaded)</a:t>
            </a:r>
          </a:p>
          <a:p>
            <a:pPr>
              <a:lnSpc>
                <a:spcPct val="80000"/>
              </a:lnSpc>
              <a:spcBef>
                <a:spcPct val="50000"/>
              </a:spcBef>
              <a:spcAft>
                <a:spcPct val="30000"/>
              </a:spcAft>
              <a:buNone/>
            </a:pPr>
            <a:r>
              <a:rPr lang="en-US" altLang="en-US" sz="2800" dirty="0">
                <a:latin typeface="Lucida Console" charset="0"/>
              </a:rPr>
              <a:t>	</a:t>
            </a: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Loop:</a:t>
            </a:r>
            <a:r>
              <a:rPr lang="en-US" altLang="en-US" sz="2800" dirty="0">
                <a:latin typeface="Lucida Console" charset="0"/>
              </a:rPr>
              <a:t> </a:t>
            </a:r>
            <a:r>
              <a:rPr lang="en-US" altLang="en-US" sz="2800" dirty="0" err="1">
                <a:highlight>
                  <a:srgbClr val="0432FF"/>
                </a:highlight>
                <a:latin typeface="Lucida Console" charset="0"/>
              </a:rPr>
              <a:t>slli</a:t>
            </a:r>
            <a:r>
              <a:rPr lang="en-US" altLang="en-US" sz="2800" dirty="0">
                <a:highlight>
                  <a:srgbClr val="0432FF"/>
                </a:highlight>
                <a:latin typeface="Lucida Console" charset="0"/>
              </a:rPr>
              <a:t> x10, x22, 3   //x10 has </a:t>
            </a:r>
            <a:r>
              <a:rPr lang="en-US" altLang="en-US" sz="2800" dirty="0" err="1">
                <a:highlight>
                  <a:srgbClr val="0432FF"/>
                </a:highlight>
                <a:latin typeface="Lucida Console" charset="0"/>
              </a:rPr>
              <a:t>i</a:t>
            </a:r>
            <a:r>
              <a:rPr lang="en-US" altLang="en-US" sz="2800" dirty="0">
                <a:highlight>
                  <a:srgbClr val="0432FF"/>
                </a:highlight>
                <a:latin typeface="Lucida Console" charset="0"/>
              </a:rPr>
              <a:t>*8</a:t>
            </a:r>
            <a:br>
              <a:rPr lang="en-US" altLang="en-US" sz="2800" dirty="0">
                <a:highlight>
                  <a:srgbClr val="0432FF"/>
                </a:highlight>
                <a:latin typeface="Lucida Console" charset="0"/>
              </a:rPr>
            </a:br>
            <a:r>
              <a:rPr lang="en-US" altLang="en-US" sz="2800" dirty="0">
                <a:highlight>
                  <a:srgbClr val="0432FF"/>
                </a:highlight>
                <a:latin typeface="Lucida Console" charset="0"/>
              </a:rPr>
              <a:t>      add  x10, x10, x25 //</a:t>
            </a:r>
            <a:r>
              <a:rPr lang="en-US" altLang="en-US" sz="2800" dirty="0" err="1">
                <a:highlight>
                  <a:srgbClr val="0432FF"/>
                </a:highlight>
                <a:latin typeface="Lucida Console" charset="0"/>
              </a:rPr>
              <a:t>base+offset</a:t>
            </a:r>
            <a:br>
              <a:rPr lang="en-US" altLang="en-US" sz="2800" dirty="0">
                <a:highlight>
                  <a:srgbClr val="0432FF"/>
                </a:highlight>
                <a:latin typeface="Lucida Console" charset="0"/>
              </a:rPr>
            </a:br>
            <a:r>
              <a:rPr lang="en-US" altLang="en-US" sz="2800" dirty="0">
                <a:highlight>
                  <a:srgbClr val="0432FF"/>
                </a:highlight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0432FF"/>
                </a:highlight>
                <a:latin typeface="Lucida Console" charset="0"/>
              </a:rPr>
              <a:t>ld</a:t>
            </a:r>
            <a:r>
              <a:rPr lang="en-US" altLang="en-US" sz="2800" dirty="0">
                <a:highlight>
                  <a:srgbClr val="0432FF"/>
                </a:highlight>
                <a:latin typeface="Lucida Console" charset="0"/>
              </a:rPr>
              <a:t>   x9,  0(x10)//</a:t>
            </a:r>
            <a:r>
              <a:rPr lang="en-US" altLang="en-US" sz="2800" dirty="0" err="1">
                <a:highlight>
                  <a:srgbClr val="0432FF"/>
                </a:highlight>
                <a:latin typeface="Lucida Console" charset="0"/>
              </a:rPr>
              <a:t>newbase</a:t>
            </a:r>
            <a:r>
              <a:rPr lang="en-US" altLang="en-US" sz="2800" dirty="0">
                <a:highlight>
                  <a:srgbClr val="0432FF"/>
                </a:highlight>
                <a:latin typeface="Lucida Console" charset="0"/>
              </a:rPr>
              <a:t> in x10 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FF000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  x9,  x24, Body //True</a:t>
            </a:r>
            <a:br>
              <a:rPr lang="en-US" altLang="en-US" sz="2800" dirty="0">
                <a:highlight>
                  <a:srgbClr val="FF0000"/>
                </a:highlight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FF000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  x0,  x0,  Exit //False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highlight>
                  <a:srgbClr val="008000"/>
                </a:highlight>
                <a:latin typeface="Lucida Console" charset="0"/>
              </a:rPr>
              <a:t>Body: </a:t>
            </a:r>
            <a:r>
              <a:rPr lang="en-US" altLang="en-US" sz="2800" dirty="0" err="1">
                <a:highlight>
                  <a:srgbClr val="008000"/>
                </a:highlight>
                <a:latin typeface="Lucida Console" charset="0"/>
              </a:rPr>
              <a:t>addi</a:t>
            </a:r>
            <a:r>
              <a:rPr lang="en-US" altLang="en-US" sz="2800" dirty="0">
                <a:highlight>
                  <a:srgbClr val="008000"/>
                </a:highlight>
                <a:latin typeface="Lucida Console" charset="0"/>
              </a:rPr>
              <a:t> x22, x22, 1 </a:t>
            </a:r>
            <a:r>
              <a:rPr lang="en-US" altLang="en-US" sz="1600" dirty="0">
                <a:highlight>
                  <a:srgbClr val="008000"/>
                </a:highlight>
                <a:latin typeface="Lucida Console" charset="0"/>
              </a:rPr>
              <a:t>//</a:t>
            </a:r>
            <a:r>
              <a:rPr lang="en-US" altLang="en-US" sz="2000" dirty="0" err="1">
                <a:highlight>
                  <a:srgbClr val="008000"/>
                </a:highlight>
                <a:latin typeface="Lucida Console" charset="0"/>
              </a:rPr>
              <a:t>true,</a:t>
            </a:r>
            <a:r>
              <a:rPr lang="en-US" altLang="en-US" sz="1600" dirty="0" err="1">
                <a:highlight>
                  <a:srgbClr val="008000"/>
                </a:highlight>
                <a:latin typeface="Lucida Console" charset="0"/>
              </a:rPr>
              <a:t>the</a:t>
            </a:r>
            <a:r>
              <a:rPr lang="en-US" altLang="en-US" sz="1600" dirty="0">
                <a:highlight>
                  <a:srgbClr val="008000"/>
                </a:highlight>
                <a:latin typeface="Lucida Console" charset="0"/>
              </a:rPr>
              <a:t> loop </a:t>
            </a:r>
            <a:r>
              <a:rPr lang="en-US" altLang="en-US" sz="1600" dirty="0" err="1">
                <a:highlight>
                  <a:srgbClr val="008000"/>
                </a:highlight>
                <a:latin typeface="Lucida Console" charset="0"/>
              </a:rPr>
              <a:t>body,i</a:t>
            </a:r>
            <a:r>
              <a:rPr lang="en-US" altLang="en-US" sz="1600" dirty="0">
                <a:highlight>
                  <a:srgbClr val="008000"/>
                </a:highlight>
                <a:latin typeface="Lucida Console" charset="0"/>
              </a:rPr>
              <a:t>=i+1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latin typeface="Lucida Console" charset="0"/>
              </a:rPr>
              <a:t>      </a:t>
            </a:r>
            <a:r>
              <a:rPr lang="en-US" altLang="en-US" sz="2800" dirty="0" err="1">
                <a:highlight>
                  <a:srgbClr val="FF0000"/>
                </a:highlight>
                <a:latin typeface="Lucida Console" charset="0"/>
              </a:rPr>
              <a:t>beq</a:t>
            </a: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  x0,  x0,  Loop</a:t>
            </a:r>
            <a:br>
              <a:rPr lang="en-US" altLang="en-US" sz="2800" dirty="0">
                <a:latin typeface="Lucida Console" charset="0"/>
              </a:rPr>
            </a:br>
            <a:r>
              <a:rPr lang="en-US" altLang="en-US" sz="2800" dirty="0">
                <a:highlight>
                  <a:srgbClr val="FF0000"/>
                </a:highlight>
                <a:latin typeface="Lucida Console" charset="0"/>
              </a:rPr>
              <a:t>Exit: …</a:t>
            </a:r>
            <a:endParaRPr lang="en-AU" altLang="en-US" sz="2800" dirty="0">
              <a:highlight>
                <a:srgbClr val="FF0000"/>
              </a:highlight>
              <a:latin typeface="Lucida Consol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529363-9FDD-3E45-8301-8E8E8AA961A0}"/>
              </a:ext>
            </a:extLst>
          </p:cNvPr>
          <p:cNvSpPr/>
          <p:nvPr/>
        </p:nvSpPr>
        <p:spPr>
          <a:xfrm>
            <a:off x="2102419" y="5842337"/>
            <a:ext cx="68129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AU" altLang="en-US" sz="1200" b="1" dirty="0">
                <a:cs typeface="Arial" panose="020B0604020202020204" pitchFamily="34" charset="0"/>
              </a:rPr>
              <a:t>Using </a:t>
            </a:r>
            <a:r>
              <a:rPr lang="en-AU" altLang="en-US" sz="1200" b="1" dirty="0" err="1">
                <a:cs typeface="Arial" panose="020B0604020202020204" pitchFamily="34" charset="0"/>
              </a:rPr>
              <a:t>beq</a:t>
            </a:r>
            <a:r>
              <a:rPr lang="en-AU" altLang="en-US" sz="1200" b="1" dirty="0">
                <a:cs typeface="Arial" panose="020B0604020202020204" pitchFamily="34" charset="0"/>
              </a:rPr>
              <a:t> for (==) to branch to the true path, which is the loop body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sz="1200" b="1" dirty="0">
                <a:cs typeface="Arial" panose="020B0604020202020204" pitchFamily="34" charset="0"/>
              </a:rPr>
              <a:t>The instruction following </a:t>
            </a:r>
            <a:r>
              <a:rPr lang="en-AU" altLang="en-US" sz="1200" b="1" dirty="0" err="1">
                <a:cs typeface="Arial" panose="020B0604020202020204" pitchFamily="34" charset="0"/>
              </a:rPr>
              <a:t>beq</a:t>
            </a:r>
            <a:r>
              <a:rPr lang="en-AU" altLang="en-US" sz="1200" b="1" dirty="0">
                <a:cs typeface="Arial" panose="020B0604020202020204" pitchFamily="34" charset="0"/>
              </a:rPr>
              <a:t> is the false path, which breaks the loop by jumping to Exit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sz="1200" b="1" dirty="0">
                <a:cs typeface="Arial" panose="020B0604020202020204" pitchFamily="34" charset="0"/>
              </a:rPr>
              <a:t>We need another </a:t>
            </a:r>
            <a:r>
              <a:rPr lang="en-AU" altLang="en-US" sz="1200" b="1" dirty="0" err="1">
                <a:cs typeface="Arial" panose="020B0604020202020204" pitchFamily="34" charset="0"/>
              </a:rPr>
              <a:t>beq</a:t>
            </a:r>
            <a:r>
              <a:rPr lang="en-AU" altLang="en-US" sz="1200" b="1" dirty="0">
                <a:cs typeface="Arial" panose="020B0604020202020204" pitchFamily="34" charset="0"/>
              </a:rPr>
              <a:t> to jumping back to the beginning of the loop, i.e. loop back</a:t>
            </a:r>
          </a:p>
          <a:p>
            <a:pPr marL="457200" indent="-457200">
              <a:buFont typeface="+mj-lt"/>
              <a:buAutoNum type="arabicPeriod"/>
            </a:pPr>
            <a:r>
              <a:rPr lang="en-AU" altLang="en-US" sz="1200" b="1" dirty="0">
                <a:cs typeface="Arial" panose="020B0604020202020204" pitchFamily="34" charset="0"/>
              </a:rPr>
              <a:t>Not as elegant as the previous version, one more instruction in the code. But not necessary executing more instructions.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840C4FE-03F6-824C-BCDF-BFAA2A24D1DC}"/>
              </a:ext>
            </a:extLst>
          </p:cNvPr>
          <p:cNvGrpSpPr/>
          <p:nvPr/>
        </p:nvGrpSpPr>
        <p:grpSpPr>
          <a:xfrm>
            <a:off x="4572000" y="1295400"/>
            <a:ext cx="4226955" cy="1295400"/>
            <a:chOff x="4845327" y="120947"/>
            <a:chExt cx="4226955" cy="1295400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DACFAB8C-821A-9048-B122-94949E841CBA}"/>
                </a:ext>
              </a:extLst>
            </p:cNvPr>
            <p:cNvSpPr/>
            <p:nvPr/>
          </p:nvSpPr>
          <p:spPr>
            <a:xfrm>
              <a:off x="5957047" y="182562"/>
              <a:ext cx="1981005" cy="6858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(save[</a:t>
              </a:r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] == k) ?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EFF36F4-62A9-C040-BE70-FA2FBD180828}"/>
                </a:ext>
              </a:extLst>
            </p:cNvPr>
            <p:cNvSpPr/>
            <p:nvPr/>
          </p:nvSpPr>
          <p:spPr>
            <a:xfrm>
              <a:off x="8005482" y="959147"/>
              <a:ext cx="1066800" cy="457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</a:t>
              </a:r>
              <a:r>
                <a:rPr lang="en-US" dirty="0">
                  <a:solidFill>
                    <a:schemeClr val="tx1"/>
                  </a:solidFill>
                </a:rPr>
                <a:t> += 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7B5E46C-7ED7-6E45-BF06-A7F0E72C33D8}"/>
                </a:ext>
              </a:extLst>
            </p:cNvPr>
            <p:cNvSpPr/>
            <p:nvPr/>
          </p:nvSpPr>
          <p:spPr>
            <a:xfrm>
              <a:off x="4845327" y="9591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Exit</a:t>
              </a:r>
            </a:p>
          </p:txBody>
        </p:sp>
        <p:cxnSp>
          <p:nvCxnSpPr>
            <p:cNvPr id="10" name="Elbow Connector 9">
              <a:extLst>
                <a:ext uri="{FF2B5EF4-FFF2-40B4-BE49-F238E27FC236}">
                  <a16:creationId xmlns:a16="http://schemas.microsoft.com/office/drawing/2014/main" id="{0E06C570-6864-0A49-AE8D-CB1DCE6A08B1}"/>
                </a:ext>
              </a:extLst>
            </p:cNvPr>
            <p:cNvCxnSpPr>
              <a:cxnSpLocks/>
              <a:stCxn id="3" idx="3"/>
              <a:endCxn id="4" idx="0"/>
            </p:cNvCxnSpPr>
            <p:nvPr/>
          </p:nvCxnSpPr>
          <p:spPr>
            <a:xfrm>
              <a:off x="7938052" y="525462"/>
              <a:ext cx="600830" cy="43368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E13691C-A07B-D04A-82CB-D3770F82DAA2}"/>
                </a:ext>
              </a:extLst>
            </p:cNvPr>
            <p:cNvSpPr/>
            <p:nvPr/>
          </p:nvSpPr>
          <p:spPr>
            <a:xfrm>
              <a:off x="7624482" y="120947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True</a:t>
              </a:r>
            </a:p>
          </p:txBody>
        </p:sp>
        <p:cxnSp>
          <p:nvCxnSpPr>
            <p:cNvPr id="21" name="Elbow Connector 20">
              <a:extLst>
                <a:ext uri="{FF2B5EF4-FFF2-40B4-BE49-F238E27FC236}">
                  <a16:creationId xmlns:a16="http://schemas.microsoft.com/office/drawing/2014/main" id="{C6CF2F47-97E0-1D46-9EA1-53EEA3712DE0}"/>
                </a:ext>
              </a:extLst>
            </p:cNvPr>
            <p:cNvCxnSpPr>
              <a:cxnSpLocks/>
              <a:stCxn id="3" idx="1"/>
              <a:endCxn id="8" idx="0"/>
            </p:cNvCxnSpPr>
            <p:nvPr/>
          </p:nvCxnSpPr>
          <p:spPr>
            <a:xfrm rot="10800000" flipV="1">
              <a:off x="5378727" y="525461"/>
              <a:ext cx="578320" cy="43368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D8F96D-447D-294D-B662-7A973DCB57BE}"/>
                </a:ext>
              </a:extLst>
            </p:cNvPr>
            <p:cNvSpPr/>
            <p:nvPr/>
          </p:nvSpPr>
          <p:spPr>
            <a:xfrm>
              <a:off x="5134487" y="139184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False</a:t>
              </a:r>
            </a:p>
          </p:txBody>
        </p: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43C6CF57-473A-7341-B002-5F6D360C39FC}"/>
                </a:ext>
              </a:extLst>
            </p:cNvPr>
            <p:cNvCxnSpPr>
              <a:cxnSpLocks/>
              <a:stCxn id="4" idx="2"/>
              <a:endCxn id="3" idx="0"/>
            </p:cNvCxnSpPr>
            <p:nvPr/>
          </p:nvCxnSpPr>
          <p:spPr>
            <a:xfrm rot="5400000" flipH="1">
              <a:off x="7126323" y="3789"/>
              <a:ext cx="1233785" cy="1591332"/>
            </a:xfrm>
            <a:prstGeom prst="bentConnector5">
              <a:avLst>
                <a:gd name="adj1" fmla="val -18528"/>
                <a:gd name="adj2" fmla="val -42949"/>
                <a:gd name="adj3" fmla="val 118528"/>
              </a:avLst>
            </a:prstGeom>
            <a:ln w="2540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D20D59B5-AB60-BB4B-AFA5-B7B628B4B826}"/>
              </a:ext>
            </a:extLst>
          </p:cNvPr>
          <p:cNvCxnSpPr>
            <a:cxnSpLocks/>
          </p:cNvCxnSpPr>
          <p:nvPr/>
        </p:nvCxnSpPr>
        <p:spPr>
          <a:xfrm rot="5400000" flipH="1">
            <a:off x="6859575" y="1195734"/>
            <a:ext cx="1233785" cy="1591332"/>
          </a:xfrm>
          <a:prstGeom prst="bentConnector5">
            <a:avLst>
              <a:gd name="adj1" fmla="val -18528"/>
              <a:gd name="adj2" fmla="val -42949"/>
              <a:gd name="adj3" fmla="val 118528"/>
            </a:avLst>
          </a:prstGeom>
          <a:ln w="508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28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4" grpId="0" animBg="1"/>
      <p:bldP spid="3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1447800"/>
            <a:ext cx="9144000" cy="2286000"/>
          </a:xfrm>
        </p:spPr>
        <p:txBody>
          <a:bodyPr>
            <a:noAutofit/>
          </a:bodyPr>
          <a:lstStyle/>
          <a:p>
            <a:r>
              <a:rPr lang="en-US" sz="3200" dirty="0"/>
              <a:t>Chapter 2: Instructions: Language of the Computer </a:t>
            </a:r>
            <a:br>
              <a:rPr lang="en-US" sz="2400" dirty="0"/>
            </a:br>
            <a:r>
              <a:rPr lang="en-US" sz="2400" dirty="0"/>
              <a:t>2.8 – 2.10 Procedure, String and Addressing for Wide</a:t>
            </a:r>
            <a:br>
              <a:rPr lang="en-US" sz="2400" dirty="0"/>
            </a:br>
            <a:br>
              <a:rPr lang="en-US" dirty="0"/>
            </a:br>
            <a:r>
              <a:rPr lang="en-US" sz="2400" dirty="0"/>
              <a:t>ITSC 3181 Introduction to Computer Architecture</a:t>
            </a:r>
            <a:br>
              <a:rPr lang="en-US" sz="2400"/>
            </a:br>
            <a:r>
              <a:rPr lang="en-US" sz="2400"/>
              <a:t>Spring 2023</a:t>
            </a:r>
            <a:br>
              <a:rPr lang="en-US" sz="2400" dirty="0"/>
            </a:br>
            <a:r>
              <a:rPr lang="en-US" sz="2400" dirty="0">
                <a:hlinkClick r:id="rId2"/>
              </a:rPr>
              <a:t>https://passlab.github.io/ITSC3181/</a:t>
            </a:r>
            <a:endParaRPr lang="en-US" sz="2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447800" y="41910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Department of Computer Science</a:t>
            </a:r>
          </a:p>
          <a:p>
            <a:r>
              <a:rPr lang="en-US" dirty="0" err="1"/>
              <a:t>Yonghong</a:t>
            </a:r>
            <a:r>
              <a:rPr lang="en-US" dirty="0"/>
              <a:t> Yan</a:t>
            </a:r>
          </a:p>
          <a:p>
            <a:r>
              <a:rPr lang="en-US" dirty="0">
                <a:hlinkClick r:id="rId3"/>
              </a:rPr>
              <a:t>yyan7@uncc.edu</a:t>
            </a:r>
            <a:endParaRPr lang="en-US" dirty="0"/>
          </a:p>
          <a:p>
            <a:r>
              <a:rPr lang="en-US" dirty="0">
                <a:hlinkClick r:id="rId4"/>
              </a:rPr>
              <a:t>https://passlab.github.io/yanyh/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2030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Classes of Instructions We Will Focus 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Arithmetic-logic instructions</a:t>
            </a:r>
          </a:p>
          <a:p>
            <a:pPr lvl="1"/>
            <a:r>
              <a:rPr lang="en-US" altLang="en-US" b="1" dirty="0"/>
              <a:t>add, sub, </a:t>
            </a:r>
            <a:r>
              <a:rPr lang="en-US" altLang="en-US" b="1" dirty="0" err="1"/>
              <a:t>addi</a:t>
            </a:r>
            <a:r>
              <a:rPr lang="en-US" altLang="en-US" b="1" dirty="0"/>
              <a:t>, and, or, shift </a:t>
            </a:r>
            <a:r>
              <a:rPr lang="en-US" altLang="en-US" b="1" dirty="0" err="1"/>
              <a:t>left|right</a:t>
            </a:r>
            <a:r>
              <a:rPr lang="en-US" altLang="en-US" b="1" dirty="0"/>
              <a:t>, </a:t>
            </a:r>
            <a:r>
              <a:rPr lang="en-US" altLang="en-US" b="1" dirty="0" err="1"/>
              <a:t>etc</a:t>
            </a:r>
            <a:endParaRPr lang="en-US" altLang="en-US" b="1" dirty="0"/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Memory load and store instructions</a:t>
            </a:r>
          </a:p>
          <a:p>
            <a:pPr lvl="1"/>
            <a:r>
              <a:rPr lang="en-US" altLang="en-US" b="1" dirty="0" err="1"/>
              <a:t>lw</a:t>
            </a:r>
            <a:r>
              <a:rPr lang="en-US" altLang="en-US" b="1" dirty="0"/>
              <a:t> and </a:t>
            </a:r>
            <a:r>
              <a:rPr lang="en-US" altLang="en-US" b="1" dirty="0" err="1"/>
              <a:t>sw</a:t>
            </a:r>
            <a:r>
              <a:rPr lang="en-US" altLang="en-US" b="1" dirty="0"/>
              <a:t>: Load/store word</a:t>
            </a:r>
          </a:p>
          <a:p>
            <a:pPr lvl="1"/>
            <a:r>
              <a:rPr lang="en-US" altLang="en-US" b="1" dirty="0" err="1"/>
              <a:t>ld</a:t>
            </a:r>
            <a:r>
              <a:rPr lang="en-US" altLang="en-US" b="1" dirty="0"/>
              <a:t> and </a:t>
            </a:r>
            <a:r>
              <a:rPr lang="en-US" altLang="en-US" b="1" dirty="0" err="1"/>
              <a:t>sd</a:t>
            </a:r>
            <a:r>
              <a:rPr lang="en-US" altLang="en-US" b="1" dirty="0"/>
              <a:t>: Load/store doubleword</a:t>
            </a:r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Control transfer instructions </a:t>
            </a:r>
            <a:r>
              <a:rPr lang="en-US" altLang="en-US" b="1" dirty="0">
                <a:highlight>
                  <a:srgbClr val="FFFF00"/>
                </a:highlight>
              </a:rPr>
              <a:t>(changing sequence of instruction execution)</a:t>
            </a:r>
          </a:p>
          <a:p>
            <a:pPr lvl="1"/>
            <a:r>
              <a:rPr lang="en-US" altLang="en-US" b="1" dirty="0"/>
              <a:t>Conditional branch: </a:t>
            </a:r>
            <a:r>
              <a:rPr lang="en-US" altLang="en-US" b="1" dirty="0" err="1"/>
              <a:t>bne</a:t>
            </a:r>
            <a:r>
              <a:rPr lang="en-US" altLang="en-US" b="1" dirty="0"/>
              <a:t>, </a:t>
            </a:r>
            <a:r>
              <a:rPr lang="en-US" altLang="en-US" b="1" dirty="0" err="1"/>
              <a:t>beq</a:t>
            </a:r>
            <a:endParaRPr lang="en-US" altLang="en-US" b="1" dirty="0"/>
          </a:p>
          <a:p>
            <a:pPr lvl="1"/>
            <a:r>
              <a:rPr lang="en-US" altLang="en-US" b="1" dirty="0"/>
              <a:t>Unconditional jump: j</a:t>
            </a:r>
          </a:p>
          <a:p>
            <a:pPr lvl="1"/>
            <a:r>
              <a:rPr lang="en-US" altLang="en-US" sz="3200" b="1" dirty="0">
                <a:solidFill>
                  <a:srgbClr val="FF0000"/>
                </a:solidFill>
              </a:rPr>
              <a:t>Procedure call and return: </a:t>
            </a:r>
            <a:r>
              <a:rPr lang="en-US" altLang="en-US" sz="3200" b="1" dirty="0" err="1">
                <a:solidFill>
                  <a:srgbClr val="FF0000"/>
                </a:solidFill>
              </a:rPr>
              <a:t>jal</a:t>
            </a:r>
            <a:r>
              <a:rPr lang="en-US" altLang="en-US" sz="3200" b="1" dirty="0">
                <a:solidFill>
                  <a:srgbClr val="FF0000"/>
                </a:solidFill>
              </a:rPr>
              <a:t> and </a:t>
            </a:r>
            <a:r>
              <a:rPr lang="en-US" altLang="en-US" sz="3200" b="1" dirty="0" err="1">
                <a:solidFill>
                  <a:srgbClr val="FF0000"/>
                </a:solidFill>
              </a:rPr>
              <a:t>jr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16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Procedure Call</a:t>
            </a:r>
            <a:r>
              <a:rPr lang="en-US" dirty="0"/>
              <a:t>: </a:t>
            </a:r>
            <a:r>
              <a:rPr lang="en-US" dirty="0" err="1"/>
              <a:t>sum_full.c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76400" y="6307822"/>
            <a:ext cx="64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https://passlab.github.io/ITSC3181/exercises/sum</a:t>
            </a:r>
            <a:r>
              <a:rPr lang="en-US" dirty="0"/>
              <a:t>  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520298"/>
            <a:ext cx="7345188" cy="27432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338" y="1143000"/>
            <a:ext cx="7235181" cy="233297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67200" y="5573365"/>
            <a:ext cx="2133600" cy="369332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00200" y="1447800"/>
            <a:ext cx="5271052" cy="369332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133600" y="2882920"/>
            <a:ext cx="2133600" cy="369332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33262EA7-66D3-2848-9C7B-8DC79F079188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6265069" y="2512219"/>
            <a:ext cx="53911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§2.8 Supporting Procedures in Computer Hardware</a:t>
            </a:r>
          </a:p>
        </p:txBody>
      </p:sp>
    </p:spTree>
    <p:extLst>
      <p:ext uri="{BB962C8B-B14F-4D97-AF65-F5344CB8AC3E}">
        <p14:creationId xmlns:p14="http://schemas.microsoft.com/office/powerpoint/2010/main" val="18540314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Procedure Call</a:t>
            </a:r>
            <a:endParaRPr lang="en-AU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Control is transferred when there is procedure call and return</a:t>
            </a:r>
          </a:p>
          <a:p>
            <a:r>
              <a:rPr lang="en-US" dirty="0"/>
              <a:t>Steps required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Place parameters in registers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Transfer control to procedure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Acquire storage for procedure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Perform procedure’s operations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Place result in register for caller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Return to place of call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7B14E791-165F-344E-BF0E-59CD826800BF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C02765-9E74-7C4B-8B7B-4595F3101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67" y="2481262"/>
            <a:ext cx="5738333" cy="4057650"/>
          </a:xfrm>
          <a:prstGeom prst="rect">
            <a:avLst/>
          </a:pr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5E3A9B6C-5BDC-5E45-AE29-27B42C46B446}"/>
              </a:ext>
            </a:extLst>
          </p:cNvPr>
          <p:cNvSpPr/>
          <p:nvPr/>
        </p:nvSpPr>
        <p:spPr>
          <a:xfrm>
            <a:off x="7924800" y="3010328"/>
            <a:ext cx="871744" cy="3113070"/>
          </a:xfrm>
          <a:custGeom>
            <a:avLst/>
            <a:gdLst>
              <a:gd name="connsiteX0" fmla="*/ 0 w 871744"/>
              <a:gd name="connsiteY0" fmla="*/ 3113070 h 3113070"/>
              <a:gd name="connsiteX1" fmla="*/ 636998 w 871744"/>
              <a:gd name="connsiteY1" fmla="*/ 2537717 h 3113070"/>
              <a:gd name="connsiteX2" fmla="*/ 852755 w 871744"/>
              <a:gd name="connsiteY2" fmla="*/ 1047964 h 3113070"/>
              <a:gd name="connsiteX3" fmla="*/ 205483 w 871744"/>
              <a:gd name="connsiteY3" fmla="*/ 0 h 311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744" h="3113070">
                <a:moveTo>
                  <a:pt x="0" y="3113070"/>
                </a:moveTo>
                <a:cubicBezTo>
                  <a:pt x="247436" y="2997485"/>
                  <a:pt x="494872" y="2881901"/>
                  <a:pt x="636998" y="2537717"/>
                </a:cubicBezTo>
                <a:cubicBezTo>
                  <a:pt x="779124" y="2193533"/>
                  <a:pt x="924674" y="1470917"/>
                  <a:pt x="852755" y="1047964"/>
                </a:cubicBezTo>
                <a:cubicBezTo>
                  <a:pt x="780836" y="625011"/>
                  <a:pt x="493159" y="312505"/>
                  <a:pt x="205483" y="0"/>
                </a:cubicBezTo>
              </a:path>
            </a:pathLst>
          </a:custGeom>
          <a:noFill/>
          <a:ln w="31750">
            <a:tailEnd type="triangl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25CF1AE1-2553-A74D-9358-91D9149CBAB8}"/>
              </a:ext>
            </a:extLst>
          </p:cNvPr>
          <p:cNvSpPr/>
          <p:nvPr/>
        </p:nvSpPr>
        <p:spPr>
          <a:xfrm rot="10148965">
            <a:off x="4448850" y="4035203"/>
            <a:ext cx="740903" cy="2412450"/>
          </a:xfrm>
          <a:custGeom>
            <a:avLst/>
            <a:gdLst>
              <a:gd name="connsiteX0" fmla="*/ 0 w 871744"/>
              <a:gd name="connsiteY0" fmla="*/ 3113070 h 3113070"/>
              <a:gd name="connsiteX1" fmla="*/ 636998 w 871744"/>
              <a:gd name="connsiteY1" fmla="*/ 2537717 h 3113070"/>
              <a:gd name="connsiteX2" fmla="*/ 852755 w 871744"/>
              <a:gd name="connsiteY2" fmla="*/ 1047964 h 3113070"/>
              <a:gd name="connsiteX3" fmla="*/ 205483 w 871744"/>
              <a:gd name="connsiteY3" fmla="*/ 0 h 311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744" h="3113070">
                <a:moveTo>
                  <a:pt x="0" y="3113070"/>
                </a:moveTo>
                <a:cubicBezTo>
                  <a:pt x="247436" y="2997485"/>
                  <a:pt x="494872" y="2881901"/>
                  <a:pt x="636998" y="2537717"/>
                </a:cubicBezTo>
                <a:cubicBezTo>
                  <a:pt x="779124" y="2193533"/>
                  <a:pt x="924674" y="1470917"/>
                  <a:pt x="852755" y="1047964"/>
                </a:cubicBezTo>
                <a:cubicBezTo>
                  <a:pt x="780836" y="625011"/>
                  <a:pt x="493159" y="312505"/>
                  <a:pt x="205483" y="0"/>
                </a:cubicBezTo>
              </a:path>
            </a:pathLst>
          </a:custGeom>
          <a:noFill/>
          <a:ln w="31750">
            <a:tailEnd type="triangl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15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8CCAAC0-2DD3-4A48-96C9-92FCD8060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987038"/>
            <a:ext cx="4191000" cy="24765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8102048-42FA-4241-8751-12B166819C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257"/>
          <a:stretch/>
        </p:blipFill>
        <p:spPr>
          <a:xfrm>
            <a:off x="-25400" y="4207308"/>
            <a:ext cx="4216400" cy="20254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 Example, </a:t>
            </a:r>
            <a:r>
              <a:rPr lang="en-US" dirty="0" err="1"/>
              <a:t>sum_full_riscv.s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67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/>
          <a:srcRect l="15561" t="74664" r="26690" b="12485"/>
          <a:stretch/>
        </p:blipFill>
        <p:spPr>
          <a:xfrm>
            <a:off x="4343400" y="1091809"/>
            <a:ext cx="4241753" cy="3525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671" y="1122422"/>
            <a:ext cx="1943100" cy="3556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638800" y="4669734"/>
            <a:ext cx="3505200" cy="1040284"/>
            <a:chOff x="4402292" y="4170160"/>
            <a:chExt cx="3505200" cy="1040284"/>
          </a:xfrm>
        </p:grpSpPr>
        <p:sp>
          <p:nvSpPr>
            <p:cNvPr id="8" name="Rectangle 7"/>
            <p:cNvSpPr/>
            <p:nvPr/>
          </p:nvSpPr>
          <p:spPr>
            <a:xfrm>
              <a:off x="4402292" y="4224826"/>
              <a:ext cx="2836708" cy="985618"/>
            </a:xfrm>
            <a:prstGeom prst="rect">
              <a:avLst/>
            </a:prstGeom>
            <a:solidFill>
              <a:srgbClr val="FF0000">
                <a:alpha val="45000"/>
              </a:srgbClr>
            </a:solidFill>
          </p:spPr>
          <p:txBody>
            <a:bodyPr wrap="square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35413" y="4170160"/>
              <a:ext cx="9720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err="1"/>
                <a:t>Args</a:t>
              </a:r>
              <a:r>
                <a:rPr lang="en-US" dirty="0"/>
                <a:t> for sum call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4CB42D16-DF47-7A4E-A6AA-3CB4C6369786}"/>
              </a:ext>
            </a:extLst>
          </p:cNvPr>
          <p:cNvSpPr/>
          <p:nvPr/>
        </p:nvSpPr>
        <p:spPr>
          <a:xfrm>
            <a:off x="1771121" y="6570662"/>
            <a:ext cx="64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https://passlab.github.io/ITSC3181/exercises/sum</a:t>
            </a:r>
            <a:r>
              <a:rPr lang="en-US" dirty="0"/>
              <a:t>  </a:t>
            </a:r>
          </a:p>
          <a:p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F43952B-23CE-054D-A8C0-C2AEBE0B8BC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36742"/>
          <a:stretch/>
        </p:blipFill>
        <p:spPr>
          <a:xfrm>
            <a:off x="-38100" y="1529481"/>
            <a:ext cx="4762500" cy="24342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C6198A0-E5CA-1248-85EA-BACCD074AE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9600" y="1521591"/>
            <a:ext cx="4572000" cy="1955800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DEFD644-888E-6549-AB44-3DE04C13024E}"/>
              </a:ext>
            </a:extLst>
          </p:cNvPr>
          <p:cNvGrpSpPr/>
          <p:nvPr/>
        </p:nvGrpSpPr>
        <p:grpSpPr>
          <a:xfrm>
            <a:off x="3797332" y="2362200"/>
            <a:ext cx="5664200" cy="3789624"/>
            <a:chOff x="3797332" y="2362200"/>
            <a:chExt cx="5664200" cy="3789624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28DFD51-E315-4D4A-9096-3FC1CB119DE8}"/>
                </a:ext>
              </a:extLst>
            </p:cNvPr>
            <p:cNvGrpSpPr/>
            <p:nvPr/>
          </p:nvGrpSpPr>
          <p:grpSpPr>
            <a:xfrm>
              <a:off x="5638800" y="5413160"/>
              <a:ext cx="3822732" cy="738664"/>
              <a:chOff x="5638800" y="5413160"/>
              <a:chExt cx="3822732" cy="738664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7620063" y="5413160"/>
                <a:ext cx="1841469" cy="7386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Store return address in reg and call transfer to sum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6947A53-F0C8-A547-8FAE-E3447A94E09E}"/>
                  </a:ext>
                </a:extLst>
              </p:cNvPr>
              <p:cNvSpPr/>
              <p:nvPr/>
            </p:nvSpPr>
            <p:spPr>
              <a:xfrm>
                <a:off x="5638800" y="5717652"/>
                <a:ext cx="2823659" cy="159880"/>
              </a:xfrm>
              <a:prstGeom prst="rect">
                <a:avLst/>
              </a:prstGeom>
              <a:solidFill>
                <a:srgbClr val="FF0000">
                  <a:alpha val="45000"/>
                </a:srgbClr>
              </a:solidFill>
            </p:spPr>
            <p:txBody>
              <a:bodyPr wrap="square">
                <a:noAutofit/>
              </a:bodyPr>
              <a:lstStyle/>
              <a:p>
                <a:endParaRPr lang="en-US" dirty="0"/>
              </a:p>
            </p:txBody>
          </p:sp>
        </p:grpSp>
        <p:cxnSp>
          <p:nvCxnSpPr>
            <p:cNvPr id="6" name="Curved Connector 5">
              <a:extLst>
                <a:ext uri="{FF2B5EF4-FFF2-40B4-BE49-F238E27FC236}">
                  <a16:creationId xmlns:a16="http://schemas.microsoft.com/office/drawing/2014/main" id="{600C9377-78FC-954D-8EE6-87449D1E7B8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2960400" y="3199132"/>
              <a:ext cx="3515332" cy="1841468"/>
            </a:xfrm>
            <a:prstGeom prst="curvedConnector3">
              <a:avLst>
                <a:gd name="adj1" fmla="val 103219"/>
              </a:avLst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1DE7C6F-9577-204D-8EBE-8DEF4CA58E26}"/>
              </a:ext>
            </a:extLst>
          </p:cNvPr>
          <p:cNvGrpSpPr/>
          <p:nvPr/>
        </p:nvGrpSpPr>
        <p:grpSpPr>
          <a:xfrm>
            <a:off x="850671" y="5746249"/>
            <a:ext cx="7579199" cy="867240"/>
            <a:chOff x="850671" y="5746249"/>
            <a:chExt cx="7579199" cy="867240"/>
          </a:xfrm>
        </p:grpSpPr>
        <p:sp>
          <p:nvSpPr>
            <p:cNvPr id="10" name="Rectangle 9"/>
            <p:cNvSpPr/>
            <p:nvPr/>
          </p:nvSpPr>
          <p:spPr>
            <a:xfrm>
              <a:off x="5638800" y="5927917"/>
              <a:ext cx="2791070" cy="256080"/>
            </a:xfrm>
            <a:prstGeom prst="rect">
              <a:avLst/>
            </a:prstGeom>
            <a:solidFill>
              <a:srgbClr val="FF0000">
                <a:alpha val="45000"/>
              </a:srgbClr>
            </a:solidFill>
          </p:spPr>
          <p:txBody>
            <a:bodyPr wrap="square">
              <a:noAutofit/>
            </a:bodyPr>
            <a:lstStyle/>
            <a:p>
              <a:endParaRPr lang="en-US" dirty="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850671" y="5746249"/>
              <a:ext cx="2946661" cy="867240"/>
              <a:chOff x="1098601" y="4561504"/>
              <a:chExt cx="2946661" cy="86724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1219200" y="4561504"/>
                <a:ext cx="2133600" cy="245464"/>
              </a:xfrm>
              <a:prstGeom prst="rect">
                <a:avLst/>
              </a:prstGeom>
              <a:solidFill>
                <a:srgbClr val="FF0000">
                  <a:alpha val="45000"/>
                </a:srgbClr>
              </a:solidFill>
            </p:spPr>
            <p:txBody>
              <a:bodyPr wrap="square"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098601" y="4782413"/>
                <a:ext cx="2946661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Return to caller with return value stored in register</a:t>
                </a:r>
              </a:p>
            </p:txBody>
          </p:sp>
        </p:grpSp>
        <p:cxnSp>
          <p:nvCxnSpPr>
            <p:cNvPr id="29" name="Curved Connector 28">
              <a:extLst>
                <a:ext uri="{FF2B5EF4-FFF2-40B4-BE49-F238E27FC236}">
                  <a16:creationId xmlns:a16="http://schemas.microsoft.com/office/drawing/2014/main" id="{85155790-9D82-164D-A4B6-676A0A51D061}"/>
                </a:ext>
              </a:extLst>
            </p:cNvPr>
            <p:cNvCxnSpPr>
              <a:stCxn id="11" idx="3"/>
            </p:cNvCxnSpPr>
            <p:nvPr/>
          </p:nvCxnSpPr>
          <p:spPr>
            <a:xfrm>
              <a:off x="3104870" y="5868981"/>
              <a:ext cx="2533930" cy="227019"/>
            </a:xfrm>
            <a:prstGeom prst="curvedConnector3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75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493AB1FB-F05B-F940-BD42-19E16313AD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Procedure Call Instructions</a:t>
            </a:r>
            <a:endParaRPr lang="en-AU" altLang="en-US"/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C730E5C6-FD49-7242-B538-83969F0E5F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Procedure call: jump and link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>
                <a:latin typeface="Lucida Console" panose="020B0609040504020204" pitchFamily="49" charset="0"/>
              </a:rPr>
              <a:t>	jal x1, ProcedureLabel</a:t>
            </a:r>
          </a:p>
          <a:p>
            <a:pPr lvl="1" eaLnBrk="1" hangingPunct="1"/>
            <a:r>
              <a:rPr lang="en-US" altLang="en-US"/>
              <a:t>Address of following instruction put in x1</a:t>
            </a:r>
          </a:p>
          <a:p>
            <a:pPr lvl="1" eaLnBrk="1" hangingPunct="1"/>
            <a:r>
              <a:rPr lang="en-US" altLang="en-US"/>
              <a:t>Jumps to target address</a:t>
            </a:r>
          </a:p>
          <a:p>
            <a:pPr eaLnBrk="1" hangingPunct="1"/>
            <a:r>
              <a:rPr lang="en-US" altLang="en-US"/>
              <a:t>Procedure return: jump and link register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>
                <a:latin typeface="Lucida Console" panose="020B0609040504020204" pitchFamily="49" charset="0"/>
              </a:rPr>
              <a:t>	jalr x0, 0(x1)</a:t>
            </a:r>
          </a:p>
          <a:p>
            <a:pPr lvl="1" eaLnBrk="1" hangingPunct="1"/>
            <a:r>
              <a:rPr lang="en-US" altLang="en-US"/>
              <a:t>Like jal, but jumps to 0 + address in x1</a:t>
            </a:r>
          </a:p>
          <a:p>
            <a:pPr lvl="1" eaLnBrk="1" hangingPunct="1"/>
            <a:r>
              <a:rPr lang="en-US" altLang="en-US"/>
              <a:t>Use x0 as rd (x0 cannot be changed)</a:t>
            </a:r>
          </a:p>
          <a:p>
            <a:pPr lvl="1" eaLnBrk="1" hangingPunct="1"/>
            <a:r>
              <a:rPr lang="en-US" altLang="en-US"/>
              <a:t>Can also be used for computed jumps</a:t>
            </a:r>
          </a:p>
          <a:p>
            <a:pPr lvl="2" eaLnBrk="1" hangingPunct="1"/>
            <a:r>
              <a:rPr lang="en-US" altLang="en-US"/>
              <a:t>e.g., for case/switch statements</a:t>
            </a:r>
            <a:endParaRPr lang="en-AU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0D2E4F-D3C9-F044-9548-726B00633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12944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6">
            <a:extLst>
              <a:ext uri="{FF2B5EF4-FFF2-40B4-BE49-F238E27FC236}">
                <a16:creationId xmlns:a16="http://schemas.microsoft.com/office/drawing/2014/main" id="{85CFBDD1-2A2F-AD4D-8A95-DDEB5653C0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Memory Layout of a Process</a:t>
            </a:r>
            <a:endParaRPr lang="en-AU" altLang="en-US" dirty="0"/>
          </a:p>
        </p:txBody>
      </p:sp>
      <p:sp>
        <p:nvSpPr>
          <p:cNvPr id="104451" name="Rectangle 7">
            <a:extLst>
              <a:ext uri="{FF2B5EF4-FFF2-40B4-BE49-F238E27FC236}">
                <a16:creationId xmlns:a16="http://schemas.microsoft.com/office/drawing/2014/main" id="{BD7551D7-AB8B-374D-892D-C48243CBB4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/>
              <a:t>Text: program code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Static data: global variables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e.g., static variables in C, constant arrays and strings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x3 (global pointer) initialized to address allowing ±offsets into this segment</a:t>
            </a: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Dynamic data: heap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E.g., malloc in C, new in Java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Stack: automatic storage</a:t>
            </a:r>
            <a:endParaRPr lang="en-AU" altLang="en-US" sz="28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867356-5702-C34A-9638-F312EAEB9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104452" name="Picture 1">
            <a:extLst>
              <a:ext uri="{FF2B5EF4-FFF2-40B4-BE49-F238E27FC236}">
                <a16:creationId xmlns:a16="http://schemas.microsoft.com/office/drawing/2014/main" id="{835390E5-4C6B-9441-AE88-8546401518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429000"/>
            <a:ext cx="3663950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8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Levels of Program Code to</a:t>
            </a:r>
            <a:br>
              <a:rPr lang="en-US" altLang="en-US" dirty="0"/>
            </a:br>
            <a:r>
              <a:rPr lang="en-US" altLang="en-US" dirty="0"/>
              <a:t>Multiple Target Architectures</a:t>
            </a:r>
            <a:endParaRPr lang="en-AU" altLang="en-US" sz="3100" dirty="0"/>
          </a:p>
        </p:txBody>
      </p:sp>
      <p:sp>
        <p:nvSpPr>
          <p:cNvPr id="4" name="Multidocument 3"/>
          <p:cNvSpPr/>
          <p:nvPr/>
        </p:nvSpPr>
        <p:spPr>
          <a:xfrm>
            <a:off x="4052957" y="1258420"/>
            <a:ext cx="1295400" cy="533400"/>
          </a:xfrm>
          <a:prstGeom prst="flowChartMultidocumen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Java</a:t>
            </a:r>
          </a:p>
        </p:txBody>
      </p:sp>
      <p:sp>
        <p:nvSpPr>
          <p:cNvPr id="9" name="Multidocument 8"/>
          <p:cNvSpPr/>
          <p:nvPr/>
        </p:nvSpPr>
        <p:spPr>
          <a:xfrm>
            <a:off x="5881630" y="1249900"/>
            <a:ext cx="1295400" cy="533400"/>
          </a:xfrm>
          <a:prstGeom prst="flowChartMultidocumen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C/C++</a:t>
            </a:r>
          </a:p>
        </p:txBody>
      </p:sp>
      <p:sp>
        <p:nvSpPr>
          <p:cNvPr id="10" name="Multidocument 9"/>
          <p:cNvSpPr/>
          <p:nvPr/>
        </p:nvSpPr>
        <p:spPr>
          <a:xfrm>
            <a:off x="7669213" y="1195873"/>
            <a:ext cx="1295400" cy="533400"/>
          </a:xfrm>
          <a:prstGeom prst="flowChartMultidocumen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Python</a:t>
            </a:r>
          </a:p>
        </p:txBody>
      </p:sp>
      <p:sp>
        <p:nvSpPr>
          <p:cNvPr id="5" name="Oval 4"/>
          <p:cNvSpPr/>
          <p:nvPr/>
        </p:nvSpPr>
        <p:spPr>
          <a:xfrm>
            <a:off x="5619599" y="2140822"/>
            <a:ext cx="1655792" cy="76175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gcc</a:t>
            </a:r>
            <a:r>
              <a:rPr lang="en-US" dirty="0"/>
              <a:t>/clang</a:t>
            </a:r>
          </a:p>
        </p:txBody>
      </p:sp>
      <p:sp>
        <p:nvSpPr>
          <p:cNvPr id="12" name="Oval 11"/>
          <p:cNvSpPr/>
          <p:nvPr/>
        </p:nvSpPr>
        <p:spPr>
          <a:xfrm>
            <a:off x="3782204" y="2140822"/>
            <a:ext cx="1655792" cy="75275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Javac</a:t>
            </a:r>
            <a:r>
              <a:rPr lang="en-US" dirty="0"/>
              <a:t> and JIT</a:t>
            </a:r>
          </a:p>
        </p:txBody>
      </p:sp>
      <p:sp>
        <p:nvSpPr>
          <p:cNvPr id="13" name="Oval 12"/>
          <p:cNvSpPr/>
          <p:nvPr/>
        </p:nvSpPr>
        <p:spPr>
          <a:xfrm>
            <a:off x="7419196" y="2140822"/>
            <a:ext cx="1655792" cy="76175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python</a:t>
            </a:r>
          </a:p>
        </p:txBody>
      </p:sp>
      <p:sp>
        <p:nvSpPr>
          <p:cNvPr id="6" name="Punched Tape 5"/>
          <p:cNvSpPr/>
          <p:nvPr/>
        </p:nvSpPr>
        <p:spPr>
          <a:xfrm>
            <a:off x="4052957" y="3771721"/>
            <a:ext cx="1066800" cy="609600"/>
          </a:xfrm>
          <a:prstGeom prst="flowChartPunchedTap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RISC-V</a:t>
            </a:r>
          </a:p>
        </p:txBody>
      </p:sp>
      <p:sp>
        <p:nvSpPr>
          <p:cNvPr id="15" name="Punched Tape 14"/>
          <p:cNvSpPr/>
          <p:nvPr/>
        </p:nvSpPr>
        <p:spPr>
          <a:xfrm>
            <a:off x="5732721" y="3659779"/>
            <a:ext cx="1414599" cy="765890"/>
          </a:xfrm>
          <a:prstGeom prst="flowChartPunchedTap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X86/X86_64</a:t>
            </a:r>
          </a:p>
        </p:txBody>
      </p:sp>
      <p:sp>
        <p:nvSpPr>
          <p:cNvPr id="16" name="Punched Tape 15"/>
          <p:cNvSpPr/>
          <p:nvPr/>
        </p:nvSpPr>
        <p:spPr>
          <a:xfrm>
            <a:off x="7713692" y="3746933"/>
            <a:ext cx="1066800" cy="609600"/>
          </a:xfrm>
          <a:prstGeom prst="flowChartPunchedTap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ARM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2721" y="4804133"/>
            <a:ext cx="1414599" cy="122936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9196" y="4950744"/>
            <a:ext cx="1361296" cy="9629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727" y="4649761"/>
            <a:ext cx="1204843" cy="1536611"/>
          </a:xfrm>
          <a:prstGeom prst="rect">
            <a:avLst/>
          </a:prstGeom>
        </p:spPr>
      </p:pic>
      <p:cxnSp>
        <p:nvCxnSpPr>
          <p:cNvPr id="11" name="Straight Arrow Connector 10"/>
          <p:cNvCxnSpPr>
            <a:stCxn id="4" idx="2"/>
            <a:endCxn id="12" idx="0"/>
          </p:cNvCxnSpPr>
          <p:nvPr/>
        </p:nvCxnSpPr>
        <p:spPr>
          <a:xfrm flipH="1">
            <a:off x="4610100" y="1771620"/>
            <a:ext cx="479" cy="3692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9" idx="2"/>
            <a:endCxn id="5" idx="0"/>
          </p:cNvCxnSpPr>
          <p:nvPr/>
        </p:nvCxnSpPr>
        <p:spPr>
          <a:xfrm>
            <a:off x="6439252" y="1763100"/>
            <a:ext cx="8243" cy="3777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0" idx="2"/>
            <a:endCxn id="13" idx="0"/>
          </p:cNvCxnSpPr>
          <p:nvPr/>
        </p:nvCxnSpPr>
        <p:spPr>
          <a:xfrm>
            <a:off x="8226835" y="1709073"/>
            <a:ext cx="20257" cy="4317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3" idx="4"/>
            <a:endCxn id="16" idx="0"/>
          </p:cNvCxnSpPr>
          <p:nvPr/>
        </p:nvCxnSpPr>
        <p:spPr>
          <a:xfrm>
            <a:off x="8247092" y="2902575"/>
            <a:ext cx="0" cy="9053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3" idx="4"/>
            <a:endCxn id="15" idx="0"/>
          </p:cNvCxnSpPr>
          <p:nvPr/>
        </p:nvCxnSpPr>
        <p:spPr>
          <a:xfrm flipH="1">
            <a:off x="6440021" y="2902575"/>
            <a:ext cx="1807071" cy="833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3" idx="4"/>
            <a:endCxn id="6" idx="0"/>
          </p:cNvCxnSpPr>
          <p:nvPr/>
        </p:nvCxnSpPr>
        <p:spPr>
          <a:xfrm flipH="1">
            <a:off x="4586357" y="2902575"/>
            <a:ext cx="3660735" cy="9301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5" idx="4"/>
            <a:endCxn id="16" idx="0"/>
          </p:cNvCxnSpPr>
          <p:nvPr/>
        </p:nvCxnSpPr>
        <p:spPr>
          <a:xfrm>
            <a:off x="6447495" y="2902575"/>
            <a:ext cx="1799597" cy="9053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5" idx="4"/>
            <a:endCxn id="15" idx="0"/>
          </p:cNvCxnSpPr>
          <p:nvPr/>
        </p:nvCxnSpPr>
        <p:spPr>
          <a:xfrm flipH="1">
            <a:off x="6440021" y="2902575"/>
            <a:ext cx="7474" cy="833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5" idx="4"/>
            <a:endCxn id="6" idx="0"/>
          </p:cNvCxnSpPr>
          <p:nvPr/>
        </p:nvCxnSpPr>
        <p:spPr>
          <a:xfrm flipH="1">
            <a:off x="4586357" y="2902575"/>
            <a:ext cx="1861138" cy="9301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12" idx="4"/>
            <a:endCxn id="16" idx="0"/>
          </p:cNvCxnSpPr>
          <p:nvPr/>
        </p:nvCxnSpPr>
        <p:spPr>
          <a:xfrm>
            <a:off x="4610100" y="2893579"/>
            <a:ext cx="3636992" cy="91431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2" idx="4"/>
            <a:endCxn id="15" idx="0"/>
          </p:cNvCxnSpPr>
          <p:nvPr/>
        </p:nvCxnSpPr>
        <p:spPr>
          <a:xfrm>
            <a:off x="4610100" y="2893579"/>
            <a:ext cx="1829921" cy="8427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12" idx="4"/>
            <a:endCxn id="6" idx="0"/>
          </p:cNvCxnSpPr>
          <p:nvPr/>
        </p:nvCxnSpPr>
        <p:spPr>
          <a:xfrm flipH="1">
            <a:off x="4586357" y="2893579"/>
            <a:ext cx="23743" cy="9391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Slide Number Placeholder 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D29B93-F35D-2444-A7C0-1C110F4CF8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338" y="1082675"/>
            <a:ext cx="3590832" cy="510369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C0873D19-768E-D84B-9629-C370F3E51EA4}"/>
              </a:ext>
            </a:extLst>
          </p:cNvPr>
          <p:cNvSpPr/>
          <p:nvPr/>
        </p:nvSpPr>
        <p:spPr>
          <a:xfrm>
            <a:off x="3959028" y="3496786"/>
            <a:ext cx="5115960" cy="1088652"/>
          </a:xfrm>
          <a:prstGeom prst="rect">
            <a:avLst/>
          </a:prstGeom>
          <a:noFill/>
          <a:ln w="635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00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6">
            <a:extLst>
              <a:ext uri="{FF2B5EF4-FFF2-40B4-BE49-F238E27FC236}">
                <a16:creationId xmlns:a16="http://schemas.microsoft.com/office/drawing/2014/main" id="{2A0051F6-473F-8D41-9B53-7C77EE7BAF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Local Data on the Stack</a:t>
            </a:r>
            <a:endParaRPr lang="en-AU" altLang="en-US"/>
          </a:p>
        </p:txBody>
      </p:sp>
      <p:sp>
        <p:nvSpPr>
          <p:cNvPr id="106499" name="Rectangle 7">
            <a:extLst>
              <a:ext uri="{FF2B5EF4-FFF2-40B4-BE49-F238E27FC236}">
                <a16:creationId xmlns:a16="http://schemas.microsoft.com/office/drawing/2014/main" id="{E4FDF7F6-E3DB-8048-8A73-8B8AF0F07C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/>
              <a:t>Local data allocated by callee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/>
              <a:t>e.g., C automatic variables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/>
              <a:t>Procedure frame (activation record)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/>
              <a:t>Used by some compilers to manage stack storage</a:t>
            </a:r>
            <a:endParaRPr lang="en-AU" altLang="en-US" sz="24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A3D914-5B2C-D642-A05F-2DDC9139E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70</a:t>
            </a:fld>
            <a:endParaRPr lang="en-US" dirty="0"/>
          </a:p>
        </p:txBody>
      </p:sp>
      <p:pic>
        <p:nvPicPr>
          <p:cNvPr id="106500" name="Picture 1">
            <a:extLst>
              <a:ext uri="{FF2B5EF4-FFF2-40B4-BE49-F238E27FC236}">
                <a16:creationId xmlns:a16="http://schemas.microsoft.com/office/drawing/2014/main" id="{08EE8271-E254-5244-A76D-1751E8FCB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124200"/>
            <a:ext cx="6332537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71947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 Memory Used for Function Calls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6681595" cy="3328980"/>
          </a:xfrm>
        </p:spPr>
        <p:txBody>
          <a:bodyPr>
            <a:normAutofit fontScale="92500"/>
          </a:bodyPr>
          <a:lstStyle/>
          <a:p>
            <a:r>
              <a:rPr lang="en-US" dirty="0"/>
              <a:t>Stack is Last-In-First-Out (LIFO) data structure to store the info of each function of the call path</a:t>
            </a:r>
          </a:p>
          <a:p>
            <a:pPr lvl="1"/>
            <a:r>
              <a:rPr lang="en-US" dirty="0"/>
              <a:t>Main() calls foo(), foo() calls bar(), bar() calls tar()</a:t>
            </a:r>
          </a:p>
          <a:p>
            <a:pPr lvl="1"/>
            <a:r>
              <a:rPr lang="en-US" dirty="0"/>
              <a:t>Call in: push function to the stack top</a:t>
            </a:r>
          </a:p>
          <a:p>
            <a:pPr lvl="1"/>
            <a:r>
              <a:rPr lang="en-US" dirty="0"/>
              <a:t>Return: pop function from the top</a:t>
            </a:r>
          </a:p>
          <a:p>
            <a:r>
              <a:rPr lang="en-US" dirty="0"/>
              <a:t>Stack frame, function frame, activation record</a:t>
            </a:r>
          </a:p>
          <a:p>
            <a:pPr lvl="1"/>
            <a:r>
              <a:rPr lang="en-US" dirty="0"/>
              <a:t>The memory and the data of the info for each function call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1066800"/>
            <a:ext cx="1689028" cy="21427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3" t="48988" r="29661"/>
          <a:stretch/>
        </p:blipFill>
        <p:spPr bwMode="auto">
          <a:xfrm rot="10800000">
            <a:off x="7626313" y="3408035"/>
            <a:ext cx="914401" cy="117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867939" y="3384525"/>
            <a:ext cx="83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main</a:t>
            </a:r>
            <a:r>
              <a:rPr lang="en-US" dirty="0"/>
              <a:t>()</a:t>
            </a:r>
          </a:p>
          <a:p>
            <a:r>
              <a:rPr lang="en-US" dirty="0"/>
              <a:t>foo()</a:t>
            </a:r>
          </a:p>
          <a:p>
            <a:r>
              <a:rPr lang="en-US" dirty="0"/>
              <a:t>bar()</a:t>
            </a:r>
          </a:p>
          <a:p>
            <a:r>
              <a:rPr lang="en-US" dirty="0"/>
              <a:t>tar()</a:t>
            </a:r>
          </a:p>
        </p:txBody>
      </p:sp>
      <p:sp>
        <p:nvSpPr>
          <p:cNvPr id="9" name="Rectangle 8"/>
          <p:cNvSpPr/>
          <p:nvPr/>
        </p:nvSpPr>
        <p:spPr>
          <a:xfrm>
            <a:off x="7361081" y="487680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push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7747552" y="4419601"/>
            <a:ext cx="190500" cy="5200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166652" y="4964668"/>
            <a:ext cx="7487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pop</a:t>
            </a:r>
          </a:p>
        </p:txBody>
      </p:sp>
      <p:cxnSp>
        <p:nvCxnSpPr>
          <p:cNvPr id="13" name="Straight Arrow Connector 12"/>
          <p:cNvCxnSpPr>
            <a:endCxn id="12" idx="0"/>
          </p:cNvCxnSpPr>
          <p:nvPr/>
        </p:nvCxnSpPr>
        <p:spPr>
          <a:xfrm>
            <a:off x="8194134" y="4471980"/>
            <a:ext cx="346892" cy="492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8488385" y="4235233"/>
            <a:ext cx="503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top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D09340-440E-CD4F-A47F-A12429A008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8278" y="4236703"/>
            <a:ext cx="5014744" cy="26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2588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Stack Frame (Activation Record) of a Function Call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183754" cy="5715000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dirty="0">
                <a:ea typeface="ＭＳ Ｐゴシック" charset="-128"/>
              </a:rPr>
              <a:t>Information: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Parameters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Local variables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Return address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Location to put return value when function exits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Control link to the caller</a:t>
            </a:r>
            <a:r>
              <a:rPr lang="ja-JP" altLang="en-US" dirty="0"/>
              <a:t>’</a:t>
            </a:r>
            <a:r>
              <a:rPr lang="en-US" altLang="ja-JP" dirty="0"/>
              <a:t>s activation record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Saved registers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Temporary variables and intermediate results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(not always) Access link to the function</a:t>
            </a:r>
            <a:r>
              <a:rPr lang="ja-JP" altLang="en-US" dirty="0"/>
              <a:t>’</a:t>
            </a:r>
            <a:r>
              <a:rPr lang="en-US" altLang="ja-JP" dirty="0"/>
              <a:t>s static parent</a:t>
            </a:r>
          </a:p>
          <a:p>
            <a:r>
              <a:rPr lang="en-US" altLang="en-US" dirty="0">
                <a:ea typeface="ＭＳ Ｐゴシック" charset="-128"/>
              </a:rPr>
              <a:t>Frame pointer (</a:t>
            </a:r>
            <a:r>
              <a:rPr lang="en-US" altLang="en-US" dirty="0" err="1">
                <a:ea typeface="ＭＳ Ｐゴシック" charset="-128"/>
              </a:rPr>
              <a:t>fp</a:t>
            </a:r>
            <a:r>
              <a:rPr lang="en-US" altLang="en-US" dirty="0">
                <a:ea typeface="ＭＳ Ｐゴシック" charset="-128"/>
              </a:rPr>
              <a:t> register): the starting address of AR</a:t>
            </a:r>
          </a:p>
          <a:p>
            <a:r>
              <a:rPr lang="en-US" altLang="en-US" dirty="0">
                <a:ea typeface="ＭＳ Ｐゴシック" charset="-128"/>
              </a:rPr>
              <a:t>Stack pointer (</a:t>
            </a:r>
            <a:r>
              <a:rPr lang="en-US" altLang="en-US" dirty="0" err="1">
                <a:ea typeface="ＭＳ Ｐゴシック" charset="-128"/>
              </a:rPr>
              <a:t>sp</a:t>
            </a:r>
            <a:r>
              <a:rPr lang="en-US" altLang="en-US" dirty="0">
                <a:ea typeface="ＭＳ Ｐゴシック" charset="-128"/>
              </a:rPr>
              <a:t> register): the ending address of 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354" y="1008973"/>
            <a:ext cx="455925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6550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>
            <a:extLst>
              <a:ext uri="{FF2B5EF4-FFF2-40B4-BE49-F238E27FC236}">
                <a16:creationId xmlns:a16="http://schemas.microsoft.com/office/drawing/2014/main" id="{7F3BE31A-F38D-6643-B382-1D337887EB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Leaf Procedure Example</a:t>
            </a:r>
            <a:endParaRPr lang="en-AU" altLang="en-US"/>
          </a:p>
        </p:txBody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BA87D579-8B3B-174F-8C04-3342D0268B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/>
              <a:t>Leaf procedure</a:t>
            </a:r>
          </a:p>
          <a:p>
            <a:pPr lvl="1"/>
            <a:r>
              <a:rPr lang="en-US" altLang="en-US" dirty="0"/>
              <a:t>A procedure does not call other procedures </a:t>
            </a:r>
          </a:p>
          <a:p>
            <a:pPr lvl="2"/>
            <a:r>
              <a:rPr lang="en-US" altLang="en-US" dirty="0"/>
              <a:t>Thinking of procedure calls as a tree</a:t>
            </a:r>
            <a:endParaRPr lang="en-US" altLang="en-US" sz="2800" dirty="0"/>
          </a:p>
          <a:p>
            <a:pPr eaLnBrk="1" hangingPunct="1"/>
            <a:r>
              <a:rPr lang="en-US" altLang="en-US" sz="2800" dirty="0"/>
              <a:t>C code: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400" dirty="0">
                <a:latin typeface="Lucida Console" panose="020B0609040504020204" pitchFamily="49" charset="0"/>
              </a:rPr>
              <a:t>	long long int </a:t>
            </a:r>
            <a:r>
              <a:rPr lang="en-US" altLang="en-US" sz="2400" dirty="0" err="1">
                <a:latin typeface="Lucida Console" panose="020B0609040504020204" pitchFamily="49" charset="0"/>
              </a:rPr>
              <a:t>leaf_example</a:t>
            </a:r>
            <a:r>
              <a:rPr lang="en-US" altLang="en-US" sz="2400" dirty="0">
                <a:latin typeface="Lucida Console" panose="020B0609040504020204" pitchFamily="49" charset="0"/>
              </a:rPr>
              <a:t> (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	long long int g, long long int h,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	long long int </a:t>
            </a:r>
            <a:r>
              <a:rPr lang="en-US" altLang="en-US" sz="2400" dirty="0" err="1">
                <a:latin typeface="Lucida Console" panose="020B0609040504020204" pitchFamily="49" charset="0"/>
              </a:rPr>
              <a:t>i</a:t>
            </a:r>
            <a:r>
              <a:rPr lang="en-US" altLang="en-US" sz="2400" dirty="0">
                <a:latin typeface="Lucida Console" panose="020B0609040504020204" pitchFamily="49" charset="0"/>
              </a:rPr>
              <a:t>, long long int j) {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  long long int f;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  f = (g + h) - (</a:t>
            </a:r>
            <a:r>
              <a:rPr lang="en-US" altLang="en-US" sz="2400" dirty="0" err="1">
                <a:latin typeface="Lucida Console" panose="020B0609040504020204" pitchFamily="49" charset="0"/>
              </a:rPr>
              <a:t>i</a:t>
            </a:r>
            <a:r>
              <a:rPr lang="en-US" altLang="en-US" sz="2400" dirty="0">
                <a:latin typeface="Lucida Console" panose="020B0609040504020204" pitchFamily="49" charset="0"/>
              </a:rPr>
              <a:t> + j);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  return f;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}</a:t>
            </a:r>
          </a:p>
          <a:p>
            <a:pPr lvl="1" eaLnBrk="1" hangingPunct="1"/>
            <a:r>
              <a:rPr lang="en-US" altLang="en-US" sz="2400" dirty="0"/>
              <a:t>Arguments g, …, j in x10, …, x13</a:t>
            </a:r>
          </a:p>
          <a:p>
            <a:pPr lvl="1" eaLnBrk="1" hangingPunct="1"/>
            <a:r>
              <a:rPr lang="en-US" altLang="en-US" sz="2400" b="1" dirty="0"/>
              <a:t>f in x20</a:t>
            </a:r>
          </a:p>
          <a:p>
            <a:pPr lvl="1" eaLnBrk="1" hangingPunct="1"/>
            <a:r>
              <a:rPr lang="en-US" altLang="en-US" sz="2400" b="1" dirty="0"/>
              <a:t>temporaries x5, x6</a:t>
            </a:r>
          </a:p>
          <a:p>
            <a:pPr lvl="1" eaLnBrk="1" hangingPunct="1"/>
            <a:r>
              <a:rPr lang="en-US" altLang="en-US" sz="2400" dirty="0"/>
              <a:t>Need to save x5, x6, x20 on stack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596FFB-6142-B04F-907B-804164474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20394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1">
            <a:extLst>
              <a:ext uri="{FF2B5EF4-FFF2-40B4-BE49-F238E27FC236}">
                <a16:creationId xmlns:a16="http://schemas.microsoft.com/office/drawing/2014/main" id="{851F6950-9CF5-3A41-A0C2-984C5A1F9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Local Data on the Stack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03F55-2927-AC48-AFC9-A1217FCC5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Stack before, during and after the function call </a:t>
            </a:r>
          </a:p>
          <a:p>
            <a:pPr lvl="1"/>
            <a:r>
              <a:rPr lang="en-US" dirty="0"/>
              <a:t>SP (stack pointer) is the register that store the address of the current function call 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8B5245-A0D3-3848-A78F-CA9392CB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96259" name="Picture 1">
            <a:extLst>
              <a:ext uri="{FF2B5EF4-FFF2-40B4-BE49-F238E27FC236}">
                <a16:creationId xmlns:a16="http://schemas.microsoft.com/office/drawing/2014/main" id="{A6955FB0-1859-4D46-8059-779D29E95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45060"/>
            <a:ext cx="5714163" cy="22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129382-B2AF-FB4D-B964-945AA395B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572" y="1906100"/>
            <a:ext cx="3773566" cy="22098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8905A6-667A-4D42-8731-CDD94BBA5024}"/>
              </a:ext>
            </a:extLst>
          </p:cNvPr>
          <p:cNvSpPr/>
          <p:nvPr/>
        </p:nvSpPr>
        <p:spPr>
          <a:xfrm>
            <a:off x="391858" y="2463666"/>
            <a:ext cx="4041812" cy="14773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dirty="0"/>
              <a:t>int main ( … ) {</a:t>
            </a:r>
          </a:p>
          <a:p>
            <a:r>
              <a:rPr lang="en-US" dirty="0"/>
              <a:t>   … </a:t>
            </a:r>
          </a:p>
          <a:p>
            <a:r>
              <a:rPr lang="en-US" dirty="0"/>
              <a:t>   long long int result = </a:t>
            </a:r>
            <a:r>
              <a:rPr lang="en-US" dirty="0" err="1"/>
              <a:t>leaf_example</a:t>
            </a:r>
            <a:r>
              <a:rPr lang="en-US" dirty="0"/>
              <a:t>( … );</a:t>
            </a:r>
          </a:p>
          <a:p>
            <a:r>
              <a:rPr lang="en-US" dirty="0"/>
              <a:t>   …</a:t>
            </a:r>
          </a:p>
          <a:p>
            <a:r>
              <a:rPr lang="en-US" dirty="0"/>
              <a:t>}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24DEB0-26A7-664B-894E-4F1304E37865}"/>
              </a:ext>
            </a:extLst>
          </p:cNvPr>
          <p:cNvSpPr/>
          <p:nvPr/>
        </p:nvSpPr>
        <p:spPr>
          <a:xfrm>
            <a:off x="0" y="4085756"/>
            <a:ext cx="922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b="1" dirty="0">
                <a:solidFill>
                  <a:srgbClr val="FF0000"/>
                </a:solidFill>
              </a:rPr>
              <a:t>If caller uses x5, x6 or x20, we have to preserve them. They are preserved in the </a:t>
            </a:r>
            <a:r>
              <a:rPr lang="en-AU" altLang="en-US" b="1" dirty="0" err="1">
                <a:solidFill>
                  <a:srgbClr val="FF0000"/>
                </a:solidFill>
              </a:rPr>
              <a:t>callee</a:t>
            </a:r>
            <a:r>
              <a:rPr lang="en-AU" altLang="en-US" b="1" dirty="0">
                <a:solidFill>
                  <a:srgbClr val="FF0000"/>
                </a:solidFill>
              </a:rPr>
              <a:t> stack. </a:t>
            </a:r>
          </a:p>
        </p:txBody>
      </p:sp>
    </p:spTree>
    <p:extLst>
      <p:ext uri="{BB962C8B-B14F-4D97-AF65-F5344CB8AC3E}">
        <p14:creationId xmlns:p14="http://schemas.microsoft.com/office/powerpoint/2010/main" val="389840628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3">
            <a:extLst>
              <a:ext uri="{FF2B5EF4-FFF2-40B4-BE49-F238E27FC236}">
                <a16:creationId xmlns:a16="http://schemas.microsoft.com/office/drawing/2014/main" id="{C9DBD32B-DAC5-0644-9487-6CB47D3D2F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517650"/>
            <a:ext cx="8270875" cy="511175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RISC-V code: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 err="1">
                <a:latin typeface="Lucida Console" panose="020B0609040504020204" pitchFamily="49" charset="0"/>
              </a:rPr>
              <a:t>leaf_example</a:t>
            </a:r>
            <a:r>
              <a:rPr lang="en-US" altLang="en-US" sz="2000" dirty="0">
                <a:latin typeface="Lucida Console" panose="020B0609040504020204" pitchFamily="49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addi</a:t>
            </a:r>
            <a:r>
              <a:rPr lang="en-US" altLang="en-US" sz="2000" dirty="0">
                <a:latin typeface="Lucida Console" panose="020B0609040504020204" pitchFamily="49" charset="0"/>
              </a:rPr>
              <a:t> sp,sp,-24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sd</a:t>
            </a:r>
            <a:r>
              <a:rPr lang="en-US" altLang="en-US" sz="2000" dirty="0">
                <a:latin typeface="Lucida Console" panose="020B0609040504020204" pitchFamily="49" charset="0"/>
              </a:rPr>
              <a:t>   x5,16(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sd</a:t>
            </a:r>
            <a:r>
              <a:rPr lang="en-US" altLang="en-US" sz="2000" dirty="0">
                <a:latin typeface="Lucida Console" panose="020B0609040504020204" pitchFamily="49" charset="0"/>
              </a:rPr>
              <a:t>   x6,8(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sd</a:t>
            </a:r>
            <a:r>
              <a:rPr lang="en-US" altLang="en-US" sz="2000" dirty="0">
                <a:latin typeface="Lucida Console" panose="020B0609040504020204" pitchFamily="49" charset="0"/>
              </a:rPr>
              <a:t>   x20,0(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add  x5,x10,x11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add  x6,x12,x13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sub  x20,x5,x6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addi</a:t>
            </a:r>
            <a:r>
              <a:rPr lang="en-US" altLang="en-US" sz="2000" dirty="0">
                <a:latin typeface="Lucida Console" panose="020B0609040504020204" pitchFamily="49" charset="0"/>
              </a:rPr>
              <a:t> x10,x20,0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ld</a:t>
            </a:r>
            <a:r>
              <a:rPr lang="en-US" altLang="en-US" sz="2000" dirty="0">
                <a:latin typeface="Lucida Console" panose="020B0609040504020204" pitchFamily="49" charset="0"/>
              </a:rPr>
              <a:t>   x20,0(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ld</a:t>
            </a:r>
            <a:r>
              <a:rPr lang="en-US" altLang="en-US" sz="2000" dirty="0">
                <a:latin typeface="Lucida Console" panose="020B0609040504020204" pitchFamily="49" charset="0"/>
              </a:rPr>
              <a:t>   x6,8(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ld</a:t>
            </a:r>
            <a:r>
              <a:rPr lang="en-US" altLang="en-US" sz="2000" dirty="0">
                <a:latin typeface="Lucida Console" panose="020B0609040504020204" pitchFamily="49" charset="0"/>
              </a:rPr>
              <a:t>   x5,16(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addi</a:t>
            </a:r>
            <a:r>
              <a:rPr lang="en-US" altLang="en-US" sz="2000" dirty="0">
                <a:latin typeface="Lucida Console" panose="020B0609040504020204" pitchFamily="49" charset="0"/>
              </a:rPr>
              <a:t> sp,sp,24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jalr</a:t>
            </a:r>
            <a:r>
              <a:rPr lang="en-US" altLang="en-US" sz="2000" dirty="0">
                <a:latin typeface="Lucida Console" panose="020B0609040504020204" pitchFamily="49" charset="0"/>
              </a:rPr>
              <a:t> x0,0(x1)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400" dirty="0">
              <a:latin typeface="Lucida Console" panose="020B0609040504020204" pitchFamily="49" charset="0"/>
            </a:endParaRPr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52CFA10E-D90B-744D-9466-FE6AE88019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en-US" dirty="0"/>
              <a:t>Leaf Procedure Example</a:t>
            </a:r>
            <a:endParaRPr lang="en-AU" altLang="en-US" dirty="0"/>
          </a:p>
        </p:txBody>
      </p:sp>
      <p:sp>
        <p:nvSpPr>
          <p:cNvPr id="94212" name="Text Box 4">
            <a:extLst>
              <a:ext uri="{FF2B5EF4-FFF2-40B4-BE49-F238E27FC236}">
                <a16:creationId xmlns:a16="http://schemas.microsoft.com/office/drawing/2014/main" id="{7CA6D69C-B07B-944A-94DC-9B8CB2A2C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837" y="2559080"/>
            <a:ext cx="279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Save x5, x6, x20 on stack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sp>
        <p:nvSpPr>
          <p:cNvPr id="94213" name="Text Box 5">
            <a:extLst>
              <a:ext uri="{FF2B5EF4-FFF2-40B4-BE49-F238E27FC236}">
                <a16:creationId xmlns:a16="http://schemas.microsoft.com/office/drawing/2014/main" id="{C20DF237-B1D7-AC43-A970-155E4766B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187" y="3411295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x5 = g + h</a:t>
            </a:r>
          </a:p>
        </p:txBody>
      </p:sp>
      <p:sp>
        <p:nvSpPr>
          <p:cNvPr id="94214" name="Text Box 5">
            <a:extLst>
              <a:ext uri="{FF2B5EF4-FFF2-40B4-BE49-F238E27FC236}">
                <a16:creationId xmlns:a16="http://schemas.microsoft.com/office/drawing/2014/main" id="{4FDA25B7-11E9-CD41-AF72-F52C1A255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187" y="3790863"/>
            <a:ext cx="116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x6 = </a:t>
            </a:r>
            <a:r>
              <a:rPr lang="en-US" altLang="en-US" sz="1800" dirty="0" err="1">
                <a:latin typeface="Tahoma" panose="020B0604030504040204" pitchFamily="34" charset="0"/>
              </a:rPr>
              <a:t>i</a:t>
            </a:r>
            <a:r>
              <a:rPr lang="en-US" altLang="en-US" sz="1800" dirty="0">
                <a:latin typeface="Tahoma" panose="020B0604030504040204" pitchFamily="34" charset="0"/>
              </a:rPr>
              <a:t> + j</a:t>
            </a:r>
          </a:p>
        </p:txBody>
      </p:sp>
      <p:sp>
        <p:nvSpPr>
          <p:cNvPr id="94215" name="Text Box 5">
            <a:extLst>
              <a:ext uri="{FF2B5EF4-FFF2-40B4-BE49-F238E27FC236}">
                <a16:creationId xmlns:a16="http://schemas.microsoft.com/office/drawing/2014/main" id="{40CA7EB4-F83C-5D4C-9EC4-11FFD23685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837" y="4119736"/>
            <a:ext cx="1322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f = x5 – x6</a:t>
            </a:r>
          </a:p>
        </p:txBody>
      </p:sp>
      <p:sp>
        <p:nvSpPr>
          <p:cNvPr id="94216" name="Text Box 5">
            <a:extLst>
              <a:ext uri="{FF2B5EF4-FFF2-40B4-BE49-F238E27FC236}">
                <a16:creationId xmlns:a16="http://schemas.microsoft.com/office/drawing/2014/main" id="{C8F48259-DBA3-7443-927B-479814A54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4037" y="4422428"/>
            <a:ext cx="2613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copy f to return register</a:t>
            </a:r>
          </a:p>
        </p:txBody>
      </p:sp>
      <p:sp>
        <p:nvSpPr>
          <p:cNvPr id="94217" name="Text Box 4">
            <a:extLst>
              <a:ext uri="{FF2B5EF4-FFF2-40B4-BE49-F238E27FC236}">
                <a16:creationId xmlns:a16="http://schemas.microsoft.com/office/drawing/2014/main" id="{EA828FC0-2BE3-2F40-9067-2066FEE33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2775" y="5000625"/>
            <a:ext cx="3222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Resore x5, x6, x20 from stack</a:t>
            </a:r>
            <a:endParaRPr lang="en-AU" altLang="en-US" sz="1800">
              <a:latin typeface="Tahoma" panose="020B0604030504040204" pitchFamily="34" charset="0"/>
            </a:endParaRPr>
          </a:p>
        </p:txBody>
      </p:sp>
      <p:sp>
        <p:nvSpPr>
          <p:cNvPr id="94218" name="Text Box 4">
            <a:extLst>
              <a:ext uri="{FF2B5EF4-FFF2-40B4-BE49-F238E27FC236}">
                <a16:creationId xmlns:a16="http://schemas.microsoft.com/office/drawing/2014/main" id="{B24E2912-27F8-7747-BC3B-B5A1A81B9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4037" y="6058475"/>
            <a:ext cx="174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Return to caller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7B1E4A-F2FD-444B-95CA-DA8A61E3C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B30A7-55C5-D04F-BA51-B02FD393FD78}"/>
              </a:ext>
            </a:extLst>
          </p:cNvPr>
          <p:cNvSpPr txBox="1"/>
          <p:nvPr/>
        </p:nvSpPr>
        <p:spPr>
          <a:xfrm>
            <a:off x="382587" y="2509777"/>
            <a:ext cx="6888163" cy="914400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C8996F-3252-9F47-AEAD-6CBA2355985B}"/>
              </a:ext>
            </a:extLst>
          </p:cNvPr>
          <p:cNvSpPr txBox="1"/>
          <p:nvPr/>
        </p:nvSpPr>
        <p:spPr>
          <a:xfrm>
            <a:off x="572505" y="4801997"/>
            <a:ext cx="7223760" cy="914400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9CD60CC6-12CF-5140-9977-8D0E95BC9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2116" y="2189193"/>
            <a:ext cx="40861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Adjust stack to make room for 3 items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6948ECDE-AF9E-3042-AFB7-8195F583A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0784" y="5746102"/>
            <a:ext cx="4412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Adjust back to return memory for 3 items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B7E8580-8FA2-CB4D-AABE-9C2212A33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978" y="-40202"/>
            <a:ext cx="3854514" cy="22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23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41D7F6-C182-9C40-9862-8C824F8A3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129259"/>
            <a:ext cx="7772400" cy="5576341"/>
          </a:xfrm>
          <a:prstGeom prst="rect">
            <a:avLst/>
          </a:prstGeom>
        </p:spPr>
      </p:pic>
      <p:sp>
        <p:nvSpPr>
          <p:cNvPr id="28675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X86_64 Assembly Example</a:t>
            </a:r>
            <a:br>
              <a:rPr lang="en-US" altLang="en-US" dirty="0"/>
            </a:br>
            <a:r>
              <a:rPr lang="en-US" altLang="en-US" sz="2200" dirty="0"/>
              <a:t>Using “-S” compiler flag to translate high-level code to assembly instructions</a:t>
            </a:r>
            <a:endParaRPr lang="en-AU" altLang="en-US" sz="31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0" y="1689008"/>
            <a:ext cx="3810000" cy="4039733"/>
          </a:xfrm>
        </p:spPr>
        <p:txBody>
          <a:bodyPr>
            <a:normAutofit/>
          </a:bodyPr>
          <a:lstStyle/>
          <a:p>
            <a:r>
              <a:rPr lang="en-AU" altLang="en-US" sz="2400" dirty="0"/>
              <a:t>X86_64 is ISA Architecture for most Intel and AMD desktop/server CPUs</a:t>
            </a:r>
          </a:p>
          <a:p>
            <a:r>
              <a:rPr lang="en-AU" altLang="en-US" sz="2400" dirty="0"/>
              <a:t>RISC-V is one ISA</a:t>
            </a:r>
          </a:p>
          <a:p>
            <a:r>
              <a:rPr lang="en-AU" altLang="en-US" sz="2400" dirty="0"/>
              <a:t>ARM is another ISA</a:t>
            </a:r>
          </a:p>
          <a:p>
            <a:pPr lvl="1"/>
            <a:r>
              <a:rPr lang="en-AU" altLang="en-US" sz="2000" dirty="0"/>
              <a:t>Most </a:t>
            </a:r>
            <a:r>
              <a:rPr lang="en-AU" altLang="en-US" sz="2000" dirty="0" err="1"/>
              <a:t>cellphone</a:t>
            </a:r>
            <a:r>
              <a:rPr lang="en-AU" altLang="en-US" sz="2000" dirty="0"/>
              <a:t>/smartphone are ARM CPUs </a:t>
            </a:r>
          </a:p>
          <a:p>
            <a:endParaRPr 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5486400" y="1294834"/>
            <a:ext cx="609600" cy="228600"/>
          </a:xfrm>
          <a:prstGeom prst="round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960120" y="1409134"/>
            <a:ext cx="1143000" cy="404846"/>
          </a:xfrm>
          <a:prstGeom prst="round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185710" y="6126144"/>
            <a:ext cx="56534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https://passlab.github.io/ITSC3181/exercises/swap/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01ABA9B-73CD-A64B-B429-BDBF40FE07E0}"/>
              </a:ext>
            </a:extLst>
          </p:cNvPr>
          <p:cNvSpPr/>
          <p:nvPr/>
        </p:nvSpPr>
        <p:spPr>
          <a:xfrm>
            <a:off x="2978475" y="4767182"/>
            <a:ext cx="59626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Try the highlighted command for </a:t>
            </a:r>
            <a:r>
              <a:rPr lang="en-US" dirty="0" err="1"/>
              <a:t>swap.c</a:t>
            </a:r>
            <a:r>
              <a:rPr lang="en-US" dirty="0"/>
              <a:t> from the terminal of </a:t>
            </a:r>
          </a:p>
          <a:p>
            <a:r>
              <a:rPr lang="en-US" dirty="0">
                <a:hlinkClick r:id="rId5"/>
              </a:rPr>
              <a:t>https://repl.it/languages/c</a:t>
            </a:r>
            <a:r>
              <a:rPr lang="en-US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BB4C51-61A5-2842-9D7F-5CEDEE67CC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-281"/>
          <a:stretch/>
        </p:blipFill>
        <p:spPr>
          <a:xfrm>
            <a:off x="3118684" y="1671529"/>
            <a:ext cx="1857175" cy="292459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F58C0B4-D6C1-9341-9023-22BEC7EE7ABD}"/>
              </a:ext>
            </a:extLst>
          </p:cNvPr>
          <p:cNvSpPr/>
          <p:nvPr/>
        </p:nvSpPr>
        <p:spPr>
          <a:xfrm>
            <a:off x="3124200" y="1580994"/>
            <a:ext cx="2021404" cy="189410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54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en-US" dirty="0"/>
              <a:t>X86_64 Assembly Example</a:t>
            </a:r>
            <a:br>
              <a:rPr lang="en-US" altLang="en-US" dirty="0"/>
            </a:br>
            <a:r>
              <a:rPr lang="en-US" altLang="en-US" sz="2000" dirty="0"/>
              <a:t>Disassembly a machine binary code to assembly instructions using “</a:t>
            </a:r>
            <a:r>
              <a:rPr lang="en-US" altLang="en-US" sz="2000" dirty="0" err="1"/>
              <a:t>objdump</a:t>
            </a:r>
            <a:r>
              <a:rPr lang="en-US" altLang="en-US" sz="2000" dirty="0"/>
              <a:t>”</a:t>
            </a:r>
            <a:endParaRPr lang="en-AU" altLang="en-US" sz="27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11555C-3D9B-C74C-8354-203187C79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38" y="1082675"/>
            <a:ext cx="3590832" cy="5638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C0CBBE-ED2A-9144-9574-540783AB5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6728" y="1082675"/>
            <a:ext cx="4760072" cy="685800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7915C88-614F-0D4A-A9D4-751AB1858CCB}"/>
              </a:ext>
            </a:extLst>
          </p:cNvPr>
          <p:cNvSpPr/>
          <p:nvPr/>
        </p:nvSpPr>
        <p:spPr>
          <a:xfrm>
            <a:off x="5867400" y="1524000"/>
            <a:ext cx="1143000" cy="365124"/>
          </a:xfrm>
          <a:prstGeom prst="round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6E6A03-F6B5-DC4D-893D-3DAB996A1863}"/>
              </a:ext>
            </a:extLst>
          </p:cNvPr>
          <p:cNvSpPr/>
          <p:nvPr/>
        </p:nvSpPr>
        <p:spPr>
          <a:xfrm>
            <a:off x="5646693" y="136525"/>
            <a:ext cx="2727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https://repl.it/languages/c</a:t>
            </a:r>
            <a:r>
              <a:rPr lang="en-US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BA8A7F-B2E1-8846-B6ED-C34ABBFF2369}"/>
              </a:ext>
            </a:extLst>
          </p:cNvPr>
          <p:cNvSpPr/>
          <p:nvPr/>
        </p:nvSpPr>
        <p:spPr>
          <a:xfrm>
            <a:off x="148338" y="3124199"/>
            <a:ext cx="3661662" cy="359727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7D30EF5-58EC-6C48-9625-57DFA07DCD04}"/>
              </a:ext>
            </a:extLst>
          </p:cNvPr>
          <p:cNvSpPr/>
          <p:nvPr/>
        </p:nvSpPr>
        <p:spPr>
          <a:xfrm>
            <a:off x="675961" y="3817856"/>
            <a:ext cx="1171693" cy="2243579"/>
          </a:xfrm>
          <a:custGeom>
            <a:avLst/>
            <a:gdLst>
              <a:gd name="connsiteX0" fmla="*/ 530670 w 1171693"/>
              <a:gd name="connsiteY0" fmla="*/ 2243579 h 2243579"/>
              <a:gd name="connsiteX1" fmla="*/ 21623 w 1171693"/>
              <a:gd name="connsiteY1" fmla="*/ 848412 h 2243579"/>
              <a:gd name="connsiteX2" fmla="*/ 1171693 w 1171693"/>
              <a:gd name="connsiteY2" fmla="*/ 0 h 2243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1693" h="2243579">
                <a:moveTo>
                  <a:pt x="530670" y="2243579"/>
                </a:moveTo>
                <a:cubicBezTo>
                  <a:pt x="222728" y="1732960"/>
                  <a:pt x="-85214" y="1222342"/>
                  <a:pt x="21623" y="848412"/>
                </a:cubicBezTo>
                <a:cubicBezTo>
                  <a:pt x="128460" y="474482"/>
                  <a:pt x="650076" y="237241"/>
                  <a:pt x="1171693" y="0"/>
                </a:cubicBezTo>
              </a:path>
            </a:pathLst>
          </a:custGeom>
          <a:noFill/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856D29-0347-414B-BB03-2DA90930C0A5}"/>
              </a:ext>
            </a:extLst>
          </p:cNvPr>
          <p:cNvSpPr/>
          <p:nvPr/>
        </p:nvSpPr>
        <p:spPr>
          <a:xfrm>
            <a:off x="228600" y="4327009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en-US" dirty="0">
                <a:latin typeface="Times New Roman" charset="0"/>
              </a:rPr>
              <a:t>Disassembly</a:t>
            </a:r>
          </a:p>
        </p:txBody>
      </p:sp>
    </p:spTree>
    <p:extLst>
      <p:ext uri="{BB962C8B-B14F-4D97-AF65-F5344CB8AC3E}">
        <p14:creationId xmlns:p14="http://schemas.microsoft.com/office/powerpoint/2010/main" val="209334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arrow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160163</TotalTime>
  <Words>8962</Words>
  <Application>Microsoft Macintosh PowerPoint</Application>
  <PresentationFormat>On-screen Show (4:3)</PresentationFormat>
  <Paragraphs>1269</Paragraphs>
  <Slides>75</Slides>
  <Notes>39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5" baseType="lpstr">
      <vt:lpstr>Arial</vt:lpstr>
      <vt:lpstr>Calibri</vt:lpstr>
      <vt:lpstr>Lucida Console</vt:lpstr>
      <vt:lpstr>Menlo</vt:lpstr>
      <vt:lpstr>Roboto</vt:lpstr>
      <vt:lpstr>Tahoma</vt:lpstr>
      <vt:lpstr>Times New Roman</vt:lpstr>
      <vt:lpstr>Wingdings</vt:lpstr>
      <vt:lpstr>Office Theme</vt:lpstr>
      <vt:lpstr>Equation</vt:lpstr>
      <vt:lpstr>Module 6: Instruction Set Architecture, ARMv8 Assembly and Assembly Programming  ITSC 2181, Introduction to Computer Systems  https://passlab.github.io/ITSC2181</vt:lpstr>
      <vt:lpstr>Module 6: Module 6: Instruction Set Architecture, ARMv8 Assembly and Assembly Programming </vt:lpstr>
      <vt:lpstr> Components of a Computer </vt:lpstr>
      <vt:lpstr>Levels of Program Code</vt:lpstr>
      <vt:lpstr>Instruction Set Architecture: The Interface Between Hardware and Software</vt:lpstr>
      <vt:lpstr>Major Types of ISA (Computers)</vt:lpstr>
      <vt:lpstr>Levels of Program Code to Multiple Target Architectures</vt:lpstr>
      <vt:lpstr>X86_64 Assembly Example Using “-S” compiler flag to translate high-level code to assembly instructions</vt:lpstr>
      <vt:lpstr>X86_64 Assembly Example Disassembly a machine binary code to assembly instructions using “objdump”</vt:lpstr>
      <vt:lpstr>Exercise: Inspect ISA for addr2</vt:lpstr>
      <vt:lpstr>Exercise: Inspect ISA for swap</vt:lpstr>
      <vt:lpstr>Compiler Explorer</vt:lpstr>
      <vt:lpstr>Registers in CPU</vt:lpstr>
      <vt:lpstr>Instruction Structure </vt:lpstr>
      <vt:lpstr>Instruction Operands and Registers</vt:lpstr>
      <vt:lpstr>Three Classes of Instructions</vt:lpstr>
      <vt:lpstr>Three Major Operations of A/Any C/* Program</vt:lpstr>
      <vt:lpstr>Common Instructions</vt:lpstr>
      <vt:lpstr>Instruction for Accessing Stack Memory</vt:lpstr>
      <vt:lpstr>Arithmetic and Logic Instructions</vt:lpstr>
      <vt:lpstr>Register Operand Example</vt:lpstr>
      <vt:lpstr>Logical Operations</vt:lpstr>
      <vt:lpstr>Shift Logic Operation Examples</vt:lpstr>
      <vt:lpstr>Shift Right Arithmetic</vt:lpstr>
      <vt:lpstr>Summary of Shift Operations</vt:lpstr>
      <vt:lpstr>AND Operations</vt:lpstr>
      <vt:lpstr>OR Operations</vt:lpstr>
      <vt:lpstr>XOR Operations</vt:lpstr>
      <vt:lpstr>Second Class Instr: Memory Access</vt:lpstr>
      <vt:lpstr>Memory Access Example</vt:lpstr>
      <vt:lpstr>Load and Store Instructions</vt:lpstr>
      <vt:lpstr>More Load/Store Examples: Addressing Memory</vt:lpstr>
      <vt:lpstr>A[8] = A[10], base is in x23, each element 4 bytes</vt:lpstr>
      <vt:lpstr>More Load/Store Examples: Addressing Memory B[i], i is NOT constant</vt:lpstr>
      <vt:lpstr>Registers vs. Memory</vt:lpstr>
      <vt:lpstr>Constant or Immediate Operands</vt:lpstr>
      <vt:lpstr>The Constant Zero</vt:lpstr>
      <vt:lpstr>Two Classes of Instructions so Far</vt:lpstr>
      <vt:lpstr>Psuedo-instructions Used in RARS</vt:lpstr>
      <vt:lpstr>Clarifying the Terms</vt:lpstr>
      <vt:lpstr>RISC vs. CISC</vt:lpstr>
      <vt:lpstr>Conditional Branch</vt:lpstr>
      <vt:lpstr>Translating If Statements 1/2</vt:lpstr>
      <vt:lpstr>Translating If Statements 2/2</vt:lpstr>
      <vt:lpstr>Translating Loop Statement</vt:lpstr>
      <vt:lpstr>Translating Loop Statement: for loop</vt:lpstr>
      <vt:lpstr>Translating Loop Statement: while loop (textbook 2.7)</vt:lpstr>
      <vt:lpstr>More Conditional Operations</vt:lpstr>
      <vt:lpstr>for (i=1; i&lt;M-1; i++) B2[i] = B[i-1] + B[i] + B[i+1];</vt:lpstr>
      <vt:lpstr>for (i=1; i&lt;M-1; i++) B2[i] = B[i-1] + B[i] + B[i+1];</vt:lpstr>
      <vt:lpstr>Why Use Reverse Relationship between High-level Language Code and instructions</vt:lpstr>
      <vt:lpstr>Signed vs. Unsigned</vt:lpstr>
      <vt:lpstr>Code Structure of A Program</vt:lpstr>
      <vt:lpstr>Declare An Array</vt:lpstr>
      <vt:lpstr>Random Number Generator</vt:lpstr>
      <vt:lpstr>Memory.s file</vt:lpstr>
      <vt:lpstr>Example</vt:lpstr>
      <vt:lpstr>Switch-case</vt:lpstr>
      <vt:lpstr>Branch is ”if ( … ) goto ” of high-level code</vt:lpstr>
      <vt:lpstr>Branch is ”if ( … ) goto ” of high-level code</vt:lpstr>
      <vt:lpstr>Label in C</vt:lpstr>
      <vt:lpstr>Compiling Loop Statements 2/3</vt:lpstr>
      <vt:lpstr>Chapter 2: Instructions: Language of the Computer  2.8 – 2.10 Procedure, String and Addressing for Wide  ITSC 3181 Introduction to Computer Architecture Spring 2023 https://passlab.github.io/ITSC3181/</vt:lpstr>
      <vt:lpstr>Three Classes of Instructions We Will Focus On:</vt:lpstr>
      <vt:lpstr>Procedure Call: sum_full.c</vt:lpstr>
      <vt:lpstr>Procedure Call</vt:lpstr>
      <vt:lpstr>Sum Example, sum_full_riscv.s</vt:lpstr>
      <vt:lpstr>Procedure Call Instructions</vt:lpstr>
      <vt:lpstr>Memory Layout of a Process</vt:lpstr>
      <vt:lpstr>Local Data on the Stack</vt:lpstr>
      <vt:lpstr>Stack Memory Used for Function Calls</vt:lpstr>
      <vt:lpstr>Stack Frame (Activation Record) of a Function Call</vt:lpstr>
      <vt:lpstr>Leaf Procedure Example</vt:lpstr>
      <vt:lpstr>Local Data on the Stack</vt:lpstr>
      <vt:lpstr>Leaf Procedure Example</vt:lpstr>
    </vt:vector>
  </TitlesOfParts>
  <Company>Rice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Keith Cooper</dc:creator>
  <cp:lastModifiedBy>Yonghong Yan</cp:lastModifiedBy>
  <cp:revision>3425</cp:revision>
  <cp:lastPrinted>2022-09-19T13:23:07Z</cp:lastPrinted>
  <dcterms:created xsi:type="dcterms:W3CDTF">2009-05-06T11:59:01Z</dcterms:created>
  <dcterms:modified xsi:type="dcterms:W3CDTF">2023-08-08T16:18:04Z</dcterms:modified>
</cp:coreProperties>
</file>