
<file path=[Content_Types].xml><?xml version="1.0" encoding="utf-8"?>
<Types xmlns="http://schemas.openxmlformats.org/package/2006/content-types">
  <Default Extension="jpeg" ContentType="image/jpeg"/>
  <Default Extension="jpg" ContentType="image/jpeg"/>
  <Default Extension="jpg!d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72" r:id="rId5"/>
    <p:sldId id="269" r:id="rId6"/>
    <p:sldId id="260" r:id="rId7"/>
    <p:sldId id="262" r:id="rId8"/>
    <p:sldId id="261" r:id="rId9"/>
    <p:sldId id="263" r:id="rId10"/>
    <p:sldId id="271" r:id="rId11"/>
    <p:sldId id="264" r:id="rId12"/>
    <p:sldId id="259" r:id="rId13"/>
    <p:sldId id="273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3"/>
    <p:restoredTop sz="90424"/>
  </p:normalViewPr>
  <p:slideViewPr>
    <p:cSldViewPr snapToGrid="0" snapToObjects="1">
      <p:cViewPr varScale="1">
        <p:scale>
          <a:sx n="91" d="100"/>
          <a:sy n="91" d="100"/>
        </p:scale>
        <p:origin x="12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853EB-C63B-8F42-BC1A-9DE10C2DE320}" type="datetimeFigureOut">
              <a:rPr lang="en-US" smtClean="0"/>
              <a:t>1/21/25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BBE61F-7669-E146-BD7F-237148CADE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205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Three main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BBE61F-7669-E146-BD7F-237148CADE2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714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407C8-83B7-624D-A4F1-EE0F8E6937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A40663-D433-F749-BA7D-246609FF7A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77918B-88E4-E144-8057-6BB7A4769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D5E50A-6033-834E-87AC-8C43E1382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4FF56-3067-BF49-9373-703DF9344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163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E866C-1141-6C41-83FD-EEE14E574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F7D883-528D-9348-92B3-F0F80D9F4C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783411-AD8C-A442-BBD0-FCA60A1BA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9AC52-C343-6B4D-A89A-8259C02BB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04F60-35FD-2A44-A8BE-6F107EDC2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4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09EEB4-DD4A-674F-A81E-0272CC17FC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F7F6B0-FD48-8E47-AEE3-FE5DE31F7F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9E7FE-679D-DB4C-BE14-1CD17BADD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3F7B36-3E3B-9D40-9BDA-EA1D91E5F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31BEB-2261-2048-B6B0-ED88203ED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306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1F054-8088-DC44-AAB9-3DC9190BC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2C524-FF5E-4541-8108-80FE8DE47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8B2E4D-2F6A-D042-9768-77A1FD6B9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16CEF-4E5B-594E-88E8-788B7F812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E79177-037C-A94F-843C-4147EC9D3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115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38A12-E8F5-954F-BAAE-B69B15E81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F90F51-BDE3-A644-B833-B10E67C73B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E20FB2-9E9B-3048-8BBA-BD4C73ED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0D324-2252-4043-91DC-FE67E0B6A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B50A41-945E-E54C-9BB7-F1FA5171C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265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17F82-CB6C-8242-AE38-4B446C732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8CE777-2690-A64A-8822-60E2252BF6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40612B-6EE8-4242-BFEF-760877AE58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49CAC8-56DE-514F-B3E7-6DF05B222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017532-E8F6-724E-820F-DA5B9970E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07DB34-AB48-8744-A332-787B689BF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046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D9AED-23F1-F149-A02D-4B0688535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50CF8-21D0-5A41-B7E6-490328D7A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F2B582-9AE3-7342-9071-476FA2B7F1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82B451-F54E-4847-A116-C619A8DCB5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0CCDD3-A67C-4A40-A1E3-5177BB1C07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4BC422-7924-8F46-991E-010A85C02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5A1641-E71D-3042-A54F-34AD92BF4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3FE0B7-54B1-474E-8C2E-2F0784BE1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001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D7F80-95DD-B64C-A7DF-B16174819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B497DD-3376-304C-BC60-85F72E835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69EAF8-EB99-2B45-B1AA-711214FC0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808C3C-F71F-1245-8F3C-0ACEFFF17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249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BFB628-A906-B648-966D-8BBD09D48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40926B-8402-A043-8939-7F97B54DA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7B139-3DFA-F444-AB09-59F4D5A96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C5DB2-A24B-CE4D-92AA-0D7E95FB1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7D7ACE-5666-1149-9BF8-0D2128B8AA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A7A782-BE0F-9042-8E9E-080B9836A1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CCBAA3-E681-434F-A7C0-6518C94F3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C7E003-10A2-9048-8CA1-184DF185A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554BB5-2E62-3845-9E81-34206A5F4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766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E6304-9DAB-0D40-8EC5-FD91B01F3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C51491-335D-8946-8DC4-7F1BD44242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33864E-6742-284A-8B1D-DA7954F79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80E6B8-5C5D-2E43-912E-5499475A3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97196-1FC6-9B4D-A331-E0FAC0C31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38DD12-95BB-ED41-B805-BFC2BDF3C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151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E85F49-D559-EC46-B3DE-4DC56EA24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51B51-5AB8-CB41-A164-37D36B762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7723B-F319-4040-AAA3-60BBC1649E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17F92-7613-CF46-A056-FD5EB9E27E93}" type="datetimeFigureOut">
              <a:rPr lang="en-US" smtClean="0"/>
              <a:t>1/21/25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0CE91-7CEE-BF46-BE4A-36527C8C2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229B-67CE-7247-8781-F2CB3020F3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EF53F-9CBE-2C46-A0FF-85CFF77E2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83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.visualstudio.com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hyperlink" Target="http://flickr.com/photos/marc_smith/6246956234" TargetMode="External"/><Relationship Id="rId7" Type="http://schemas.openxmlformats.org/officeDocument/2006/relationships/hyperlink" Target="https://pxhere.com/en/photo/1370784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!d"/><Relationship Id="rId11" Type="http://schemas.openxmlformats.org/officeDocument/2006/relationships/hyperlink" Target="https://edri.org/killing-parody-killing-memes-killing-the-internet/" TargetMode="External"/><Relationship Id="rId5" Type="http://schemas.openxmlformats.org/officeDocument/2006/relationships/hyperlink" Target="https://www.publicdomainpictures.net/en/view-image.php?image=150549&amp;picture=desktop-computer-pc" TargetMode="External"/><Relationship Id="rId10" Type="http://schemas.openxmlformats.org/officeDocument/2006/relationships/image" Target="../media/image5.png"/><Relationship Id="rId4" Type="http://schemas.openxmlformats.org/officeDocument/2006/relationships/image" Target="../media/image2.jpg"/><Relationship Id="rId9" Type="http://schemas.openxmlformats.org/officeDocument/2006/relationships/hyperlink" Target="https://pxhere.com/en/photo/474209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pxhere.com/en/photo/1370784" TargetMode="External"/><Relationship Id="rId3" Type="http://schemas.openxmlformats.org/officeDocument/2006/relationships/image" Target="../media/image1.jpg"/><Relationship Id="rId7" Type="http://schemas.openxmlformats.org/officeDocument/2006/relationships/image" Target="../media/image3.jpg!d"/><Relationship Id="rId12" Type="http://schemas.openxmlformats.org/officeDocument/2006/relationships/hyperlink" Target="https://edri.org/killing-parody-killing-memes-killing-the-internet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ublicdomainpictures.net/en/view-image.php?image=150549&amp;picture=desktop-computer-pc" TargetMode="External"/><Relationship Id="rId11" Type="http://schemas.openxmlformats.org/officeDocument/2006/relationships/image" Target="../media/image5.png"/><Relationship Id="rId5" Type="http://schemas.openxmlformats.org/officeDocument/2006/relationships/image" Target="../media/image2.jpg"/><Relationship Id="rId10" Type="http://schemas.openxmlformats.org/officeDocument/2006/relationships/hyperlink" Target="https://pxhere.com/en/photo/474209" TargetMode="External"/><Relationship Id="rId4" Type="http://schemas.openxmlformats.org/officeDocument/2006/relationships/hyperlink" Target="http://flickr.com/photos/marc_smith/6246956234" TargetMode="External"/><Relationship Id="rId9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flickr.com/photos/marc_smith/6246956234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en/computer-laptop-macbook-technology-1330162/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omputer-laptop-macbook-technology-1330162/" TargetMode="External"/><Relationship Id="rId5" Type="http://schemas.openxmlformats.org/officeDocument/2006/relationships/image" Target="../media/image7.png"/><Relationship Id="rId4" Type="http://schemas.openxmlformats.org/officeDocument/2006/relationships/hyperlink" Target="http://flickr.com/photos/marc_smith/624695623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F43C4-115A-7347-BC48-E663BE0EDC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ITIS 3135 Web Application Design and Development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0205E-FCCA-D74A-B0FC-41EC91B0E7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Week 2 Wednesday</a:t>
            </a:r>
          </a:p>
        </p:txBody>
      </p:sp>
    </p:spTree>
    <p:extLst>
      <p:ext uri="{BB962C8B-B14F-4D97-AF65-F5344CB8AC3E}">
        <p14:creationId xmlns:p14="http://schemas.microsoft.com/office/powerpoint/2010/main" val="2890205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0E80CC-C53D-491F-DCBD-4AFC1D7E7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>
                <a:effectLst/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Separation of concerns</a:t>
            </a:r>
            <a:endParaRPr lang="en-US" sz="5400"/>
          </a:p>
        </p:txBody>
      </p:sp>
      <p:sp>
        <p:nvSpPr>
          <p:cNvPr id="24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1427562A-AAC7-A8B7-969B-D854ACD6D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en-US" sz="2200" dirty="0"/>
              <a:t>HTML is the language that describes the page content.</a:t>
            </a:r>
          </a:p>
          <a:p>
            <a:r>
              <a:rPr lang="en-US" sz="2200" dirty="0"/>
              <a:t>CSS is the language that describes page layout.</a:t>
            </a:r>
          </a:p>
          <a:p>
            <a:r>
              <a:rPr lang="en-US" sz="2200" dirty="0"/>
              <a:t>JavaScript is the language that provides interactive functionality </a:t>
            </a:r>
          </a:p>
        </p:txBody>
      </p:sp>
    </p:spTree>
    <p:extLst>
      <p:ext uri="{BB962C8B-B14F-4D97-AF65-F5344CB8AC3E}">
        <p14:creationId xmlns:p14="http://schemas.microsoft.com/office/powerpoint/2010/main" val="87296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ACAA5-EC15-D043-A172-4BF326DF7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Tiny HTML (not minimal)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F2ADE-85AE-994C-84E6-E162FA714B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&lt;!doctype html&gt;</a:t>
            </a:r>
          </a:p>
          <a:p>
            <a:pPr marL="0" indent="0">
              <a:buNone/>
            </a:pPr>
            <a:r>
              <a:rPr lang="en-US" dirty="0"/>
              <a:t>&lt;html lang="</a:t>
            </a:r>
            <a:r>
              <a:rPr lang="en-US" dirty="0" err="1"/>
              <a:t>en</a:t>
            </a:r>
            <a:r>
              <a:rPr lang="en-US" dirty="0"/>
              <a:t>"&gt;</a:t>
            </a:r>
          </a:p>
          <a:p>
            <a:pPr marL="0" indent="0">
              <a:buNone/>
            </a:pPr>
            <a:r>
              <a:rPr lang="en-US" dirty="0"/>
              <a:t>    &lt;head&gt;</a:t>
            </a:r>
          </a:p>
          <a:p>
            <a:pPr marL="0" indent="0">
              <a:buNone/>
            </a:pPr>
            <a:r>
              <a:rPr lang="en-US" dirty="0"/>
              <a:t>        &lt;title&gt;Tiny Web&lt;/title&gt;</a:t>
            </a:r>
          </a:p>
          <a:p>
            <a:pPr marL="0" indent="0">
              <a:buNone/>
            </a:pPr>
            <a:r>
              <a:rPr lang="en-US" dirty="0"/>
              <a:t>    &lt;/head&gt;</a:t>
            </a:r>
          </a:p>
          <a:p>
            <a:pPr marL="0" indent="0">
              <a:buNone/>
            </a:pPr>
            <a:r>
              <a:rPr lang="en-US" dirty="0"/>
              <a:t>    &lt;body&gt;</a:t>
            </a:r>
          </a:p>
          <a:p>
            <a:pPr marL="0" indent="0">
              <a:buNone/>
            </a:pPr>
            <a:r>
              <a:rPr lang="en-US" dirty="0"/>
              <a:t>        &lt;h1&gt;Hello, my name is Yaorong!&lt;/h1&gt;</a:t>
            </a:r>
          </a:p>
          <a:p>
            <a:pPr marL="0" indent="0">
              <a:buNone/>
            </a:pPr>
            <a:r>
              <a:rPr lang="en-US" dirty="0"/>
              <a:t>    &lt;/body&gt;</a:t>
            </a:r>
          </a:p>
          <a:p>
            <a:pPr marL="0" indent="0">
              <a:buNone/>
            </a:pPr>
            <a:r>
              <a:rPr lang="en-US" dirty="0"/>
              <a:t>	&lt;!– I see a --&gt;</a:t>
            </a:r>
          </a:p>
          <a:p>
            <a:pPr marL="0" indent="0">
              <a:buNone/>
            </a:pPr>
            <a:r>
              <a:rPr lang="en-US" dirty="0"/>
              <a:t>&lt;/html&gt;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516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B5D02-73C5-C447-9D22-08CDC52D4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A8E40-A130-A345-8EFF-1E4F40258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Visual Studio Code (VS Code)</a:t>
            </a:r>
          </a:p>
          <a:p>
            <a:pPr lvl="1"/>
            <a:r>
              <a:rPr lang="en-US" dirty="0">
                <a:hlinkClick r:id="rId2"/>
              </a:rPr>
              <a:t>https://code.visualstudio.com</a:t>
            </a:r>
            <a:endParaRPr lang="en-US" dirty="0"/>
          </a:p>
          <a:p>
            <a:pPr lvl="1"/>
            <a:r>
              <a:rPr lang="en-US" dirty="0"/>
              <a:t>Extensions</a:t>
            </a:r>
          </a:p>
          <a:p>
            <a:pPr lvl="2"/>
            <a:r>
              <a:rPr lang="en-US" dirty="0"/>
              <a:t>Open in Browser extension (</a:t>
            </a:r>
            <a:r>
              <a:rPr lang="en-US" dirty="0" err="1"/>
              <a:t>TechER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Preview on Web Server (</a:t>
            </a:r>
            <a:r>
              <a:rPr lang="en-US" dirty="0" err="1"/>
              <a:t>Yuichinuyama</a:t>
            </a:r>
            <a:r>
              <a:rPr lang="en-US" dirty="0"/>
              <a:t>)</a:t>
            </a:r>
          </a:p>
          <a:p>
            <a:r>
              <a:rPr lang="en-US" dirty="0"/>
              <a:t>Chrome </a:t>
            </a:r>
          </a:p>
          <a:p>
            <a:pPr lvl="1"/>
            <a:r>
              <a:rPr lang="en-US" dirty="0"/>
              <a:t>F12 or </a:t>
            </a:r>
            <a:r>
              <a:rPr lang="en-US" dirty="0" err="1"/>
              <a:t>Option+Command+I</a:t>
            </a:r>
            <a:r>
              <a:rPr lang="en-US" dirty="0"/>
              <a:t> (</a:t>
            </a:r>
            <a:r>
              <a:rPr lang="en-US" dirty="0" err="1"/>
              <a:t>Control+Shift+I</a:t>
            </a:r>
            <a:r>
              <a:rPr lang="en-US" dirty="0"/>
              <a:t> on Windows)</a:t>
            </a:r>
          </a:p>
          <a:p>
            <a:pPr lvl="1"/>
            <a:r>
              <a:rPr lang="en-US" dirty="0"/>
              <a:t>View/Developer/Developer Tools</a:t>
            </a:r>
          </a:p>
        </p:txBody>
      </p:sp>
    </p:spTree>
    <p:extLst>
      <p:ext uri="{BB962C8B-B14F-4D97-AF65-F5344CB8AC3E}">
        <p14:creationId xmlns:p14="http://schemas.microsoft.com/office/powerpoint/2010/main" val="2799702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52C29-B054-1948-38CE-CBA096010A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91215-CAC6-7CD1-7E5E-AE8280200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In-class Activities – The first web 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62C23-CF07-E116-2B3F-823F5382D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Activity 1-1</a:t>
            </a:r>
            <a:endParaRPr lang="en-US" dirty="0"/>
          </a:p>
          <a:p>
            <a:pPr lvl="1"/>
            <a:r>
              <a:rPr lang="en-US" dirty="0"/>
              <a:t>In </a:t>
            </a:r>
            <a:r>
              <a:rPr lang="en-US" dirty="0" err="1"/>
              <a:t>vscode</a:t>
            </a:r>
            <a:r>
              <a:rPr lang="en-US" dirty="0"/>
              <a:t>, open a new text file</a:t>
            </a:r>
          </a:p>
          <a:p>
            <a:pPr lvl="2"/>
            <a:r>
              <a:rPr lang="en-US" dirty="0" err="1"/>
              <a:t>Mannually</a:t>
            </a:r>
            <a:r>
              <a:rPr lang="en-US" dirty="0"/>
              <a:t> enter the tiny html code, saved it in “</a:t>
            </a:r>
            <a:r>
              <a:rPr lang="en-US" dirty="0" err="1"/>
              <a:t>tiny.html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Use the </a:t>
            </a:r>
            <a:r>
              <a:rPr lang="en-US" dirty="0" err="1"/>
              <a:t>vscode</a:t>
            </a:r>
            <a:r>
              <a:rPr lang="en-US" dirty="0"/>
              <a:t> extension to view the web page</a:t>
            </a:r>
          </a:p>
          <a:p>
            <a:pPr lvl="2"/>
            <a:r>
              <a:rPr lang="en-US" dirty="0"/>
              <a:t>What do you observer?</a:t>
            </a:r>
          </a:p>
          <a:p>
            <a:r>
              <a:rPr lang="en-US" dirty="0"/>
              <a:t>Add your observations as a comment in the html file </a:t>
            </a:r>
          </a:p>
          <a:p>
            <a:pPr lvl="1"/>
            <a:r>
              <a:rPr lang="en-US" dirty="0"/>
              <a:t>&lt;!-- Some observations --&gt;</a:t>
            </a:r>
          </a:p>
          <a:p>
            <a:r>
              <a:rPr lang="en-US" dirty="0"/>
              <a:t>Submit the html file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56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63D8A-A4F3-BB63-5402-4CD27EF92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B88E66-C487-8D57-7968-EE87764EF7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Big picture</a:t>
            </a:r>
          </a:p>
          <a:p>
            <a:r>
              <a:rPr lang="en-US" dirty="0"/>
              <a:t>Tiny HTML and CSS</a:t>
            </a:r>
          </a:p>
          <a:p>
            <a:r>
              <a:rPr lang="en-US" dirty="0"/>
              <a:t>Development environment</a:t>
            </a:r>
          </a:p>
        </p:txBody>
      </p:sp>
    </p:spTree>
    <p:extLst>
      <p:ext uri="{BB962C8B-B14F-4D97-AF65-F5344CB8AC3E}">
        <p14:creationId xmlns:p14="http://schemas.microsoft.com/office/powerpoint/2010/main" val="3228017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21C01-6C5F-8F49-8549-0A30BB8EB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09467-BF6C-E84C-B3A4-2F9CE8B77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Canvas issues?</a:t>
            </a:r>
          </a:p>
          <a:p>
            <a:r>
              <a:rPr lang="en-US" dirty="0" err="1"/>
              <a:t>zyBooks</a:t>
            </a:r>
            <a:r>
              <a:rPr lang="en-US" dirty="0"/>
              <a:t> issues?</a:t>
            </a:r>
          </a:p>
        </p:txBody>
      </p:sp>
    </p:spTree>
    <p:extLst>
      <p:ext uri="{BB962C8B-B14F-4D97-AF65-F5344CB8AC3E}">
        <p14:creationId xmlns:p14="http://schemas.microsoft.com/office/powerpoint/2010/main" val="2275104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20051-C076-F746-97A6-7793A325A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Assignments Due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40F6D-A6A3-424B-88A1-3E7F3C9F3B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Introduce yourself and comment on others</a:t>
            </a:r>
          </a:p>
          <a:p>
            <a:r>
              <a:rPr lang="en-US" dirty="0" err="1"/>
              <a:t>zyBooks</a:t>
            </a:r>
            <a:r>
              <a:rPr lang="en-US" dirty="0"/>
              <a:t> Chapter 1 Part 1 (Friday)</a:t>
            </a:r>
          </a:p>
          <a:p>
            <a:r>
              <a:rPr lang="en-US" dirty="0" err="1"/>
              <a:t>zyBooks</a:t>
            </a:r>
            <a:r>
              <a:rPr lang="en-US" dirty="0"/>
              <a:t> Chapter 1 Part 2.1 (Monday)</a:t>
            </a:r>
          </a:p>
          <a:p>
            <a:endParaRPr lang="en-US" dirty="0"/>
          </a:p>
          <a:p>
            <a:r>
              <a:rPr lang="en-US" dirty="0"/>
              <a:t>Project Assignment 1 (Please get started)</a:t>
            </a:r>
          </a:p>
        </p:txBody>
      </p:sp>
    </p:spTree>
    <p:extLst>
      <p:ext uri="{BB962C8B-B14F-4D97-AF65-F5344CB8AC3E}">
        <p14:creationId xmlns:p14="http://schemas.microsoft.com/office/powerpoint/2010/main" val="3297503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9FBFA-0D34-7BA7-BBD7-53634B26E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Copilot?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81A37-38AE-1A7F-B69A-9F44D45692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17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F4680-5066-B6F0-84C1-077171BB4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discussions (ChatGPT, </a:t>
            </a:r>
            <a:r>
              <a:rPr lang="en-US" dirty="0" err="1"/>
              <a:t>MSCopilot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6014F-E1E0-AA4E-0111-05483405DA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a Mac (or Windows) computer, if I double click the icon for Chrome, what happens under the hood in the computer?</a:t>
            </a:r>
          </a:p>
          <a:p>
            <a:r>
              <a:rPr lang="en-US" dirty="0"/>
              <a:t>When I enter a URL such as “</a:t>
            </a:r>
            <a:r>
              <a:rPr lang="en-US" dirty="0" err="1"/>
              <a:t>amazon.com</a:t>
            </a:r>
            <a:r>
              <a:rPr lang="en-US" dirty="0"/>
              <a:t>” in a browser, what happens under the hood in the browser and computer?</a:t>
            </a:r>
          </a:p>
        </p:txBody>
      </p:sp>
    </p:spTree>
    <p:extLst>
      <p:ext uri="{BB962C8B-B14F-4D97-AF65-F5344CB8AC3E}">
        <p14:creationId xmlns:p14="http://schemas.microsoft.com/office/powerpoint/2010/main" val="3541002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F9F2-A874-BC49-B419-985723275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the web application work?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5072608-D994-09BB-7A3E-43C5515FD996}"/>
              </a:ext>
            </a:extLst>
          </p:cNvPr>
          <p:cNvGrpSpPr/>
          <p:nvPr/>
        </p:nvGrpSpPr>
        <p:grpSpPr>
          <a:xfrm>
            <a:off x="1379365" y="1690688"/>
            <a:ext cx="9304481" cy="4981249"/>
            <a:chOff x="1379365" y="1690688"/>
            <a:chExt cx="9304481" cy="498124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1CF2521-B9B6-01B4-3B24-B0D933FF6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8195209" y="1690688"/>
              <a:ext cx="2488637" cy="186647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268D6B7-E571-5D05-E55D-81E29673D5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p:blipFill>
          <p:spPr>
            <a:xfrm>
              <a:off x="1379365" y="1882081"/>
              <a:ext cx="1954608" cy="129900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90A9EEC-6778-8C7B-FE5B-9F36AD01B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837473B0-CC2E-450A-ABE3-18F120FF3D39}">
                  <a1611:picAttrSrcUrl xmlns:a1611="http://schemas.microsoft.com/office/drawing/2016/11/main" r:id="rId7"/>
                </a:ext>
              </a:extLst>
            </a:blip>
            <a:stretch>
              <a:fillRect/>
            </a:stretch>
          </p:blipFill>
          <p:spPr>
            <a:xfrm>
              <a:off x="8823987" y="5148047"/>
              <a:ext cx="767438" cy="1154568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21198B5-1403-86A5-5287-CF1C4E909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837473B0-CC2E-450A-ABE3-18F120FF3D39}">
                  <a1611:picAttrSrcUrl xmlns:a1611="http://schemas.microsoft.com/office/drawing/2016/11/main" r:id="rId9"/>
                </a:ext>
              </a:extLst>
            </a:blip>
            <a:stretch>
              <a:fillRect/>
            </a:stretch>
          </p:blipFill>
          <p:spPr>
            <a:xfrm>
              <a:off x="1379365" y="4910910"/>
              <a:ext cx="1221210" cy="1628842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63F67BA9-35E3-07DE-E188-5E1240744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837473B0-CC2E-450A-ABE3-18F120FF3D39}">
                  <a1611:picAttrSrcUrl xmlns:a1611="http://schemas.microsoft.com/office/drawing/2016/11/main" r:id="rId11"/>
                </a:ext>
              </a:extLst>
            </a:blip>
            <a:stretch>
              <a:fillRect/>
            </a:stretch>
          </p:blipFill>
          <p:spPr>
            <a:xfrm>
              <a:off x="4044374" y="3181081"/>
              <a:ext cx="2933570" cy="1809035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3C39662-7167-97DA-6EA0-9A9FA418895C}"/>
                </a:ext>
              </a:extLst>
            </p:cNvPr>
            <p:cNvSpPr txBox="1"/>
            <p:nvPr/>
          </p:nvSpPr>
          <p:spPr>
            <a:xfrm>
              <a:off x="8847788" y="3557167"/>
              <a:ext cx="12725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Web Server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C44D52B-BFD5-E178-EBCC-A0EE9AFD159D}"/>
                </a:ext>
              </a:extLst>
            </p:cNvPr>
            <p:cNvSpPr txBox="1"/>
            <p:nvPr/>
          </p:nvSpPr>
          <p:spPr>
            <a:xfrm>
              <a:off x="8196491" y="6302605"/>
              <a:ext cx="23612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Smart Phone / Browser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9F61CA6-EFBB-5591-CC4B-32A0EDD36A77}"/>
                </a:ext>
              </a:extLst>
            </p:cNvPr>
            <p:cNvSpPr txBox="1"/>
            <p:nvPr/>
          </p:nvSpPr>
          <p:spPr>
            <a:xfrm>
              <a:off x="2548556" y="5916902"/>
              <a:ext cx="17216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Tablet / Browser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EE5F054-7FCD-93E8-C395-39DFA2470D07}"/>
                </a:ext>
              </a:extLst>
            </p:cNvPr>
            <p:cNvSpPr txBox="1"/>
            <p:nvPr/>
          </p:nvSpPr>
          <p:spPr>
            <a:xfrm>
              <a:off x="1783907" y="3181081"/>
              <a:ext cx="12212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Computer / Browser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2CCFA44-471B-7C9D-B3C1-46F1D427812F}"/>
                </a:ext>
              </a:extLst>
            </p:cNvPr>
            <p:cNvCxnSpPr>
              <a:endCxn id="14" idx="3"/>
            </p:cNvCxnSpPr>
            <p:nvPr/>
          </p:nvCxnSpPr>
          <p:spPr>
            <a:xfrm flipH="1" flipV="1">
              <a:off x="3333973" y="2531581"/>
              <a:ext cx="710401" cy="89741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7D6695C-EAC0-EA6F-1F84-088C9476DD98}"/>
                </a:ext>
              </a:extLst>
            </p:cNvPr>
            <p:cNvCxnSpPr>
              <a:cxnSpLocks/>
              <a:endCxn id="27" idx="3"/>
            </p:cNvCxnSpPr>
            <p:nvPr/>
          </p:nvCxnSpPr>
          <p:spPr>
            <a:xfrm flipH="1">
              <a:off x="2600575" y="4453206"/>
              <a:ext cx="1443799" cy="127212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558A80-8881-DBB9-DA41-B891B2651DA1}"/>
                </a:ext>
              </a:extLst>
            </p:cNvPr>
            <p:cNvCxnSpPr>
              <a:cxnSpLocks/>
              <a:endCxn id="11" idx="1"/>
            </p:cNvCxnSpPr>
            <p:nvPr/>
          </p:nvCxnSpPr>
          <p:spPr>
            <a:xfrm flipV="1">
              <a:off x="6957721" y="2623928"/>
              <a:ext cx="1237488" cy="74181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0D82B01D-8C51-1168-DE15-28D1D98F0E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93756" y="4570773"/>
              <a:ext cx="2027655" cy="115455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2684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F9F2-A874-BC49-B419-985723275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055" y="250605"/>
            <a:ext cx="10515600" cy="1325563"/>
          </a:xfrm>
        </p:spPr>
        <p:txBody>
          <a:bodyPr/>
          <a:lstStyle/>
          <a:p>
            <a:r>
              <a:rPr lang="en-US" dirty="0"/>
              <a:t>How does the web application work?</a:t>
            </a:r>
          </a:p>
        </p:txBody>
      </p:sp>
      <p:pic>
        <p:nvPicPr>
          <p:cNvPr id="5" name="Content Placeholder 9" descr="Refer to page 9 in textbook">
            <a:extLst>
              <a:ext uri="{FF2B5EF4-FFF2-40B4-BE49-F238E27FC236}">
                <a16:creationId xmlns:a16="http://schemas.microsoft.com/office/drawing/2014/main" id="{933D5DE1-F276-994F-9F10-D676168012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137"/>
          <a:stretch/>
        </p:blipFill>
        <p:spPr>
          <a:xfrm>
            <a:off x="5787081" y="1690688"/>
            <a:ext cx="5862159" cy="2016339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CEA2BC5-1769-4986-9DB1-0A5792873205}"/>
              </a:ext>
            </a:extLst>
          </p:cNvPr>
          <p:cNvGrpSpPr/>
          <p:nvPr/>
        </p:nvGrpSpPr>
        <p:grpSpPr>
          <a:xfrm>
            <a:off x="281618" y="1441464"/>
            <a:ext cx="6616240" cy="5037561"/>
            <a:chOff x="1363554" y="1690688"/>
            <a:chExt cx="9320292" cy="4981249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06363E3-7B37-D54A-269E-5CD0CD4F9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tretch>
              <a:fillRect/>
            </a:stretch>
          </p:blipFill>
          <p:spPr>
            <a:xfrm>
              <a:off x="8195209" y="1690688"/>
              <a:ext cx="2488637" cy="186647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B7FDDB5-1B4E-12A1-ED78-15B90CA84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1379365" y="1882081"/>
              <a:ext cx="1954608" cy="12990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8980BF0-06D1-6719-58B3-10A840DD0DF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837473B0-CC2E-450A-ABE3-18F120FF3D39}">
                  <a1611:picAttrSrcUrl xmlns:a1611="http://schemas.microsoft.com/office/drawing/2016/11/main" r:id="rId8"/>
                </a:ext>
              </a:extLst>
            </a:blip>
            <a:stretch>
              <a:fillRect/>
            </a:stretch>
          </p:blipFill>
          <p:spPr>
            <a:xfrm>
              <a:off x="8823987" y="5148047"/>
              <a:ext cx="767438" cy="1154568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2FCE774-F398-E490-247D-65C94B63C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tretch>
              <a:fillRect/>
            </a:stretch>
          </p:blipFill>
          <p:spPr>
            <a:xfrm>
              <a:off x="1379365" y="4910910"/>
              <a:ext cx="1221210" cy="1628842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18B8101-5B2E-B0E2-6832-0226CE684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837473B0-CC2E-450A-ABE3-18F120FF3D39}">
                  <a1611:picAttrSrcUrl xmlns:a1611="http://schemas.microsoft.com/office/drawing/2016/11/main" r:id="rId12"/>
                </a:ext>
              </a:extLst>
            </a:blip>
            <a:stretch>
              <a:fillRect/>
            </a:stretch>
          </p:blipFill>
          <p:spPr>
            <a:xfrm>
              <a:off x="4044374" y="3181081"/>
              <a:ext cx="2933570" cy="1809035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C748C44-4A77-AFCD-44F9-F5EC4313257C}"/>
                </a:ext>
              </a:extLst>
            </p:cNvPr>
            <p:cNvSpPr txBox="1"/>
            <p:nvPr/>
          </p:nvSpPr>
          <p:spPr>
            <a:xfrm>
              <a:off x="8847788" y="3557167"/>
              <a:ext cx="12725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Web Server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772532D-B3E0-78AC-F9E3-07B3F5D23655}"/>
                </a:ext>
              </a:extLst>
            </p:cNvPr>
            <p:cNvSpPr txBox="1"/>
            <p:nvPr/>
          </p:nvSpPr>
          <p:spPr>
            <a:xfrm>
              <a:off x="8196491" y="6302605"/>
              <a:ext cx="23612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Smart Phone / Browser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50527F9-0580-29E0-DECE-69E570036A98}"/>
                </a:ext>
              </a:extLst>
            </p:cNvPr>
            <p:cNvSpPr txBox="1"/>
            <p:nvPr/>
          </p:nvSpPr>
          <p:spPr>
            <a:xfrm>
              <a:off x="2548556" y="5916902"/>
              <a:ext cx="17216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Tablet / Browser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0888587-C0CF-6F21-65E9-52ED34ACF9E2}"/>
                </a:ext>
              </a:extLst>
            </p:cNvPr>
            <p:cNvSpPr txBox="1"/>
            <p:nvPr/>
          </p:nvSpPr>
          <p:spPr>
            <a:xfrm>
              <a:off x="1363554" y="3181081"/>
              <a:ext cx="1641563" cy="659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Computer / Browser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59BF598-143E-ED7E-F7CA-7218751694C3}"/>
                </a:ext>
              </a:extLst>
            </p:cNvPr>
            <p:cNvCxnSpPr>
              <a:endCxn id="21" idx="3"/>
            </p:cNvCxnSpPr>
            <p:nvPr/>
          </p:nvCxnSpPr>
          <p:spPr>
            <a:xfrm flipH="1" flipV="1">
              <a:off x="3333973" y="2531581"/>
              <a:ext cx="710401" cy="89741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D2CE13E-4411-0785-82A7-F51A84BD630A}"/>
                </a:ext>
              </a:extLst>
            </p:cNvPr>
            <p:cNvCxnSpPr>
              <a:cxnSpLocks/>
              <a:endCxn id="23" idx="3"/>
            </p:cNvCxnSpPr>
            <p:nvPr/>
          </p:nvCxnSpPr>
          <p:spPr>
            <a:xfrm flipH="1">
              <a:off x="2600575" y="4453206"/>
              <a:ext cx="1443799" cy="127212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177A696-6966-6995-82B4-27D374B5919C}"/>
                </a:ext>
              </a:extLst>
            </p:cNvPr>
            <p:cNvCxnSpPr>
              <a:cxnSpLocks/>
              <a:endCxn id="20" idx="1"/>
            </p:cNvCxnSpPr>
            <p:nvPr/>
          </p:nvCxnSpPr>
          <p:spPr>
            <a:xfrm flipV="1">
              <a:off x="6957721" y="2623928"/>
              <a:ext cx="1237488" cy="74181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D25F8624-A353-588B-A5D6-43AA23E9EC8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93756" y="4570773"/>
              <a:ext cx="2027655" cy="115455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6766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3C7C8-BAA2-5B4D-8824-22F0719BB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the web browser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FB8B03-F628-894A-8F04-546C634107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Communicate with the web server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CFABEF1-94A1-65DF-2D3D-15A464C6A872}"/>
              </a:ext>
            </a:extLst>
          </p:cNvPr>
          <p:cNvGrpSpPr/>
          <p:nvPr/>
        </p:nvGrpSpPr>
        <p:grpSpPr>
          <a:xfrm>
            <a:off x="2608558" y="2553345"/>
            <a:ext cx="7109346" cy="2393884"/>
            <a:chOff x="2608558" y="2553345"/>
            <a:chExt cx="7109346" cy="239388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6AE21C5-73BD-3727-9AC4-530F0C062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7144240" y="2553345"/>
              <a:ext cx="2413974" cy="181048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72B9A0F-EFEC-B850-D676-8E03CD606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p:blipFill>
          <p:spPr>
            <a:xfrm>
              <a:off x="2633786" y="2766218"/>
              <a:ext cx="2086132" cy="1325563"/>
            </a:xfrm>
            <a:prstGeom prst="rect">
              <a:avLst/>
            </a:prstGeom>
            <a:noFill/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7F48E41-F32F-F228-E72D-139868A54073}"/>
                </a:ext>
              </a:extLst>
            </p:cNvPr>
            <p:cNvSpPr txBox="1"/>
            <p:nvPr/>
          </p:nvSpPr>
          <p:spPr>
            <a:xfrm>
              <a:off x="7373929" y="4300898"/>
              <a:ext cx="23439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Web Server</a:t>
              </a:r>
            </a:p>
            <a:p>
              <a:r>
                <a:rPr lang="en-US" dirty="0"/>
                <a:t>(HTML, CSS, JavaScript)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2FB9937-0DEC-15CA-21D8-4CDACF61FFAE}"/>
                </a:ext>
              </a:extLst>
            </p:cNvPr>
            <p:cNvSpPr txBox="1"/>
            <p:nvPr/>
          </p:nvSpPr>
          <p:spPr>
            <a:xfrm>
              <a:off x="2608558" y="4197866"/>
              <a:ext cx="194130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Web Browser</a:t>
              </a:r>
            </a:p>
            <a:p>
              <a:r>
                <a:rPr lang="en-US" dirty="0"/>
                <a:t>(JavaScript engine)</a:t>
              </a: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87DC727B-2FB4-00CA-3433-5187FAD8827C}"/>
                </a:ext>
              </a:extLst>
            </p:cNvPr>
            <p:cNvSpPr/>
            <p:nvPr/>
          </p:nvSpPr>
          <p:spPr>
            <a:xfrm>
              <a:off x="4549859" y="2601474"/>
              <a:ext cx="2559279" cy="553850"/>
            </a:xfrm>
            <a:custGeom>
              <a:avLst/>
              <a:gdLst>
                <a:gd name="connsiteX0" fmla="*/ 0 w 2356834"/>
                <a:gd name="connsiteY0" fmla="*/ 528093 h 528093"/>
                <a:gd name="connsiteX1" fmla="*/ 502276 w 2356834"/>
                <a:gd name="connsiteY1" fmla="*/ 141727 h 528093"/>
                <a:gd name="connsiteX2" fmla="*/ 1107583 w 2356834"/>
                <a:gd name="connsiteY2" fmla="*/ 59 h 528093"/>
                <a:gd name="connsiteX3" fmla="*/ 1738648 w 2356834"/>
                <a:gd name="connsiteY3" fmla="*/ 154606 h 528093"/>
                <a:gd name="connsiteX4" fmla="*/ 2356834 w 2356834"/>
                <a:gd name="connsiteY4" fmla="*/ 489457 h 528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6834" h="528093">
                  <a:moveTo>
                    <a:pt x="0" y="528093"/>
                  </a:moveTo>
                  <a:cubicBezTo>
                    <a:pt x="158839" y="378913"/>
                    <a:pt x="317679" y="229733"/>
                    <a:pt x="502276" y="141727"/>
                  </a:cubicBezTo>
                  <a:cubicBezTo>
                    <a:pt x="686873" y="53721"/>
                    <a:pt x="901521" y="-2087"/>
                    <a:pt x="1107583" y="59"/>
                  </a:cubicBezTo>
                  <a:cubicBezTo>
                    <a:pt x="1313645" y="2205"/>
                    <a:pt x="1530440" y="73040"/>
                    <a:pt x="1738648" y="154606"/>
                  </a:cubicBezTo>
                  <a:cubicBezTo>
                    <a:pt x="1946856" y="236172"/>
                    <a:pt x="2151845" y="362814"/>
                    <a:pt x="2356834" y="489457"/>
                  </a:cubicBezTo>
                </a:path>
              </a:pathLst>
            </a:custGeom>
            <a:noFill/>
            <a:ln w="25400">
              <a:tailEnd type="triangle" w="lg" len="lg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17B8F498-CEB8-1E56-C7E2-074BBF4A54DD}"/>
                </a:ext>
              </a:extLst>
            </p:cNvPr>
            <p:cNvSpPr/>
            <p:nvPr/>
          </p:nvSpPr>
          <p:spPr>
            <a:xfrm rot="10800000">
              <a:off x="4537738" y="3409229"/>
              <a:ext cx="2559279" cy="553850"/>
            </a:xfrm>
            <a:custGeom>
              <a:avLst/>
              <a:gdLst>
                <a:gd name="connsiteX0" fmla="*/ 0 w 2356834"/>
                <a:gd name="connsiteY0" fmla="*/ 528093 h 528093"/>
                <a:gd name="connsiteX1" fmla="*/ 502276 w 2356834"/>
                <a:gd name="connsiteY1" fmla="*/ 141727 h 528093"/>
                <a:gd name="connsiteX2" fmla="*/ 1107583 w 2356834"/>
                <a:gd name="connsiteY2" fmla="*/ 59 h 528093"/>
                <a:gd name="connsiteX3" fmla="*/ 1738648 w 2356834"/>
                <a:gd name="connsiteY3" fmla="*/ 154606 h 528093"/>
                <a:gd name="connsiteX4" fmla="*/ 2356834 w 2356834"/>
                <a:gd name="connsiteY4" fmla="*/ 489457 h 528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6834" h="528093">
                  <a:moveTo>
                    <a:pt x="0" y="528093"/>
                  </a:moveTo>
                  <a:cubicBezTo>
                    <a:pt x="158839" y="378913"/>
                    <a:pt x="317679" y="229733"/>
                    <a:pt x="502276" y="141727"/>
                  </a:cubicBezTo>
                  <a:cubicBezTo>
                    <a:pt x="686873" y="53721"/>
                    <a:pt x="901521" y="-2087"/>
                    <a:pt x="1107583" y="59"/>
                  </a:cubicBezTo>
                  <a:cubicBezTo>
                    <a:pt x="1313645" y="2205"/>
                    <a:pt x="1530440" y="73040"/>
                    <a:pt x="1738648" y="154606"/>
                  </a:cubicBezTo>
                  <a:cubicBezTo>
                    <a:pt x="1946856" y="236172"/>
                    <a:pt x="2151845" y="362814"/>
                    <a:pt x="2356834" y="489457"/>
                  </a:cubicBezTo>
                </a:path>
              </a:pathLst>
            </a:custGeom>
            <a:noFill/>
            <a:ln w="25400">
              <a:tailEnd type="triangle" w="lg" len="lg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DBE5124-61D0-7FE6-CBD3-B8D24F902807}"/>
                </a:ext>
              </a:extLst>
            </p:cNvPr>
            <p:cNvSpPr txBox="1"/>
            <p:nvPr/>
          </p:nvSpPr>
          <p:spPr>
            <a:xfrm>
              <a:off x="5022938" y="2653484"/>
              <a:ext cx="14437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HTTP request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A0DF0BA-8155-598B-EEC8-BB48CBE4D87D}"/>
                </a:ext>
              </a:extLst>
            </p:cNvPr>
            <p:cNvSpPr txBox="1"/>
            <p:nvPr/>
          </p:nvSpPr>
          <p:spPr>
            <a:xfrm>
              <a:off x="5060516" y="3496164"/>
              <a:ext cx="15810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HTTP response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5431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3C7C8-BAA2-5B4D-8824-22F0719BB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the web browser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FB8B03-F628-894A-8F04-546C634107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Communicate with the web server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Interpret and render the HTML “responses” – HTML, CSS</a:t>
            </a:r>
          </a:p>
          <a:p>
            <a:r>
              <a:rPr lang="en-US" dirty="0"/>
              <a:t>Detect user actions (hovering, clicking, selecting, typing) – events</a:t>
            </a:r>
          </a:p>
          <a:p>
            <a:pPr lvl="1"/>
            <a:r>
              <a:rPr lang="en-US" dirty="0"/>
              <a:t>Process user actions – event handling</a:t>
            </a:r>
          </a:p>
          <a:p>
            <a:pPr lvl="2"/>
            <a:r>
              <a:rPr lang="en-US" dirty="0"/>
              <a:t>Default event handling</a:t>
            </a:r>
          </a:p>
          <a:p>
            <a:pPr lvl="2"/>
            <a:r>
              <a:rPr lang="en-US" dirty="0"/>
              <a:t>User event handling - </a:t>
            </a:r>
            <a:r>
              <a:rPr lang="en-US" dirty="0" err="1"/>
              <a:t>Javascript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8D9749D-9093-B7FF-ECF4-F8B2FF2AFF33}"/>
              </a:ext>
            </a:extLst>
          </p:cNvPr>
          <p:cNvGrpSpPr/>
          <p:nvPr/>
        </p:nvGrpSpPr>
        <p:grpSpPr>
          <a:xfrm>
            <a:off x="3460325" y="2129423"/>
            <a:ext cx="5771354" cy="2003613"/>
            <a:chOff x="2608558" y="2553345"/>
            <a:chExt cx="7109346" cy="239388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7FEB1E4-8E82-3B9D-E344-CDEC390DA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tretch>
              <a:fillRect/>
            </a:stretch>
          </p:blipFill>
          <p:spPr>
            <a:xfrm>
              <a:off x="7144240" y="2553345"/>
              <a:ext cx="2413974" cy="181048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64A45B3-440C-1DB9-E9D5-9DD672E600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  <a:extLs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2633786" y="2766218"/>
              <a:ext cx="2086132" cy="1325563"/>
            </a:xfrm>
            <a:prstGeom prst="rect">
              <a:avLst/>
            </a:prstGeom>
            <a:noFill/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873F3BB-446A-AD24-BFD8-94316F9D3E5C}"/>
                </a:ext>
              </a:extLst>
            </p:cNvPr>
            <p:cNvSpPr txBox="1"/>
            <p:nvPr/>
          </p:nvSpPr>
          <p:spPr>
            <a:xfrm>
              <a:off x="7373929" y="4300898"/>
              <a:ext cx="23439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Web Server</a:t>
              </a:r>
            </a:p>
            <a:p>
              <a:r>
                <a:rPr lang="en-US" dirty="0"/>
                <a:t>(HTML, CSS, JavaScript)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095C0D9-8A05-AEDD-37EB-B64612251F72}"/>
                </a:ext>
              </a:extLst>
            </p:cNvPr>
            <p:cNvSpPr txBox="1"/>
            <p:nvPr/>
          </p:nvSpPr>
          <p:spPr>
            <a:xfrm>
              <a:off x="2608558" y="4197866"/>
              <a:ext cx="194130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Web Browser</a:t>
              </a:r>
            </a:p>
            <a:p>
              <a:r>
                <a:rPr lang="en-US" dirty="0"/>
                <a:t>(JavaScript engine)</a:t>
              </a: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E2AE0A58-59BC-B6D3-4262-4C54E09EDF72}"/>
                </a:ext>
              </a:extLst>
            </p:cNvPr>
            <p:cNvSpPr/>
            <p:nvPr/>
          </p:nvSpPr>
          <p:spPr>
            <a:xfrm>
              <a:off x="4549859" y="2601474"/>
              <a:ext cx="2559279" cy="553850"/>
            </a:xfrm>
            <a:custGeom>
              <a:avLst/>
              <a:gdLst>
                <a:gd name="connsiteX0" fmla="*/ 0 w 2356834"/>
                <a:gd name="connsiteY0" fmla="*/ 528093 h 528093"/>
                <a:gd name="connsiteX1" fmla="*/ 502276 w 2356834"/>
                <a:gd name="connsiteY1" fmla="*/ 141727 h 528093"/>
                <a:gd name="connsiteX2" fmla="*/ 1107583 w 2356834"/>
                <a:gd name="connsiteY2" fmla="*/ 59 h 528093"/>
                <a:gd name="connsiteX3" fmla="*/ 1738648 w 2356834"/>
                <a:gd name="connsiteY3" fmla="*/ 154606 h 528093"/>
                <a:gd name="connsiteX4" fmla="*/ 2356834 w 2356834"/>
                <a:gd name="connsiteY4" fmla="*/ 489457 h 528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6834" h="528093">
                  <a:moveTo>
                    <a:pt x="0" y="528093"/>
                  </a:moveTo>
                  <a:cubicBezTo>
                    <a:pt x="158839" y="378913"/>
                    <a:pt x="317679" y="229733"/>
                    <a:pt x="502276" y="141727"/>
                  </a:cubicBezTo>
                  <a:cubicBezTo>
                    <a:pt x="686873" y="53721"/>
                    <a:pt x="901521" y="-2087"/>
                    <a:pt x="1107583" y="59"/>
                  </a:cubicBezTo>
                  <a:cubicBezTo>
                    <a:pt x="1313645" y="2205"/>
                    <a:pt x="1530440" y="73040"/>
                    <a:pt x="1738648" y="154606"/>
                  </a:cubicBezTo>
                  <a:cubicBezTo>
                    <a:pt x="1946856" y="236172"/>
                    <a:pt x="2151845" y="362814"/>
                    <a:pt x="2356834" y="489457"/>
                  </a:cubicBezTo>
                </a:path>
              </a:pathLst>
            </a:custGeom>
            <a:noFill/>
            <a:ln w="25400">
              <a:tailEnd type="triangle" w="lg" len="lg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78CA253-C96C-1BEC-837F-F9FD180CA92E}"/>
                </a:ext>
              </a:extLst>
            </p:cNvPr>
            <p:cNvSpPr/>
            <p:nvPr/>
          </p:nvSpPr>
          <p:spPr>
            <a:xfrm rot="10800000">
              <a:off x="4537738" y="3409229"/>
              <a:ext cx="2559279" cy="553850"/>
            </a:xfrm>
            <a:custGeom>
              <a:avLst/>
              <a:gdLst>
                <a:gd name="connsiteX0" fmla="*/ 0 w 2356834"/>
                <a:gd name="connsiteY0" fmla="*/ 528093 h 528093"/>
                <a:gd name="connsiteX1" fmla="*/ 502276 w 2356834"/>
                <a:gd name="connsiteY1" fmla="*/ 141727 h 528093"/>
                <a:gd name="connsiteX2" fmla="*/ 1107583 w 2356834"/>
                <a:gd name="connsiteY2" fmla="*/ 59 h 528093"/>
                <a:gd name="connsiteX3" fmla="*/ 1738648 w 2356834"/>
                <a:gd name="connsiteY3" fmla="*/ 154606 h 528093"/>
                <a:gd name="connsiteX4" fmla="*/ 2356834 w 2356834"/>
                <a:gd name="connsiteY4" fmla="*/ 489457 h 528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6834" h="528093">
                  <a:moveTo>
                    <a:pt x="0" y="528093"/>
                  </a:moveTo>
                  <a:cubicBezTo>
                    <a:pt x="158839" y="378913"/>
                    <a:pt x="317679" y="229733"/>
                    <a:pt x="502276" y="141727"/>
                  </a:cubicBezTo>
                  <a:cubicBezTo>
                    <a:pt x="686873" y="53721"/>
                    <a:pt x="901521" y="-2087"/>
                    <a:pt x="1107583" y="59"/>
                  </a:cubicBezTo>
                  <a:cubicBezTo>
                    <a:pt x="1313645" y="2205"/>
                    <a:pt x="1530440" y="73040"/>
                    <a:pt x="1738648" y="154606"/>
                  </a:cubicBezTo>
                  <a:cubicBezTo>
                    <a:pt x="1946856" y="236172"/>
                    <a:pt x="2151845" y="362814"/>
                    <a:pt x="2356834" y="489457"/>
                  </a:cubicBezTo>
                </a:path>
              </a:pathLst>
            </a:custGeom>
            <a:noFill/>
            <a:ln w="25400">
              <a:tailEnd type="triangle" w="lg" len="lg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6EA1CDE-6ED2-7D7A-A09E-9135130DEDB0}"/>
                </a:ext>
              </a:extLst>
            </p:cNvPr>
            <p:cNvSpPr txBox="1"/>
            <p:nvPr/>
          </p:nvSpPr>
          <p:spPr>
            <a:xfrm>
              <a:off x="5022938" y="2653484"/>
              <a:ext cx="14437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HTTP request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CD7A301-E9E7-1977-A036-C372F6011375}"/>
                </a:ext>
              </a:extLst>
            </p:cNvPr>
            <p:cNvSpPr txBox="1"/>
            <p:nvPr/>
          </p:nvSpPr>
          <p:spPr>
            <a:xfrm>
              <a:off x="5060516" y="3496164"/>
              <a:ext cx="15810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HTTP response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9151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478</Words>
  <Application>Microsoft Macintosh PowerPoint</Application>
  <PresentationFormat>Widescreen</PresentationFormat>
  <Paragraphs>95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Arial</vt:lpstr>
      <vt:lpstr>Calibri</vt:lpstr>
      <vt:lpstr>Calibri Light</vt:lpstr>
      <vt:lpstr>Office Theme</vt:lpstr>
      <vt:lpstr>ITIS 3135 Web Application Design and Development </vt:lpstr>
      <vt:lpstr>Questions</vt:lpstr>
      <vt:lpstr>Assignments Due</vt:lpstr>
      <vt:lpstr>Microsoft Copilot?</vt:lpstr>
      <vt:lpstr>Group discussions (ChatGPT, MSCopilot)</vt:lpstr>
      <vt:lpstr>How does the web application work?</vt:lpstr>
      <vt:lpstr>How does the web application work?</vt:lpstr>
      <vt:lpstr>How does the web browser work?</vt:lpstr>
      <vt:lpstr>How does the web browser work?</vt:lpstr>
      <vt:lpstr>Separation of concerns</vt:lpstr>
      <vt:lpstr>A Tiny HTML (not minimal)</vt:lpstr>
      <vt:lpstr>Development Environment</vt:lpstr>
      <vt:lpstr>In-class Activities – The first web application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ITIS 3135 Web Application Design and Development </dc:title>
  <dc:creator>Yaorong Ge</dc:creator>
  <cp:lastModifiedBy>Yaorong Ge</cp:lastModifiedBy>
  <cp:revision>16</cp:revision>
  <dcterms:created xsi:type="dcterms:W3CDTF">2022-01-13T04:44:37Z</dcterms:created>
  <dcterms:modified xsi:type="dcterms:W3CDTF">2025-01-21T22:30:53Z</dcterms:modified>
</cp:coreProperties>
</file>