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68" r:id="rId2"/>
    <p:sldId id="335" r:id="rId3"/>
    <p:sldId id="337" r:id="rId4"/>
    <p:sldId id="339" r:id="rId5"/>
    <p:sldId id="338" r:id="rId6"/>
    <p:sldId id="311" r:id="rId7"/>
    <p:sldId id="334" r:id="rId8"/>
    <p:sldId id="312" r:id="rId9"/>
    <p:sldId id="314" r:id="rId10"/>
    <p:sldId id="336" r:id="rId11"/>
    <p:sldId id="283" r:id="rId12"/>
    <p:sldId id="308" r:id="rId13"/>
    <p:sldId id="270" r:id="rId14"/>
    <p:sldId id="291" r:id="rId15"/>
    <p:sldId id="333" r:id="rId16"/>
    <p:sldId id="281" r:id="rId17"/>
    <p:sldId id="313" r:id="rId18"/>
    <p:sldId id="269" r:id="rId19"/>
    <p:sldId id="315" r:id="rId20"/>
    <p:sldId id="28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51"/>
    <p:restoredTop sz="94034"/>
  </p:normalViewPr>
  <p:slideViewPr>
    <p:cSldViewPr snapToGrid="0" snapToObjects="1">
      <p:cViewPr varScale="1">
        <p:scale>
          <a:sx n="96" d="100"/>
          <a:sy n="96" d="100"/>
        </p:scale>
        <p:origin x="55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2" d="100"/>
        <a:sy n="11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2/11/25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In addition to “real” events, the interpreter (browser) also recognizes ”software” events that are raised by special function calls.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836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138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2/11/25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3schools.com/charsets/default.asp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csszengarden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5 Thursday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3C5CC3-05DB-4ABB-9194-050E485AB7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715A1-006C-225F-71E5-60D2B8FF2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5-2 - CSS Zen Garden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3E7C2-CD68-C89E-EBBA-1E7701012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Change the style file to “style213.css” and reload</a:t>
            </a:r>
          </a:p>
          <a:p>
            <a:pPr lvl="1"/>
            <a:r>
              <a:rPr lang="en-US" dirty="0"/>
              <a:t>What happened to the h1 element?</a:t>
            </a:r>
          </a:p>
          <a:p>
            <a:pPr lvl="2"/>
            <a:r>
              <a:rPr lang="en-US" dirty="0"/>
              <a:t>Change the text-indent in h1 to 0px. What do you observe? </a:t>
            </a:r>
          </a:p>
          <a:p>
            <a:pPr lvl="1"/>
            <a:r>
              <a:rPr lang="en-US" dirty="0"/>
              <a:t>What happened to the h2 element?</a:t>
            </a:r>
          </a:p>
          <a:p>
            <a:pPr lvl="2"/>
            <a:r>
              <a:rPr lang="en-US" dirty="0"/>
              <a:t>Move the h2 so the end of the word “Design” aligns with the top of the summary description “A demonstration of what can be accomplished…” </a:t>
            </a:r>
          </a:p>
          <a:p>
            <a:r>
              <a:rPr lang="en-US" dirty="0"/>
              <a:t>Submit screenshots in a Word doc</a:t>
            </a:r>
          </a:p>
        </p:txBody>
      </p:sp>
    </p:spTree>
    <p:extLst>
      <p:ext uri="{BB962C8B-B14F-4D97-AF65-F5344CB8AC3E}">
        <p14:creationId xmlns:p14="http://schemas.microsoft.com/office/powerpoint/2010/main" val="3359296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B387F-140C-4BC0-B187-3289A51E0B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4ABB3-52EB-2132-43A3-B94B62CF1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Script parsing (Example: </a:t>
            </a:r>
            <a:r>
              <a:rPr lang="en-US" dirty="0" err="1"/>
              <a:t>zyBook</a:t>
            </a:r>
            <a:r>
              <a:rPr lang="en-US" dirty="0"/>
              <a:t> 1.7)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44970A-6010-4A44-E9C2-7EC89B50A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Parser halts when reaching &lt;script&gt; </a:t>
            </a:r>
          </a:p>
          <a:p>
            <a:r>
              <a:rPr lang="en-US" dirty="0"/>
              <a:t>Scripts are loaded</a:t>
            </a:r>
          </a:p>
          <a:p>
            <a:r>
              <a:rPr lang="en-US" dirty="0"/>
              <a:t>Scripts are executed </a:t>
            </a:r>
          </a:p>
        </p:txBody>
      </p:sp>
    </p:spTree>
    <p:extLst>
      <p:ext uri="{BB962C8B-B14F-4D97-AF65-F5344CB8AC3E}">
        <p14:creationId xmlns:p14="http://schemas.microsoft.com/office/powerpoint/2010/main" val="1946632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20DE1F-9D84-8011-731C-8CD6E6D5F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5EAC3-D0D4-BA16-2BB6-4D01904E4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 interaction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FFECE-8F0D-4AFF-693B-5D0CA7F27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the user operates an input device (keyboard, mouse, </a:t>
            </a:r>
            <a:r>
              <a:rPr lang="en-US" dirty="0" err="1"/>
              <a:t>etc</a:t>
            </a:r>
            <a:r>
              <a:rPr lang="en-US" dirty="0"/>
              <a:t>), the OS captures the Event</a:t>
            </a:r>
          </a:p>
          <a:p>
            <a:pPr lvl="1"/>
            <a:r>
              <a:rPr lang="en-US" sz="2800" dirty="0"/>
              <a:t>If the location of the Event is within the browser space, the OS sends it to the browser</a:t>
            </a:r>
          </a:p>
          <a:p>
            <a:pPr lvl="2"/>
            <a:r>
              <a:rPr lang="en-US" sz="2800" dirty="0"/>
              <a:t>The browser starts from the top element in the DOM, determines the most specific element that contains the Event</a:t>
            </a:r>
          </a:p>
          <a:p>
            <a:pPr lvl="2"/>
            <a:r>
              <a:rPr lang="en-US" sz="2800" dirty="0"/>
              <a:t>If this element has an Event Handler, the browser calls the Event Handler</a:t>
            </a:r>
          </a:p>
          <a:p>
            <a:pPr lvl="2"/>
            <a:r>
              <a:rPr lang="en-US" sz="2800" dirty="0"/>
              <a:t>Then the browser bubbles up to the higher, containing element, and calls the event handler if there is one  </a:t>
            </a:r>
          </a:p>
        </p:txBody>
      </p:sp>
    </p:spTree>
    <p:extLst>
      <p:ext uri="{BB962C8B-B14F-4D97-AF65-F5344CB8AC3E}">
        <p14:creationId xmlns:p14="http://schemas.microsoft.com/office/powerpoint/2010/main" val="2629673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3A978-91A4-AB43-BE3B-1F4F25192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2323F-3472-0C4E-8D41-A72BC19521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Event capturing</a:t>
            </a:r>
          </a:p>
          <a:p>
            <a:pPr lvl="1"/>
            <a:r>
              <a:rPr lang="en-US" dirty="0"/>
              <a:t>Outside-in, top-down</a:t>
            </a:r>
          </a:p>
          <a:p>
            <a:r>
              <a:rPr lang="en-US" dirty="0"/>
              <a:t>Event handling</a:t>
            </a:r>
          </a:p>
          <a:p>
            <a:r>
              <a:rPr lang="en-US" dirty="0"/>
              <a:t>Event bubbling</a:t>
            </a:r>
          </a:p>
          <a:p>
            <a:pPr lvl="1"/>
            <a:r>
              <a:rPr lang="en-US" dirty="0"/>
              <a:t>Inside-out, bottom-up</a:t>
            </a:r>
          </a:p>
        </p:txBody>
      </p:sp>
    </p:spTree>
    <p:extLst>
      <p:ext uri="{BB962C8B-B14F-4D97-AF65-F5344CB8AC3E}">
        <p14:creationId xmlns:p14="http://schemas.microsoft.com/office/powerpoint/2010/main" val="3890941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99B74-F1F6-FE47-939C-25F81B058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handling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79662-F662-984C-B54A-3A0F8CB13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 element/node can have interactions (events)</a:t>
            </a:r>
          </a:p>
          <a:p>
            <a:r>
              <a:rPr lang="en-US" dirty="0"/>
              <a:t>Many elements have default Event Handlers</a:t>
            </a:r>
          </a:p>
          <a:p>
            <a:r>
              <a:rPr lang="en-US" dirty="0"/>
              <a:t>For custom effects, you may overwrite the default behavior</a:t>
            </a:r>
          </a:p>
          <a:p>
            <a:pPr lvl="1"/>
            <a:r>
              <a:rPr lang="en-US" dirty="0"/>
              <a:t>Write your own Event Handler (e.g. using </a:t>
            </a:r>
            <a:r>
              <a:rPr lang="en-US" dirty="0" err="1"/>
              <a:t>Javascript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Register your own Event Handlers</a:t>
            </a:r>
          </a:p>
          <a:p>
            <a:pPr lvl="2"/>
            <a:r>
              <a:rPr lang="en-US" dirty="0"/>
              <a:t>At the appropriate element</a:t>
            </a:r>
          </a:p>
          <a:p>
            <a:pPr lvl="2"/>
            <a:r>
              <a:rPr lang="en-US" dirty="0"/>
              <a:t>For the desired Event (</a:t>
            </a:r>
            <a:r>
              <a:rPr lang="en-US" dirty="0" err="1"/>
              <a:t>keydown</a:t>
            </a:r>
            <a:r>
              <a:rPr lang="en-US" dirty="0"/>
              <a:t>, </a:t>
            </a:r>
            <a:r>
              <a:rPr lang="en-US" dirty="0" err="1"/>
              <a:t>keyup</a:t>
            </a:r>
            <a:r>
              <a:rPr lang="en-US" dirty="0"/>
              <a:t>, click, hover, </a:t>
            </a:r>
            <a:r>
              <a:rPr lang="en-US" dirty="0" err="1"/>
              <a:t>mousein</a:t>
            </a:r>
            <a:r>
              <a:rPr lang="en-US" dirty="0"/>
              <a:t>, </a:t>
            </a:r>
            <a:r>
              <a:rPr lang="en-US" dirty="0" err="1"/>
              <a:t>mouseout</a:t>
            </a:r>
            <a:r>
              <a:rPr lang="en-US" dirty="0"/>
              <a:t>, etc.)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47364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46689-1DCD-BD88-C304-BE44ED9EC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URL Encoding vs. HTML Character Encoding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736BF1-DC73-7E8C-49AC-6C00DB852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URL Encoding </a:t>
            </a:r>
          </a:p>
          <a:p>
            <a:pPr lvl="1"/>
            <a:r>
              <a:rPr lang="en-US" dirty="0"/>
              <a:t>For transmitting URL across the Internet</a:t>
            </a:r>
          </a:p>
          <a:p>
            <a:pPr lvl="1"/>
            <a:r>
              <a:rPr lang="en-US" dirty="0"/>
              <a:t>%20 – replacing a space</a:t>
            </a:r>
          </a:p>
          <a:p>
            <a:r>
              <a:rPr lang="en-US" dirty="0"/>
              <a:t>HTML character encoding (UTF-8)</a:t>
            </a:r>
          </a:p>
          <a:p>
            <a:pPr lvl="1"/>
            <a:r>
              <a:rPr lang="en-US" dirty="0"/>
              <a:t>For displaying in web pages</a:t>
            </a:r>
          </a:p>
          <a:p>
            <a:pPr lvl="1"/>
            <a:r>
              <a:rPr lang="en-US" dirty="0"/>
              <a:t>HTML Entities (HTML4 and HTML5)</a:t>
            </a:r>
          </a:p>
          <a:p>
            <a:pPr lvl="2"/>
            <a:r>
              <a:rPr lang="en-US" dirty="0"/>
              <a:t>Special names given to special characters</a:t>
            </a:r>
          </a:p>
          <a:p>
            <a:pPr lvl="2"/>
            <a:r>
              <a:rPr lang="en-US" dirty="0"/>
              <a:t>&amp;</a:t>
            </a:r>
            <a:r>
              <a:rPr lang="en-US" dirty="0" err="1"/>
              <a:t>lt</a:t>
            </a:r>
            <a:r>
              <a:rPr lang="en-US" dirty="0"/>
              <a:t>; - displays a “&lt;“</a:t>
            </a:r>
          </a:p>
          <a:p>
            <a:pPr lvl="1"/>
            <a:r>
              <a:rPr lang="en-US" dirty="0"/>
              <a:t>HTML special characters</a:t>
            </a:r>
          </a:p>
          <a:p>
            <a:pPr lvl="2"/>
            <a:r>
              <a:rPr lang="en-US" dirty="0"/>
              <a:t>Use decimal or hexadecimal numbers</a:t>
            </a:r>
          </a:p>
          <a:p>
            <a:pPr lvl="2"/>
            <a:r>
              <a:rPr lang="en-US" dirty="0"/>
              <a:t>&amp;#128513; or &amp;#x1F601 - displays a 😁</a:t>
            </a:r>
          </a:p>
          <a:p>
            <a:r>
              <a:rPr lang="en-US" dirty="0"/>
              <a:t>Reference</a:t>
            </a:r>
          </a:p>
          <a:p>
            <a:pPr lvl="1"/>
            <a:r>
              <a:rPr lang="en-US" dirty="0"/>
              <a:t> </a:t>
            </a:r>
            <a:r>
              <a:rPr lang="en-US" dirty="0">
                <a:hlinkClick r:id="rId2"/>
              </a:rPr>
              <a:t>https://www.w3schools.com/charsets/default.asp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3243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3553A-AB36-A241-AB19-DBEECABD6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17EC4-DF77-1F49-8CF1-6D380AD5B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CSS Zen Garden</a:t>
            </a:r>
          </a:p>
          <a:p>
            <a:r>
              <a:rPr lang="en-US" dirty="0"/>
              <a:t>JavaScript in HTML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96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6CFC27-7A67-C0AD-31AD-03FD01EAB7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D4507-253C-06F4-E5C6-5470EF185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CSS specificity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D8762E0-9A4F-7048-BA6F-53AC4ECA8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686669"/>
              </p:ext>
            </p:extLst>
          </p:nvPr>
        </p:nvGraphicFramePr>
        <p:xfrm>
          <a:off x="1319305" y="1903007"/>
          <a:ext cx="8128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0435">
                  <a:extLst>
                    <a:ext uri="{9D8B030D-6E8A-4147-A177-3AD203B41FA5}">
                      <a16:colId xmlns:a16="http://schemas.microsoft.com/office/drawing/2014/main" val="2388361515"/>
                    </a:ext>
                  </a:extLst>
                </a:gridCol>
                <a:gridCol w="2777565">
                  <a:extLst>
                    <a:ext uri="{9D8B030D-6E8A-4147-A177-3AD203B41FA5}">
                      <a16:colId xmlns:a16="http://schemas.microsoft.com/office/drawing/2014/main" val="13738864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 {background-color: red}                   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0, 0, 0, 1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9596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 a&gt;</a:t>
                      </a:r>
                      <a:r>
                        <a:rPr lang="en-US" dirty="0" err="1"/>
                        <a:t>img</a:t>
                      </a:r>
                      <a:r>
                        <a:rPr lang="en-US" dirty="0"/>
                        <a:t> {background-color: red}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0, 0, 0, 3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2484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.dep-color {background-color: red}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0, 0, 1, 0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197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tbody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tr:nth-child</a:t>
                      </a:r>
                      <a:r>
                        <a:rPr lang="en-US" dirty="0"/>
                        <a:t>(even) {</a:t>
                      </a:r>
                      <a:r>
                        <a:rPr lang="en-US" dirty="0" err="1"/>
                        <a:t>background-color:red</a:t>
                      </a:r>
                      <a:r>
                        <a:rPr lang="en-US" dirty="0"/>
                        <a:t>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0, 0, 1, 2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3387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tbody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tr:nth-child</a:t>
                      </a:r>
                      <a:r>
                        <a:rPr lang="en-US" dirty="0"/>
                        <a:t>(even) td {</a:t>
                      </a:r>
                      <a:r>
                        <a:rPr lang="en-US" dirty="0" err="1"/>
                        <a:t>background-color:red</a:t>
                      </a:r>
                      <a:r>
                        <a:rPr lang="en-US" dirty="0"/>
                        <a:t>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0, 0, 1, 3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3751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tbody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td.dep</a:t>
                      </a:r>
                      <a:r>
                        <a:rPr lang="en-US" dirty="0"/>
                        <a:t>-color {background-color: red}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0, 0, 1, 2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9049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tbody</a:t>
                      </a:r>
                      <a:r>
                        <a:rPr lang="en-US" dirty="0"/>
                        <a:t> tr </a:t>
                      </a:r>
                      <a:r>
                        <a:rPr lang="en-US" dirty="0" err="1"/>
                        <a:t>td.dep</a:t>
                      </a:r>
                      <a:r>
                        <a:rPr lang="en-US" dirty="0"/>
                        <a:t>-color {background-color: red}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0, 0, 1, 3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9352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table </a:t>
                      </a:r>
                      <a:r>
                        <a:rPr lang="en-US" dirty="0" err="1"/>
                        <a:t>tbody</a:t>
                      </a:r>
                      <a:r>
                        <a:rPr lang="en-US" dirty="0"/>
                        <a:t> tr </a:t>
                      </a:r>
                      <a:r>
                        <a:rPr lang="en-US" dirty="0" err="1"/>
                        <a:t>td.dep</a:t>
                      </a:r>
                      <a:r>
                        <a:rPr lang="en-US" dirty="0"/>
                        <a:t>-color {background-color: red}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0, 0, 1, 4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202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n-US" dirty="0" err="1"/>
                        <a:t>tbody</a:t>
                      </a:r>
                      <a:r>
                        <a:rPr lang="en-US" dirty="0"/>
                        <a:t> td #spec-color {background-color: red}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0, 1, 0, 2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430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#spec-color::first-line {background-color: red}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0, 2, 0, 0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78998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91269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9DB46-91C3-B944-9ED2-0E125DEFF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6D04D-A4DD-DD43-88D5-2F967B799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Browser interaction algorithm</a:t>
            </a:r>
          </a:p>
          <a:p>
            <a:pPr lvl="1"/>
            <a:r>
              <a:rPr lang="en-US" dirty="0"/>
              <a:t>Event </a:t>
            </a:r>
          </a:p>
          <a:p>
            <a:pPr lvl="1"/>
            <a:r>
              <a:rPr lang="en-US" dirty="0"/>
              <a:t>Event handler</a:t>
            </a:r>
          </a:p>
          <a:p>
            <a:pPr lvl="1"/>
            <a:r>
              <a:rPr lang="en-US" dirty="0"/>
              <a:t>Event handler registration</a:t>
            </a:r>
          </a:p>
          <a:p>
            <a:pPr lvl="1"/>
            <a:r>
              <a:rPr lang="en-US" dirty="0"/>
              <a:t>Event driven programming</a:t>
            </a:r>
          </a:p>
          <a:p>
            <a:r>
              <a:rPr lang="en-US" dirty="0"/>
              <a:t>CSS box model</a:t>
            </a:r>
          </a:p>
          <a:p>
            <a:r>
              <a:rPr lang="en-US" dirty="0"/>
              <a:t>Script parsing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8192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A5D32-5DA0-0CCD-D0C7-42B7C169E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Javascript</a:t>
            </a:r>
            <a:r>
              <a:rPr lang="en-US" dirty="0"/>
              <a:t> in HTML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5E147-45C8-B0C2-7C91-407040DC1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in rare instances</a:t>
            </a:r>
          </a:p>
          <a:p>
            <a:pPr lvl="1"/>
            <a:r>
              <a:rPr lang="en-US" dirty="0"/>
              <a:t>Display dynamic information, for example, current date or weather</a:t>
            </a:r>
          </a:p>
          <a:p>
            <a:pPr lvl="2"/>
            <a:r>
              <a:rPr lang="en-US" dirty="0"/>
              <a:t>Example: </a:t>
            </a:r>
            <a:r>
              <a:rPr lang="en-US" dirty="0" err="1"/>
              <a:t>tinyscript.html</a:t>
            </a:r>
            <a:endParaRPr lang="en-US" dirty="0"/>
          </a:p>
          <a:p>
            <a:pPr lvl="1"/>
            <a:r>
              <a:rPr lang="en-US" dirty="0"/>
              <a:t>Learn </a:t>
            </a:r>
            <a:r>
              <a:rPr lang="en-US" dirty="0" err="1"/>
              <a:t>Javascript</a:t>
            </a:r>
            <a:endParaRPr lang="en-US" dirty="0"/>
          </a:p>
          <a:p>
            <a:r>
              <a:rPr lang="en-US" dirty="0"/>
              <a:t>The document object</a:t>
            </a:r>
          </a:p>
        </p:txBody>
      </p:sp>
    </p:spTree>
    <p:extLst>
      <p:ext uri="{BB962C8B-B14F-4D97-AF65-F5344CB8AC3E}">
        <p14:creationId xmlns:p14="http://schemas.microsoft.com/office/powerpoint/2010/main" val="1534847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89FB3-D931-ADC5-B34F-F53107814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772CD-FECE-9918-9C8C-4EA5295662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755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DCAC9-5B88-CF22-5489-D1D50477A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JavaScript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AE299-23C1-8FEB-72E6-120C9E7296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</a:t>
            </a:r>
            <a:r>
              <a:rPr lang="en-US" dirty="0" err="1"/>
              <a:t>tinyscript.zip</a:t>
            </a:r>
            <a:endParaRPr lang="en-US" dirty="0"/>
          </a:p>
          <a:p>
            <a:r>
              <a:rPr lang="en-US" dirty="0"/>
              <a:t>Run the code</a:t>
            </a:r>
          </a:p>
          <a:p>
            <a:r>
              <a:rPr lang="en-US" dirty="0"/>
              <a:t>Study the code</a:t>
            </a:r>
          </a:p>
          <a:p>
            <a:r>
              <a:rPr lang="en-US" dirty="0"/>
              <a:t>Improve the code</a:t>
            </a:r>
          </a:p>
          <a:p>
            <a:pPr lvl="1"/>
            <a:r>
              <a:rPr lang="en-US" dirty="0"/>
              <a:t>Center the box</a:t>
            </a:r>
          </a:p>
          <a:p>
            <a:pPr lvl="1"/>
            <a:r>
              <a:rPr lang="en-US" dirty="0"/>
              <a:t>Center the heading “Hello Friends!”</a:t>
            </a:r>
          </a:p>
          <a:p>
            <a:pPr lvl="1"/>
            <a:r>
              <a:rPr lang="en-US" dirty="0"/>
              <a:t>Add “.” at the end of the date</a:t>
            </a:r>
          </a:p>
          <a:p>
            <a:pPr lvl="1"/>
            <a:r>
              <a:rPr lang="en-US" dirty="0"/>
              <a:t>Send today’s date to </a:t>
            </a:r>
            <a:r>
              <a:rPr lang="en-US" dirty="0" err="1"/>
              <a:t>javascript</a:t>
            </a:r>
            <a:r>
              <a:rPr lang="en-US" dirty="0"/>
              <a:t> console and check it using developer tools</a:t>
            </a:r>
          </a:p>
          <a:p>
            <a:pPr lvl="1"/>
            <a:r>
              <a:rPr lang="en-US" dirty="0"/>
              <a:t>Move the script to an external file and import it using</a:t>
            </a:r>
          </a:p>
          <a:p>
            <a:pPr lvl="2"/>
            <a:r>
              <a:rPr lang="en-US" dirty="0"/>
              <a:t>&lt;script type=“text/</a:t>
            </a:r>
            <a:r>
              <a:rPr lang="en-US" dirty="0" err="1"/>
              <a:t>javascript</a:t>
            </a:r>
            <a:r>
              <a:rPr lang="en-US" dirty="0"/>
              <a:t>” </a:t>
            </a:r>
            <a:r>
              <a:rPr lang="en-US" dirty="0" err="1"/>
              <a:t>src</a:t>
            </a:r>
            <a:r>
              <a:rPr lang="en-US" dirty="0"/>
              <a:t>=“your file”&gt;&lt;/script&gt;</a:t>
            </a:r>
          </a:p>
        </p:txBody>
      </p:sp>
    </p:spTree>
    <p:extLst>
      <p:ext uri="{BB962C8B-B14F-4D97-AF65-F5344CB8AC3E}">
        <p14:creationId xmlns:p14="http://schemas.microsoft.com/office/powerpoint/2010/main" val="2828165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C4FEB-F657-9CAF-1D37-245FEDDEF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Common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DBD38-B920-6104-2B3F-CAFA5F9CE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color</a:t>
            </a:r>
          </a:p>
          <a:p>
            <a:r>
              <a:rPr lang="en-US" dirty="0"/>
              <a:t>background (-color, -image)</a:t>
            </a:r>
          </a:p>
          <a:p>
            <a:r>
              <a:rPr lang="en-US" dirty="0"/>
              <a:t>font (-family, -size, -weight, -style, -variant)</a:t>
            </a:r>
          </a:p>
          <a:p>
            <a:r>
              <a:rPr lang="en-US" dirty="0"/>
              <a:t>text (-align, -decoration, -transform, -indent)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display</a:t>
            </a:r>
          </a:p>
          <a:p>
            <a:pPr lvl="1"/>
            <a:r>
              <a:rPr lang="en-US" dirty="0"/>
              <a:t>inline, block, inline-block, list-item, none</a:t>
            </a:r>
          </a:p>
          <a:p>
            <a:r>
              <a:rPr lang="en-US" dirty="0"/>
              <a:t>float/clear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503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32791-9DC3-2CA8-24B3-F331F9A24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Special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B3117B-D1EE-6B52-41C5-546FC647DB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Shadows</a:t>
            </a:r>
          </a:p>
          <a:p>
            <a:pPr lvl="1"/>
            <a:r>
              <a:rPr lang="en-US" dirty="0"/>
              <a:t>text-shadow</a:t>
            </a:r>
          </a:p>
          <a:p>
            <a:pPr lvl="1"/>
            <a:r>
              <a:rPr lang="en-US" dirty="0"/>
              <a:t>box-shadow</a:t>
            </a:r>
          </a:p>
          <a:p>
            <a:r>
              <a:rPr lang="en-US" dirty="0"/>
              <a:t>Border</a:t>
            </a:r>
          </a:p>
          <a:p>
            <a:pPr lvl="1"/>
            <a:r>
              <a:rPr lang="en-US" dirty="0"/>
              <a:t>border-radius (border-top-left-radius, …)</a:t>
            </a:r>
          </a:p>
          <a:p>
            <a:pPr lvl="1"/>
            <a:r>
              <a:rPr lang="en-US" dirty="0"/>
              <a:t>border-image (-source, -slice, -repeat)</a:t>
            </a:r>
          </a:p>
          <a:p>
            <a:r>
              <a:rPr lang="en-US" dirty="0"/>
              <a:t>Gradient</a:t>
            </a:r>
          </a:p>
          <a:p>
            <a:pPr lvl="1"/>
            <a:r>
              <a:rPr lang="en-US" dirty="0"/>
              <a:t>linear, radial, repeating</a:t>
            </a:r>
          </a:p>
          <a:p>
            <a:r>
              <a:rPr lang="en-US" dirty="0"/>
              <a:t>Animation</a:t>
            </a:r>
          </a:p>
          <a:p>
            <a:pPr lvl="1"/>
            <a:r>
              <a:rPr lang="en-US" dirty="0"/>
              <a:t>animation (-name, -duration, -delay), @keyframes</a:t>
            </a:r>
          </a:p>
          <a:p>
            <a:pPr lvl="2"/>
            <a:r>
              <a:rPr lang="en-US" dirty="0"/>
              <a:t>timing-function, iteration-count, direction</a:t>
            </a:r>
          </a:p>
          <a:p>
            <a:pPr lvl="1"/>
            <a:r>
              <a:rPr lang="en-US" dirty="0"/>
              <a:t>transition </a:t>
            </a:r>
          </a:p>
          <a:p>
            <a:pPr lvl="1"/>
            <a:r>
              <a:rPr lang="en-US" dirty="0"/>
              <a:t>transform (translate, scale, rotate)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602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8D203-8E74-652B-B0FC-52BD2EA45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Box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B91715-6881-CFD3-B427-5800C894F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Content</a:t>
            </a:r>
          </a:p>
          <a:p>
            <a:pPr lvl="1"/>
            <a:r>
              <a:rPr lang="en-US" dirty="0"/>
              <a:t>width</a:t>
            </a:r>
          </a:p>
          <a:p>
            <a:pPr lvl="1"/>
            <a:r>
              <a:rPr lang="en-US" dirty="0"/>
              <a:t>height</a:t>
            </a:r>
          </a:p>
          <a:p>
            <a:r>
              <a:rPr lang="en-US" dirty="0"/>
              <a:t>Additional space</a:t>
            </a:r>
          </a:p>
          <a:p>
            <a:pPr lvl="1"/>
            <a:r>
              <a:rPr lang="en-US" dirty="0"/>
              <a:t>padding, margin (-top, -right, -bottom, -left)</a:t>
            </a:r>
          </a:p>
          <a:p>
            <a:pPr lvl="1"/>
            <a:r>
              <a:rPr lang="en-US" dirty="0"/>
              <a:t>border (-width, -style, -color)</a:t>
            </a:r>
          </a:p>
          <a:p>
            <a:r>
              <a:rPr lang="en-US" dirty="0"/>
              <a:t>Horizontal centering of the CSS box</a:t>
            </a:r>
          </a:p>
          <a:p>
            <a:pPr lvl="1"/>
            <a:r>
              <a:rPr lang="en-US" dirty="0"/>
              <a:t>margin: auto</a:t>
            </a:r>
          </a:p>
          <a:p>
            <a:pPr lvl="1"/>
            <a:r>
              <a:rPr lang="en-US" dirty="0"/>
              <a:t>width: </a:t>
            </a:r>
            <a:r>
              <a:rPr lang="en-US" dirty="0" err="1"/>
              <a:t>nnn</a:t>
            </a:r>
            <a:endParaRPr lang="en-US" dirty="0"/>
          </a:p>
          <a:p>
            <a:r>
              <a:rPr lang="en-US" dirty="0"/>
              <a:t>Positioning property</a:t>
            </a:r>
          </a:p>
          <a:p>
            <a:pPr lvl="1"/>
            <a:r>
              <a:rPr lang="en-US" dirty="0"/>
              <a:t>position – static, relative, fixed, absolute </a:t>
            </a:r>
          </a:p>
          <a:p>
            <a:r>
              <a:rPr lang="en-US" dirty="0"/>
              <a:t>z-index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23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88834-0F9B-E280-C158-518D262C3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Specificity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5591FC90-D227-0BA0-D899-43E30F9186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906092"/>
            <a:ext cx="10727285" cy="420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189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254C94-DCDD-F496-74F3-FA924B5151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46522-57A6-7724-C938-BD5B4D38B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Specificity – Examples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6DA3FE2-8676-A2E1-ACEA-7F481BEDF86D}"/>
              </a:ext>
            </a:extLst>
          </p:cNvPr>
          <p:cNvGraphicFramePr>
            <a:graphicFrameLocks noGrp="1"/>
          </p:cNvGraphicFramePr>
          <p:nvPr/>
        </p:nvGraphicFramePr>
        <p:xfrm>
          <a:off x="838199" y="1825625"/>
          <a:ext cx="9445488" cy="4351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2744">
                  <a:extLst>
                    <a:ext uri="{9D8B030D-6E8A-4147-A177-3AD203B41FA5}">
                      <a16:colId xmlns:a16="http://schemas.microsoft.com/office/drawing/2014/main" val="2441304934"/>
                    </a:ext>
                  </a:extLst>
                </a:gridCol>
                <a:gridCol w="4722744">
                  <a:extLst>
                    <a:ext uri="{9D8B030D-6E8A-4147-A177-3AD203B41FA5}">
                      <a16:colId xmlns:a16="http://schemas.microsoft.com/office/drawing/2014/main" val="3620876561"/>
                    </a:ext>
                  </a:extLst>
                </a:gridCol>
              </a:tblGrid>
              <a:tr h="514827">
                <a:tc>
                  <a:txBody>
                    <a:bodyPr/>
                    <a:lstStyle/>
                    <a:p>
                      <a:r>
                        <a:rPr lang="en-US" dirty="0"/>
                        <a:t>li {}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0, 1 - one element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275405"/>
                  </a:ext>
                </a:extLst>
              </a:tr>
              <a:tr h="514827">
                <a:tc>
                  <a:txBody>
                    <a:bodyPr/>
                    <a:lstStyle/>
                    <a:p>
                      <a:r>
                        <a:rPr lang="en-US" dirty="0" err="1"/>
                        <a:t>div.container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ul.list</a:t>
                      </a:r>
                      <a:r>
                        <a:rPr lang="en-US" dirty="0"/>
                        <a:t> {}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2, 2 - two classes and two elements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9190142"/>
                  </a:ext>
                </a:extLst>
              </a:tr>
              <a:tr h="888604">
                <a:tc>
                  <a:txBody>
                    <a:bodyPr/>
                    <a:lstStyle/>
                    <a:p>
                      <a:r>
                        <a:rPr lang="en-US" dirty="0"/>
                        <a:t>li::first-letter {}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0, 2 - one element and one pseudo-element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180070"/>
                  </a:ext>
                </a:extLst>
              </a:tr>
              <a:tr h="514827">
                <a:tc>
                  <a:txBody>
                    <a:bodyPr/>
                    <a:lstStyle/>
                    <a:p>
                      <a:r>
                        <a:rPr lang="en-US" dirty="0"/>
                        <a:t>#example .item {}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1, 1, 0 - one id and one class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661136"/>
                  </a:ext>
                </a:extLst>
              </a:tr>
              <a:tr h="514827">
                <a:tc>
                  <a:txBody>
                    <a:bodyPr/>
                    <a:lstStyle/>
                    <a:p>
                      <a:r>
                        <a:rPr lang="en-US" dirty="0"/>
                        <a:t>div </a:t>
                      </a:r>
                      <a:r>
                        <a:rPr lang="en-US" dirty="0" err="1"/>
                        <a:t>ul</a:t>
                      </a:r>
                      <a:r>
                        <a:rPr lang="en-US" dirty="0"/>
                        <a:t> li {}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0, 3 - three elements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7216627"/>
                  </a:ext>
                </a:extLst>
              </a:tr>
              <a:tr h="888604">
                <a:tc>
                  <a:txBody>
                    <a:bodyPr/>
                    <a:lstStyle/>
                    <a:p>
                      <a:r>
                        <a:rPr lang="en-US" dirty="0"/>
                        <a:t>div #example .</a:t>
                      </a:r>
                      <a:r>
                        <a:rPr lang="en-US" dirty="0" err="1"/>
                        <a:t>item:hover</a:t>
                      </a:r>
                      <a:r>
                        <a:rPr lang="en-US" dirty="0"/>
                        <a:t> {}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1, 2, 1 - one id, one class, one pseudo-class and one element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82018"/>
                  </a:ext>
                </a:extLst>
              </a:tr>
              <a:tr h="514827">
                <a:tc>
                  <a:txBody>
                    <a:bodyPr/>
                    <a:lstStyle/>
                    <a:p>
                      <a:r>
                        <a:rPr lang="en-US" dirty="0"/>
                        <a:t>div </a:t>
                      </a:r>
                      <a:r>
                        <a:rPr lang="en-US" dirty="0" err="1"/>
                        <a:t>ul#example</a:t>
                      </a:r>
                      <a:r>
                        <a:rPr lang="en-US" dirty="0"/>
                        <a:t> li {}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1, 0, 3 - one id and three elements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796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1709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C018F-9F38-C0AB-E868-CD68988DC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5-1 – CSS specificity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A40B3-DA96-2E30-4FBF-EF8A654A9A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Compute the CSS Specificity values</a:t>
            </a:r>
          </a:p>
          <a:p>
            <a:pPr lvl="1"/>
            <a:r>
              <a:rPr lang="en-US" dirty="0"/>
              <a:t>p {background-color: red}</a:t>
            </a:r>
          </a:p>
          <a:p>
            <a:pPr lvl="1"/>
            <a:r>
              <a:rPr lang="en-US" dirty="0"/>
              <a:t>p a&gt;</a:t>
            </a:r>
            <a:r>
              <a:rPr lang="en-US" dirty="0" err="1"/>
              <a:t>img</a:t>
            </a:r>
            <a:r>
              <a:rPr lang="en-US" dirty="0"/>
              <a:t> {background-color: red}</a:t>
            </a:r>
          </a:p>
          <a:p>
            <a:pPr lvl="1"/>
            <a:r>
              <a:rPr lang="en-US" dirty="0"/>
              <a:t>.dep-color {background-color: red}</a:t>
            </a:r>
          </a:p>
          <a:p>
            <a:pPr lvl="1"/>
            <a:r>
              <a:rPr lang="en-US" dirty="0" err="1"/>
              <a:t>tbody</a:t>
            </a:r>
            <a:r>
              <a:rPr lang="en-US" dirty="0"/>
              <a:t> </a:t>
            </a:r>
            <a:r>
              <a:rPr lang="en-US" dirty="0" err="1"/>
              <a:t>tr:nth-child</a:t>
            </a:r>
            <a:r>
              <a:rPr lang="en-US" dirty="0"/>
              <a:t>(even) {background-color: red}</a:t>
            </a:r>
          </a:p>
          <a:p>
            <a:pPr lvl="1"/>
            <a:r>
              <a:rPr lang="en-US" dirty="0" err="1"/>
              <a:t>tbody</a:t>
            </a:r>
            <a:r>
              <a:rPr lang="en-US" dirty="0"/>
              <a:t> </a:t>
            </a:r>
            <a:r>
              <a:rPr lang="en-US" dirty="0" err="1"/>
              <a:t>tr:nth-child</a:t>
            </a:r>
            <a:r>
              <a:rPr lang="en-US" dirty="0"/>
              <a:t>(even) td {background-color: red}</a:t>
            </a:r>
          </a:p>
          <a:p>
            <a:pPr lvl="1"/>
            <a:r>
              <a:rPr lang="en-US" dirty="0" err="1"/>
              <a:t>tbody</a:t>
            </a:r>
            <a:r>
              <a:rPr lang="en-US" dirty="0"/>
              <a:t> </a:t>
            </a:r>
            <a:r>
              <a:rPr lang="en-US" dirty="0" err="1"/>
              <a:t>td.dep</a:t>
            </a:r>
            <a:r>
              <a:rPr lang="en-US" dirty="0"/>
              <a:t>-color {background-color: red}</a:t>
            </a:r>
          </a:p>
          <a:p>
            <a:pPr lvl="1"/>
            <a:r>
              <a:rPr lang="en-US" dirty="0" err="1"/>
              <a:t>tbody</a:t>
            </a:r>
            <a:r>
              <a:rPr lang="en-US" dirty="0"/>
              <a:t> tr </a:t>
            </a:r>
            <a:r>
              <a:rPr lang="en-US" dirty="0" err="1"/>
              <a:t>td.dep</a:t>
            </a:r>
            <a:r>
              <a:rPr lang="en-US" dirty="0"/>
              <a:t>-color {background-color: red}</a:t>
            </a:r>
          </a:p>
          <a:p>
            <a:pPr lvl="1"/>
            <a:r>
              <a:rPr lang="en-US" dirty="0" err="1"/>
              <a:t>tbody</a:t>
            </a:r>
            <a:r>
              <a:rPr lang="en-US" dirty="0"/>
              <a:t> td #spec-color {background-color: red}</a:t>
            </a:r>
          </a:p>
          <a:p>
            <a:pPr lvl="1"/>
            <a:r>
              <a:rPr lang="en-US" dirty="0"/>
              <a:t>#spec-color::first-line {background-color: red}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802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8F9C-68C5-E878-813E-E4AA55E40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5-2 - CSS Zen Garden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925B3-CAD5-E2A7-04AB-73BACA2CB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Visit the </a:t>
            </a:r>
            <a:r>
              <a:rPr lang="en-US" dirty="0">
                <a:hlinkClick r:id="rId2"/>
              </a:rPr>
              <a:t>https://csszengarden.com/</a:t>
            </a:r>
            <a:r>
              <a:rPr lang="en-US" dirty="0"/>
              <a:t> site and examine the effects of CSS</a:t>
            </a:r>
          </a:p>
          <a:p>
            <a:pPr lvl="1"/>
            <a:r>
              <a:rPr lang="en-US" dirty="0"/>
              <a:t>Explore CSS designs by selecting the options on the right (starting with Mid Century Modern)  </a:t>
            </a:r>
          </a:p>
          <a:p>
            <a:r>
              <a:rPr lang="en-US" dirty="0"/>
              <a:t>Download “Zen garden </a:t>
            </a:r>
            <a:r>
              <a:rPr lang="en-US" dirty="0" err="1"/>
              <a:t>sample.zip</a:t>
            </a:r>
            <a:r>
              <a:rPr lang="en-US" dirty="0"/>
              <a:t>” on Canvas and run the code (</a:t>
            </a:r>
            <a:r>
              <a:rPr lang="en-US" dirty="0" err="1"/>
              <a:t>index.html</a:t>
            </a:r>
            <a:r>
              <a:rPr lang="en-US" dirty="0"/>
              <a:t>)</a:t>
            </a:r>
          </a:p>
          <a:p>
            <a:r>
              <a:rPr lang="en-US" dirty="0"/>
              <a:t>Study the html without CSS (remove style214.css or change the name slightly)</a:t>
            </a:r>
          </a:p>
          <a:p>
            <a:pPr lvl="1"/>
            <a:r>
              <a:rPr lang="en-US" dirty="0"/>
              <a:t>How many first level blocks (elements) are in the section with id “</a:t>
            </a:r>
            <a:r>
              <a:rPr lang="en-US" dirty="0" err="1"/>
              <a:t>zen</a:t>
            </a:r>
            <a:r>
              <a:rPr lang="en-US" dirty="0"/>
              <a:t>-intro”?</a:t>
            </a:r>
          </a:p>
          <a:p>
            <a:pPr lvl="1"/>
            <a:r>
              <a:rPr lang="en-US" dirty="0"/>
              <a:t>The font size of the h1 and h2 elements seems the same. Use the developer tools to find out the actual font sizes. </a:t>
            </a:r>
          </a:p>
          <a:p>
            <a:r>
              <a:rPr lang="en-US" dirty="0"/>
              <a:t>Study the html with CSS (style214.css)</a:t>
            </a:r>
          </a:p>
          <a:p>
            <a:pPr lvl="1"/>
            <a:r>
              <a:rPr lang="en-US" dirty="0"/>
              <a:t>How are h1 and h2 styled?</a:t>
            </a:r>
          </a:p>
          <a:p>
            <a:pPr lvl="1"/>
            <a:r>
              <a:rPr lang="en-US" dirty="0"/>
              <a:t>Compare the rules at Line 24 and Line 101 for text-align of the first p element. Which rule wins? That is, is the first p element “justified” or “centered”?</a:t>
            </a:r>
          </a:p>
          <a:p>
            <a:pPr lvl="1"/>
            <a:r>
              <a:rPr lang="en-US" dirty="0"/>
              <a:t>What about the 3</a:t>
            </a:r>
            <a:r>
              <a:rPr lang="en-US" baseline="30000" dirty="0"/>
              <a:t>rd</a:t>
            </a:r>
            <a:r>
              <a:rPr lang="en-US" dirty="0"/>
              <a:t> p element?</a:t>
            </a:r>
          </a:p>
          <a:p>
            <a:r>
              <a:rPr lang="en-US" dirty="0"/>
              <a:t>Hint: Use </a:t>
            </a:r>
            <a:r>
              <a:rPr lang="en-US" dirty="0" err="1"/>
              <a:t>DevTools</a:t>
            </a:r>
            <a:r>
              <a:rPr lang="en-US" dirty="0"/>
              <a:t> to help</a:t>
            </a:r>
          </a:p>
        </p:txBody>
      </p:sp>
    </p:spTree>
    <p:extLst>
      <p:ext uri="{BB962C8B-B14F-4D97-AF65-F5344CB8AC3E}">
        <p14:creationId xmlns:p14="http://schemas.microsoft.com/office/powerpoint/2010/main" val="3209313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44346</TotalTime>
  <Words>1284</Words>
  <Application>Microsoft Macintosh PowerPoint</Application>
  <PresentationFormat>Widescreen</PresentationFormat>
  <Paragraphs>182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CSS Common Properties</vt:lpstr>
      <vt:lpstr>CSS Special Properties</vt:lpstr>
      <vt:lpstr>CSS Box Properties</vt:lpstr>
      <vt:lpstr>CSS Specificity</vt:lpstr>
      <vt:lpstr>CSS Specificity – Examples </vt:lpstr>
      <vt:lpstr>In-class Activities 5-1 – CSS specificity</vt:lpstr>
      <vt:lpstr>In-class Activities 5-2 - CSS Zen Garden</vt:lpstr>
      <vt:lpstr>In-class Activities 5-2 - CSS Zen Garden (cont.)</vt:lpstr>
      <vt:lpstr>Script parsing (Example: zyBook 1.7)</vt:lpstr>
      <vt:lpstr>Web browser interaction algorithm</vt:lpstr>
      <vt:lpstr>Event Processing</vt:lpstr>
      <vt:lpstr>Event handling</vt:lpstr>
      <vt:lpstr>URL Encoding vs. HTML Character Encoding</vt:lpstr>
      <vt:lpstr>Summary</vt:lpstr>
      <vt:lpstr>In-class activities – CSS specificity</vt:lpstr>
      <vt:lpstr>Review</vt:lpstr>
      <vt:lpstr>Javascript in HTML</vt:lpstr>
      <vt:lpstr>In-class Activities – JavaScript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34</cp:revision>
  <dcterms:created xsi:type="dcterms:W3CDTF">2022-01-13T19:38:12Z</dcterms:created>
  <dcterms:modified xsi:type="dcterms:W3CDTF">2025-02-13T18:19:35Z</dcterms:modified>
</cp:coreProperties>
</file>