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8" r:id="rId2"/>
    <p:sldId id="257" r:id="rId3"/>
    <p:sldId id="300" r:id="rId4"/>
    <p:sldId id="267" r:id="rId5"/>
    <p:sldId id="278" r:id="rId6"/>
    <p:sldId id="302" r:id="rId7"/>
    <p:sldId id="285" r:id="rId8"/>
    <p:sldId id="301" r:id="rId9"/>
    <p:sldId id="286" r:id="rId10"/>
    <p:sldId id="290" r:id="rId11"/>
    <p:sldId id="291" r:id="rId12"/>
    <p:sldId id="303" r:id="rId13"/>
    <p:sldId id="304" r:id="rId14"/>
    <p:sldId id="2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37"/>
    <p:restoredTop sz="94024"/>
  </p:normalViewPr>
  <p:slideViewPr>
    <p:cSldViewPr snapToGrid="0" snapToObjects="1">
      <p:cViewPr varScale="1">
        <p:scale>
          <a:sx n="95" d="100"/>
          <a:sy n="95" d="100"/>
        </p:scale>
        <p:origin x="1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4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8239C-C490-B24D-AED2-CE6CDE293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interaction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F839B-4A1C-6C4D-9C22-2BBF84D01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the user operates an input device (keyboard, mouse, </a:t>
            </a:r>
            <a:r>
              <a:rPr lang="en-US" dirty="0" err="1"/>
              <a:t>etc</a:t>
            </a:r>
            <a:r>
              <a:rPr lang="en-US" dirty="0"/>
              <a:t>), the OS captures the Event</a:t>
            </a:r>
          </a:p>
          <a:p>
            <a:pPr lvl="1"/>
            <a:r>
              <a:rPr lang="en-US" sz="2800" dirty="0"/>
              <a:t>If the location of the Event is within the browser space, the OS sends it to the browser</a:t>
            </a:r>
          </a:p>
          <a:p>
            <a:pPr lvl="2"/>
            <a:r>
              <a:rPr lang="en-US" sz="2800" dirty="0"/>
              <a:t>The browser starts from the top element in the DOM, determines the most specific element that contains the Event</a:t>
            </a:r>
          </a:p>
          <a:p>
            <a:pPr lvl="2"/>
            <a:r>
              <a:rPr lang="en-US" sz="2800" dirty="0"/>
              <a:t>If this element has an Event Handler, the browser calls the Event Handler</a:t>
            </a:r>
          </a:p>
          <a:p>
            <a:pPr lvl="2"/>
            <a:r>
              <a:rPr lang="en-US" sz="2800" dirty="0"/>
              <a:t>Then the browser bubbles up to the higher, containing element, and calls the event handler if there is one  </a:t>
            </a:r>
          </a:p>
        </p:txBody>
      </p:sp>
    </p:spTree>
    <p:extLst>
      <p:ext uri="{BB962C8B-B14F-4D97-AF65-F5344CB8AC3E}">
        <p14:creationId xmlns:p14="http://schemas.microsoft.com/office/powerpoint/2010/main" val="2953478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99B74-F1F6-FE47-939C-25F81B05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79662-F662-984C-B54A-3A0F8CB13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 element/node can have interactions (events)</a:t>
            </a:r>
          </a:p>
          <a:p>
            <a:r>
              <a:rPr lang="en-US" dirty="0"/>
              <a:t>Many elements have default Event Handlers</a:t>
            </a:r>
          </a:p>
          <a:p>
            <a:r>
              <a:rPr lang="en-US" dirty="0"/>
              <a:t>For custom effects, you may overwrite the default behavior</a:t>
            </a:r>
          </a:p>
          <a:p>
            <a:pPr lvl="1"/>
            <a:r>
              <a:rPr lang="en-US" dirty="0"/>
              <a:t>Write your own Event Handler (e.g. using </a:t>
            </a:r>
            <a:r>
              <a:rPr lang="en-US" dirty="0" err="1"/>
              <a:t>Javascript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Register your own Event Handlers</a:t>
            </a:r>
          </a:p>
          <a:p>
            <a:pPr lvl="2"/>
            <a:r>
              <a:rPr lang="en-US" dirty="0"/>
              <a:t>At the appropriate element</a:t>
            </a:r>
          </a:p>
          <a:p>
            <a:pPr lvl="2"/>
            <a:r>
              <a:rPr lang="en-US" dirty="0"/>
              <a:t>For the desired Event (</a:t>
            </a:r>
            <a:r>
              <a:rPr lang="en-US" dirty="0" err="1"/>
              <a:t>keydown</a:t>
            </a:r>
            <a:r>
              <a:rPr lang="en-US" dirty="0"/>
              <a:t>, </a:t>
            </a:r>
            <a:r>
              <a:rPr lang="en-US" dirty="0" err="1"/>
              <a:t>keyup</a:t>
            </a:r>
            <a:r>
              <a:rPr lang="en-US" dirty="0"/>
              <a:t>, click, hover, </a:t>
            </a:r>
            <a:r>
              <a:rPr lang="en-US" dirty="0" err="1"/>
              <a:t>mousein</a:t>
            </a:r>
            <a:r>
              <a:rPr lang="en-US" dirty="0"/>
              <a:t>, </a:t>
            </a:r>
            <a:r>
              <a:rPr lang="en-US" dirty="0" err="1"/>
              <a:t>mouseout</a:t>
            </a:r>
            <a:r>
              <a:rPr lang="en-US" dirty="0"/>
              <a:t>, etc.)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7364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9D4ED-F8F1-38F4-CC8F-8B6F12D7D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</a:t>
            </a:r>
            <a:r>
              <a:rPr lang="en-US" dirty="0" err="1"/>
              <a:t>zyBook</a:t>
            </a:r>
            <a:r>
              <a:rPr lang="en-US" dirty="0"/>
              <a:t> 1.7.1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B6F75D-65FA-D882-8130-74EE561787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5913" y="1690688"/>
            <a:ext cx="4942017" cy="435133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D5EC48A-2D87-B993-90B8-F6271F7A6D19}"/>
              </a:ext>
            </a:extLst>
          </p:cNvPr>
          <p:cNvSpPr/>
          <p:nvPr/>
        </p:nvSpPr>
        <p:spPr>
          <a:xfrm>
            <a:off x="2398644" y="1690688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html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47D553-5F8A-41E7-1986-7F219C383C76}"/>
              </a:ext>
            </a:extLst>
          </p:cNvPr>
          <p:cNvSpPr/>
          <p:nvPr/>
        </p:nvSpPr>
        <p:spPr>
          <a:xfrm>
            <a:off x="430175" y="2334453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4B458A-2A0A-A744-FEA6-FE35612F1D30}"/>
              </a:ext>
            </a:extLst>
          </p:cNvPr>
          <p:cNvSpPr/>
          <p:nvPr/>
        </p:nvSpPr>
        <p:spPr>
          <a:xfrm>
            <a:off x="3906182" y="2334453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body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3DAAB-77A2-EC95-4366-0008D24CC470}"/>
              </a:ext>
            </a:extLst>
          </p:cNvPr>
          <p:cNvSpPr/>
          <p:nvPr/>
        </p:nvSpPr>
        <p:spPr>
          <a:xfrm>
            <a:off x="1477097" y="3256722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166666-F303-7C0E-DB64-26F386CD02F5}"/>
              </a:ext>
            </a:extLst>
          </p:cNvPr>
          <p:cNvSpPr/>
          <p:nvPr/>
        </p:nvSpPr>
        <p:spPr>
          <a:xfrm>
            <a:off x="347609" y="3254444"/>
            <a:ext cx="706461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71D514F-8B87-DE88-73E4-8F719CAF74FF}"/>
              </a:ext>
            </a:extLst>
          </p:cNvPr>
          <p:cNvSpPr/>
          <p:nvPr/>
        </p:nvSpPr>
        <p:spPr>
          <a:xfrm>
            <a:off x="2170591" y="3254444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56D4FE5-6A2D-53AF-00FE-441678B10027}"/>
              </a:ext>
            </a:extLst>
          </p:cNvPr>
          <p:cNvSpPr/>
          <p:nvPr/>
        </p:nvSpPr>
        <p:spPr>
          <a:xfrm>
            <a:off x="1163948" y="4395166"/>
            <a:ext cx="90905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C20E66-22D9-F192-6213-637A28D37BC2}"/>
              </a:ext>
            </a:extLst>
          </p:cNvPr>
          <p:cNvSpPr/>
          <p:nvPr/>
        </p:nvSpPr>
        <p:spPr>
          <a:xfrm>
            <a:off x="5006551" y="3254444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script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BEC2E93-7857-E595-966C-5023FB5C6C32}"/>
              </a:ext>
            </a:extLst>
          </p:cNvPr>
          <p:cNvSpPr/>
          <p:nvPr/>
        </p:nvSpPr>
        <p:spPr>
          <a:xfrm>
            <a:off x="5271511" y="4395166"/>
            <a:ext cx="90962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button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B14362-F534-101B-A972-BAD17ABECD8E}"/>
              </a:ext>
            </a:extLst>
          </p:cNvPr>
          <p:cNvSpPr/>
          <p:nvPr/>
        </p:nvSpPr>
        <p:spPr>
          <a:xfrm>
            <a:off x="3541184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D5E235-F306-A383-FF16-D8C757861BBB}"/>
              </a:ext>
            </a:extLst>
          </p:cNvPr>
          <p:cNvSpPr/>
          <p:nvPr/>
        </p:nvSpPr>
        <p:spPr>
          <a:xfrm>
            <a:off x="2878533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E44102-D8A0-803A-55DA-E40575C681CD}"/>
              </a:ext>
            </a:extLst>
          </p:cNvPr>
          <p:cNvSpPr/>
          <p:nvPr/>
        </p:nvSpPr>
        <p:spPr>
          <a:xfrm>
            <a:off x="4203835" y="3261070"/>
            <a:ext cx="31909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36831E6-1A27-EE6A-7307-E377876ABC0D}"/>
              </a:ext>
            </a:extLst>
          </p:cNvPr>
          <p:cNvSpPr/>
          <p:nvPr/>
        </p:nvSpPr>
        <p:spPr>
          <a:xfrm>
            <a:off x="230168" y="4395166"/>
            <a:ext cx="823902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5BA810E-262D-E876-437A-3A494B93BF5C}"/>
              </a:ext>
            </a:extLst>
          </p:cNvPr>
          <p:cNvSpPr/>
          <p:nvPr/>
        </p:nvSpPr>
        <p:spPr>
          <a:xfrm>
            <a:off x="2183314" y="4395166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723EC8-AA75-162E-BDBB-6ECB0E2E7CC0}"/>
              </a:ext>
            </a:extLst>
          </p:cNvPr>
          <p:cNvSpPr/>
          <p:nvPr/>
        </p:nvSpPr>
        <p:spPr>
          <a:xfrm>
            <a:off x="3208033" y="4395166"/>
            <a:ext cx="914400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strong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A33E694-C8D2-659A-131E-EFABCBE37D99}"/>
              </a:ext>
            </a:extLst>
          </p:cNvPr>
          <p:cNvSpPr/>
          <p:nvPr/>
        </p:nvSpPr>
        <p:spPr>
          <a:xfrm>
            <a:off x="4224551" y="4395166"/>
            <a:ext cx="909625" cy="34455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button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119C210-ABD7-5240-308E-466718F27B0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887375" y="2035244"/>
            <a:ext cx="1968469" cy="2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EEA196-E3D5-5CC9-7E1C-268DF1686AFA}"/>
              </a:ext>
            </a:extLst>
          </p:cNvPr>
          <p:cNvCxnSpPr>
            <a:stCxn id="6" idx="2"/>
            <a:endCxn id="8" idx="0"/>
          </p:cNvCxnSpPr>
          <p:nvPr/>
        </p:nvCxnSpPr>
        <p:spPr>
          <a:xfrm>
            <a:off x="2855844" y="2035244"/>
            <a:ext cx="1507538" cy="2992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E54BD3E-FB4A-E14E-59E8-6F9A346A06FD}"/>
              </a:ext>
            </a:extLst>
          </p:cNvPr>
          <p:cNvCxnSpPr>
            <a:stCxn id="8" idx="2"/>
            <a:endCxn id="10" idx="0"/>
          </p:cNvCxnSpPr>
          <p:nvPr/>
        </p:nvCxnSpPr>
        <p:spPr>
          <a:xfrm flipH="1">
            <a:off x="700840" y="2679009"/>
            <a:ext cx="3662542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0A5CE0-AB62-E99A-87F8-C8D5963BE228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 flipH="1">
            <a:off x="1636645" y="2679009"/>
            <a:ext cx="2726737" cy="5777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E147F19-8BB4-F458-D6D2-10C84CFFA675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flipH="1">
            <a:off x="2330139" y="2679009"/>
            <a:ext cx="2033243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CE00C22-B67D-2749-2F9E-66A8ED1B449A}"/>
              </a:ext>
            </a:extLst>
          </p:cNvPr>
          <p:cNvCxnSpPr>
            <a:cxnSpLocks/>
            <a:stCxn id="8" idx="2"/>
            <a:endCxn id="16" idx="0"/>
          </p:cNvCxnSpPr>
          <p:nvPr/>
        </p:nvCxnSpPr>
        <p:spPr>
          <a:xfrm flipH="1">
            <a:off x="3038081" y="2679009"/>
            <a:ext cx="1325301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B73FB6C-3E76-E79B-9263-D1656AD045C7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 flipH="1">
            <a:off x="3700732" y="2679009"/>
            <a:ext cx="662650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3DD9D61-3CE3-7CEE-F2A3-DDCC4BB7D4CC}"/>
              </a:ext>
            </a:extLst>
          </p:cNvPr>
          <p:cNvCxnSpPr>
            <a:cxnSpLocks/>
            <a:stCxn id="8" idx="2"/>
            <a:endCxn id="18" idx="0"/>
          </p:cNvCxnSpPr>
          <p:nvPr/>
        </p:nvCxnSpPr>
        <p:spPr>
          <a:xfrm>
            <a:off x="4363382" y="2679009"/>
            <a:ext cx="1" cy="582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726829C-4417-976B-3429-9080DCDE0DC1}"/>
              </a:ext>
            </a:extLst>
          </p:cNvPr>
          <p:cNvCxnSpPr>
            <a:cxnSpLocks/>
            <a:stCxn id="8" idx="2"/>
            <a:endCxn id="13" idx="0"/>
          </p:cNvCxnSpPr>
          <p:nvPr/>
        </p:nvCxnSpPr>
        <p:spPr>
          <a:xfrm>
            <a:off x="4363382" y="2679009"/>
            <a:ext cx="1100369" cy="575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45C7444-95C3-D8A1-CADD-1EC1C5A068FC}"/>
              </a:ext>
            </a:extLst>
          </p:cNvPr>
          <p:cNvCxnSpPr>
            <a:stCxn id="9" idx="2"/>
            <a:endCxn id="19" idx="0"/>
          </p:cNvCxnSpPr>
          <p:nvPr/>
        </p:nvCxnSpPr>
        <p:spPr>
          <a:xfrm flipH="1">
            <a:off x="642119" y="3601278"/>
            <a:ext cx="994526" cy="793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A3F70CF-1C41-D89E-4579-937556F5A4C3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flipH="1">
            <a:off x="1618473" y="3599000"/>
            <a:ext cx="711666" cy="796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42D42DB-40A0-72F0-39DE-57324D51BD8A}"/>
              </a:ext>
            </a:extLst>
          </p:cNvPr>
          <p:cNvCxnSpPr>
            <a:cxnSpLocks/>
            <a:stCxn id="16" idx="2"/>
            <a:endCxn id="20" idx="0"/>
          </p:cNvCxnSpPr>
          <p:nvPr/>
        </p:nvCxnSpPr>
        <p:spPr>
          <a:xfrm flipH="1">
            <a:off x="2640514" y="3605626"/>
            <a:ext cx="397567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A9B6F31-4CAC-C884-B896-78EC53216E06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flipH="1">
            <a:off x="3665233" y="3605626"/>
            <a:ext cx="35499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36F2654-464C-A37D-2CBD-2147250A7F68}"/>
              </a:ext>
            </a:extLst>
          </p:cNvPr>
          <p:cNvCxnSpPr>
            <a:cxnSpLocks/>
            <a:stCxn id="18" idx="2"/>
            <a:endCxn id="14" idx="0"/>
          </p:cNvCxnSpPr>
          <p:nvPr/>
        </p:nvCxnSpPr>
        <p:spPr>
          <a:xfrm>
            <a:off x="4363383" y="3605626"/>
            <a:ext cx="1362941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C67860D-9AD4-E4C7-83FC-20A596F10AE4}"/>
              </a:ext>
            </a:extLst>
          </p:cNvPr>
          <p:cNvCxnSpPr>
            <a:cxnSpLocks/>
            <a:stCxn id="18" idx="2"/>
            <a:endCxn id="22" idx="0"/>
          </p:cNvCxnSpPr>
          <p:nvPr/>
        </p:nvCxnSpPr>
        <p:spPr>
          <a:xfrm>
            <a:off x="4363383" y="3605626"/>
            <a:ext cx="315981" cy="789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949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9EE15-794C-D24D-C5F3-5EAA0271E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activity: </a:t>
            </a:r>
            <a:r>
              <a:rPr lang="en-US" dirty="0" err="1"/>
              <a:t>zyBook</a:t>
            </a:r>
            <a:r>
              <a:rPr lang="en-US" dirty="0"/>
              <a:t> 1.7.1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F33687-5B13-DC1E-C3FC-2DFF2CB79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Which element gets the event when user clicks at the red arrow?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683CC81-B232-9D41-F481-12F21A7A6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783" y="2293662"/>
            <a:ext cx="4942017" cy="4351338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7C2822E-02B7-3CA6-5EC8-B662BC319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93662"/>
            <a:ext cx="4942017" cy="43513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8F019B2-B811-5283-80B1-476DFBC15E28}"/>
              </a:ext>
            </a:extLst>
          </p:cNvPr>
          <p:cNvCxnSpPr>
            <a:cxnSpLocks/>
          </p:cNvCxnSpPr>
          <p:nvPr/>
        </p:nvCxnSpPr>
        <p:spPr>
          <a:xfrm flipV="1">
            <a:off x="689113" y="2928730"/>
            <a:ext cx="371061" cy="2252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83725A-5E97-E877-AB28-C0B35572E50C}"/>
              </a:ext>
            </a:extLst>
          </p:cNvPr>
          <p:cNvCxnSpPr>
            <a:cxnSpLocks/>
          </p:cNvCxnSpPr>
          <p:nvPr/>
        </p:nvCxnSpPr>
        <p:spPr>
          <a:xfrm flipH="1" flipV="1">
            <a:off x="9141208" y="4750904"/>
            <a:ext cx="334096" cy="2981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944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algorithms</a:t>
            </a:r>
          </a:p>
          <a:p>
            <a:pPr lvl="1"/>
            <a:r>
              <a:rPr lang="en-US" dirty="0"/>
              <a:t>Rendering engine</a:t>
            </a:r>
          </a:p>
          <a:p>
            <a:pPr lvl="2"/>
            <a:r>
              <a:rPr lang="en-US" dirty="0"/>
              <a:t>Layout</a:t>
            </a:r>
          </a:p>
          <a:p>
            <a:pPr lvl="2"/>
            <a:r>
              <a:rPr lang="en-US" dirty="0"/>
              <a:t>Block vs. inline elements (Check w3schools.com for all block and inline elements) </a:t>
            </a:r>
          </a:p>
          <a:p>
            <a:pPr lvl="1"/>
            <a:r>
              <a:rPr lang="en-US" dirty="0"/>
              <a:t>Interaction algorithm</a:t>
            </a:r>
          </a:p>
          <a:p>
            <a:pPr lvl="2"/>
            <a:r>
              <a:rPr lang="en-US" dirty="0"/>
              <a:t>Event</a:t>
            </a:r>
          </a:p>
          <a:p>
            <a:pPr lvl="2"/>
            <a:r>
              <a:rPr lang="en-US" dirty="0"/>
              <a:t>Event handling</a:t>
            </a:r>
          </a:p>
          <a:p>
            <a:r>
              <a:rPr lang="en-US" dirty="0"/>
              <a:t>Project</a:t>
            </a:r>
          </a:p>
          <a:p>
            <a:pPr lvl="1"/>
            <a:r>
              <a:rPr lang="en-US" dirty="0"/>
              <a:t>SDLC – Requirements gathering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078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Validation resource</a:t>
            </a:r>
          </a:p>
          <a:p>
            <a:pPr lvl="1"/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https://</a:t>
            </a:r>
            <a:r>
              <a:rPr lang="en-US" b="0" i="0" u="sng" dirty="0" err="1">
                <a:solidFill>
                  <a:srgbClr val="3333FF"/>
                </a:solidFill>
                <a:effectLst/>
                <a:latin typeface="Lato Extended"/>
              </a:rPr>
              <a:t>www.cssportal.com</a:t>
            </a:r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/</a:t>
            </a:r>
            <a:r>
              <a:rPr lang="en-US" b="0" i="0" u="sng" dirty="0" err="1">
                <a:solidFill>
                  <a:srgbClr val="3333FF"/>
                </a:solidFill>
                <a:effectLst/>
                <a:latin typeface="Lato Extended"/>
              </a:rPr>
              <a:t>css</a:t>
            </a:r>
            <a:r>
              <a:rPr lang="en-US" b="0" i="0" u="sng" dirty="0">
                <a:solidFill>
                  <a:srgbClr val="3333FF"/>
                </a:solidFill>
                <a:effectLst/>
                <a:latin typeface="Lato Extended"/>
              </a:rPr>
              <a:t>-validator/</a:t>
            </a:r>
            <a:endParaRPr lang="en-US" dirty="0"/>
          </a:p>
          <a:p>
            <a:endParaRPr lang="en-US" dirty="0"/>
          </a:p>
          <a:p>
            <a:r>
              <a:rPr lang="en-US" dirty="0"/>
              <a:t>Discussions</a:t>
            </a:r>
          </a:p>
          <a:p>
            <a:pPr lvl="1"/>
            <a:r>
              <a:rPr lang="en-US" dirty="0"/>
              <a:t>Class Discussions</a:t>
            </a:r>
          </a:p>
          <a:p>
            <a:pPr lvl="1"/>
            <a:r>
              <a:rPr lang="en-US" dirty="0"/>
              <a:t>Study Group Discussions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FDF9-A2B1-E2D0-A10B-852BEEE5F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450705-0749-4219-6ACE-5CA35BCCE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development life cycle (SDLC)</a:t>
            </a:r>
          </a:p>
          <a:p>
            <a:r>
              <a:rPr lang="en-US" dirty="0"/>
              <a:t>Browser rendering engine</a:t>
            </a:r>
          </a:p>
          <a:p>
            <a:r>
              <a:rPr lang="en-US" dirty="0"/>
              <a:t>Document object model (DOM)</a:t>
            </a:r>
          </a:p>
        </p:txBody>
      </p:sp>
    </p:spTree>
    <p:extLst>
      <p:ext uri="{BB962C8B-B14F-4D97-AF65-F5344CB8AC3E}">
        <p14:creationId xmlns:p14="http://schemas.microsoft.com/office/powerpoint/2010/main" val="1900786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</a:t>
            </a:r>
          </a:p>
          <a:p>
            <a:r>
              <a:rPr lang="en-US" dirty="0"/>
              <a:t>Rendering</a:t>
            </a:r>
          </a:p>
          <a:p>
            <a:r>
              <a:rPr lang="en-US" dirty="0"/>
              <a:t>Processing user interaction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42CB-B125-294E-8F77-FE8CCE40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E1BD-5914-6441-BBB0-2B9B57DEF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  <a:p>
            <a:r>
              <a:rPr lang="en-US" dirty="0"/>
              <a:t>Construction of</a:t>
            </a:r>
            <a:r>
              <a:rPr lang="en-US" dirty="0">
                <a:sym typeface="Wingdings" pitchFamily="2" charset="2"/>
              </a:rPr>
              <a:t> Render Tree</a:t>
            </a:r>
            <a:endParaRPr lang="en-US" dirty="0"/>
          </a:p>
          <a:p>
            <a:r>
              <a:rPr lang="en-US" dirty="0"/>
              <a:t>Layout </a:t>
            </a:r>
            <a:r>
              <a:rPr lang="en-US" dirty="0">
                <a:sym typeface="Wingdings" pitchFamily="2" charset="2"/>
              </a:rPr>
              <a:t>of the Render Tree</a:t>
            </a:r>
            <a:endParaRPr lang="en-US" dirty="0"/>
          </a:p>
          <a:p>
            <a:r>
              <a:rPr lang="en-US" dirty="0"/>
              <a:t>Painting the Render Tree</a:t>
            </a:r>
          </a:p>
        </p:txBody>
      </p:sp>
    </p:spTree>
    <p:extLst>
      <p:ext uri="{BB962C8B-B14F-4D97-AF65-F5344CB8AC3E}">
        <p14:creationId xmlns:p14="http://schemas.microsoft.com/office/powerpoint/2010/main" val="3025372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043E6-802A-A9BF-98BF-864F6735D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activity: </a:t>
            </a:r>
            <a:r>
              <a:rPr lang="en-US" dirty="0" err="1"/>
              <a:t>zyBook</a:t>
            </a:r>
            <a:r>
              <a:rPr lang="en-US" dirty="0"/>
              <a:t> 1.7.1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70028-3A2D-2A8C-7588-756109DDA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Copy the code into your own </a:t>
            </a:r>
            <a:r>
              <a:rPr lang="en-US" dirty="0" err="1"/>
              <a:t>vscode</a:t>
            </a:r>
            <a:endParaRPr lang="en-US" dirty="0"/>
          </a:p>
          <a:p>
            <a:r>
              <a:rPr lang="en-US" dirty="0"/>
              <a:t>Run the code to ensure it works correctly</a:t>
            </a:r>
          </a:p>
          <a:p>
            <a:r>
              <a:rPr lang="en-US" dirty="0"/>
              <a:t>Draw the DOM (ignoring text and attributes)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Which element gets the event?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622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E9195-6D3C-5447-B6C8-FA40C9EF8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1A6AC-79E3-064C-9935-07C4686C3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based layout</a:t>
            </a:r>
          </a:p>
          <a:p>
            <a:pPr lvl="1"/>
            <a:r>
              <a:rPr lang="en-US" dirty="0"/>
              <a:t>Left to right </a:t>
            </a:r>
          </a:p>
          <a:p>
            <a:pPr lvl="1"/>
            <a:r>
              <a:rPr lang="en-US" dirty="0"/>
              <a:t>Top to bottom</a:t>
            </a:r>
          </a:p>
          <a:p>
            <a:r>
              <a:rPr lang="en-US" dirty="0"/>
              <a:t>Viewport (top left 0,0)</a:t>
            </a:r>
          </a:p>
          <a:p>
            <a:r>
              <a:rPr lang="en-US" dirty="0"/>
              <a:t>Global vs. incremental layout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62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D70437-5C01-A820-F9CC-3560D46130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2620" y="328472"/>
            <a:ext cx="6322993" cy="598590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6F4BBE-4FD7-93C9-CB13-C81780840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87" y="459131"/>
            <a:ext cx="5596233" cy="29698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BC4FE2-B3B2-CA93-930A-E9F713A7C114}"/>
              </a:ext>
            </a:extLst>
          </p:cNvPr>
          <p:cNvSpPr txBox="1"/>
          <p:nvPr/>
        </p:nvSpPr>
        <p:spPr>
          <a:xfrm>
            <a:off x="636104" y="4340699"/>
            <a:ext cx="4276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Block vs. Inline Elements</a:t>
            </a:r>
          </a:p>
        </p:txBody>
      </p:sp>
    </p:spTree>
    <p:extLst>
      <p:ext uri="{BB962C8B-B14F-4D97-AF65-F5344CB8AC3E}">
        <p14:creationId xmlns:p14="http://schemas.microsoft.com/office/powerpoint/2010/main" val="3053423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513B0-9833-B740-B09F-B40A337BE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F84820-121D-F643-8629-DDADC65C87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Global vs. incremental painting</a:t>
            </a:r>
          </a:p>
          <a:p>
            <a:r>
              <a:rPr lang="en-US" dirty="0"/>
              <a:t>UI backend</a:t>
            </a:r>
          </a:p>
          <a:p>
            <a:r>
              <a:rPr lang="en-US" dirty="0"/>
              <a:t>OS graphics </a:t>
            </a:r>
          </a:p>
        </p:txBody>
      </p:sp>
    </p:spTree>
    <p:extLst>
      <p:ext uri="{BB962C8B-B14F-4D97-AF65-F5344CB8AC3E}">
        <p14:creationId xmlns:p14="http://schemas.microsoft.com/office/powerpoint/2010/main" val="222009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22244</TotalTime>
  <Words>381</Words>
  <Application>Microsoft Macintosh PowerPoint</Application>
  <PresentationFormat>Widescreen</PresentationFormat>
  <Paragraphs>85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Lato Extended</vt:lpstr>
      <vt:lpstr>Arial</vt:lpstr>
      <vt:lpstr>Calibri</vt:lpstr>
      <vt:lpstr>Calibri Light</vt:lpstr>
      <vt:lpstr>Wingdings</vt:lpstr>
      <vt:lpstr>Office Theme</vt:lpstr>
      <vt:lpstr>ITIS 3135 Web Application Design and Development </vt:lpstr>
      <vt:lpstr>Questions</vt:lpstr>
      <vt:lpstr>Discussions</vt:lpstr>
      <vt:lpstr>Web browser functions</vt:lpstr>
      <vt:lpstr>Rendering Engine</vt:lpstr>
      <vt:lpstr>In-class activity: zyBook 1.7.1</vt:lpstr>
      <vt:lpstr>Layout</vt:lpstr>
      <vt:lpstr>PowerPoint Presentation</vt:lpstr>
      <vt:lpstr>Painting</vt:lpstr>
      <vt:lpstr>Web browser interaction algorithm</vt:lpstr>
      <vt:lpstr>Event handling</vt:lpstr>
      <vt:lpstr>Example: zyBook 1.7.1</vt:lpstr>
      <vt:lpstr>In-class activity: zyBook 1.7.1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17</cp:revision>
  <dcterms:created xsi:type="dcterms:W3CDTF">2022-01-13T19:38:12Z</dcterms:created>
  <dcterms:modified xsi:type="dcterms:W3CDTF">2024-01-29T21:44:58Z</dcterms:modified>
</cp:coreProperties>
</file>