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66"/>
  </p:notesMasterIdLst>
  <p:handoutMasterIdLst>
    <p:handoutMasterId r:id="rId6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433" autoAdjust="0"/>
  </p:normalViewPr>
  <p:slideViewPr>
    <p:cSldViewPr>
      <p:cViewPr varScale="1">
        <p:scale>
          <a:sx n="95" d="100"/>
          <a:sy n="95" d="100"/>
        </p:scale>
        <p:origin x="196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8/13/2020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8422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1981200"/>
            <a:ext cx="7315200" cy="91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3272558"/>
            <a:ext cx="7391400" cy="8422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F879259D-9D6D-4449-908D-573408E9213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12800" y="4267200"/>
            <a:ext cx="7315200" cy="91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792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  <p:sldLayoutId id="2147483685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6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script the DOM with JavaScript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A89D37-D752-469A-A7EF-DE3C261DE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2EA98-7D91-4F90-85F2-7EC2FE86F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set the text of the span element’s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 child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DF07DC-9AF2-43E2-9438-CEE8AD7E33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span.firstChild.textContent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"Hurry 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span.textContent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displays Hurry Back!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set the text of the span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span.textContent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"Hi";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replaces all child elements with a text node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span.textContent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displays "Hi"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3B048D-126D-4883-8B33-A70A6AA59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C6832-A547-4DDA-B458-96CAFE662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539D-D41F-4D5F-8416-8403A3BB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913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8ED2E-605C-4576-87C2-98CCE490A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methods of the Document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Element interfaces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D5132C-3A14-4FA4-8228-9A0BA98BE2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methods of the Element interface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B86FF-7CE3-4689-9D2F-92A69782D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87D19-296B-4FB6-94E3-17AB29D95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DCBDD-8B97-453F-ADA9-1BE086226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051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EED6F-1A21-455A-95CB-5AC50A3E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 array of all &lt;a&gt; tags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 document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DF3E5-5518-4370-B4EC-9678E02E16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links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AD92F-3596-4D4E-AB03-E61FE31AF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09634-7A03-4BF5-97EF-D21B1765A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A6074-B1BC-468B-B9B9-13C2304E5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34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AC180-32DB-4515-8441-F25726635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HTML ul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5BA9F3-F919-427A-B173-060FAF1538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&lt;ul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="images/lion.png"&gt;&lt;/li&gt;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="images/tiger.png"&gt;&lt;/li&gt;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&lt;/ul&gt;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an array of all li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within the ul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list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items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("li");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26418-E2A1-4E89-B563-AC026CABE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99978-BDD1-4CDC-8845-B1D4466A1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39CC3-EF74-443E-9777-16D391BA9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06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119F8-736C-48CB-BA90-6D192669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test for and get an attribute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50FF8F-26EB-45B2-8EF2-0286E42FE9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list.hasAttribute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("class")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list.getAttribute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("class"));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set an attribute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list.setAttribute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("class", "open");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remove an attribute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list.removeAttribute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8B027-BDF9-4E23-9465-E1D37B49C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7BCEE-7ADF-45EA-A508-E35FCAF63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9F371-3D4F-41ED-AE8B-F46393590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175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EA71B-50AC-4223-AC66-C57D850EB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URL for the DOM HTML specification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A81965-3209-44E3-9429-A84DD6F62B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www.w3.org/TR/DOM-Level-2-HTML/html.html</a:t>
            </a:r>
            <a:endParaRPr lang="en-US" sz="20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C8DB8-1127-4E34-A831-613AC330B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B419F-46E6-4245-9AD5-336134546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540C8-1C9A-4414-B937-390644EF1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402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006E9BC-4516-4FDF-B550-F71006DF6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Typical properties available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DOM HTML specification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D68D4C6-6B10-4646-84E1-3969455C55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72900" y="1207625"/>
            <a:ext cx="7056700" cy="4735975"/>
          </a:xfrm>
          <a:ln w="12700"/>
        </p:spPr>
        <p:txBody>
          <a:bodyPr/>
          <a:lstStyle/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4290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	Property	Attribute	</a:t>
            </a: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2514600" algn="l"/>
                <a:tab pos="17145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all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id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id attribute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2514600" algn="l"/>
                <a:tab pos="1714500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title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title attribute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148013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className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class attribute. To set multiple class names, separate the names with spaces.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425825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tagName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name of the tag, like div, h1, h2, a, or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42582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&lt;a&gt;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href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href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attribute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425825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img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src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src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attribute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425825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alt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alt attribute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600"/>
              </a:spcAft>
              <a:tabLst>
                <a:tab pos="1481138" algn="l"/>
                <a:tab pos="2057400" algn="l"/>
                <a:tab pos="17145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input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disabled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disabled attribute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E7FF5-FD6A-44CF-BB51-62E35B10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5F180-4034-49A9-85FD-A7A6262CF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68791-4922-4511-BFB9-869D1E330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422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C0A38-C281-4E1C-B6C0-9CB9D0E88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the DOM HTML specification can simplify your code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D8CD7-47FE-4FD2-A319-3A3C22DAFE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and set an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tag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attribute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DOM core specification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imageElement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$("#image");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imageElement.getAttribute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imageElement.setAttribute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"lion.jpg");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and set the same attribute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DOM HTML specification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imageElement.src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imageElement.src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"lion.jpg";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8D92F-37D0-4797-B7E7-875E2C2B6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6BA32-3A56-48CE-B836-B1CBE1B05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42CFF-467F-4A3B-8277-B7E74AAB4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308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E05F8-ED98-433A-9AE3-593B631BD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examples of using the DOM HTML specification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46C5C-468E-49B4-A0C8-1DD67EAC9D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the id attribute of the first element in an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links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firstLinkId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links[0].id);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attribute of an &lt;a&gt; element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target =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first_link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set and get the class attribute of an element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two class names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$("div").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"open plus";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$("div").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65E73-6AD7-4995-8C22-F0AFE949D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4C4FA-82D1-4196-B2EF-523314B8B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304E9-352E-41B9-B8FD-C008F3EA0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311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5070B-4C15-4112-832C-8C9B7A020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examples of using the DOM HTML specification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9E8D8-0A4D-46FE-938B-CC69383FDE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4676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the tag attribute of the first element in an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links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tagName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links[0].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tagName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tagName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"a"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disable and enable an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btnPlay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").disabled = true;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btnPlay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").disabled = false;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FD50F-B804-4069-8C69-DD70E4464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EF8009-BF52-4B49-BAAB-D0D8741E8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D7F27-5FAE-40DF-8255-D40BB0197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28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3DA4C-245A-4803-B7D1-4297A9C0C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A2703-2A43-4186-AD7C-5474302A09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7350"/>
            <a:ext cx="7391400" cy="48768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DOM scripting applications that work with forms and controls, including applications that add nodes to the DOM.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Chrome’s developer tools to view the changes that JavaScript has made to the DOM.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 DOM in JavaScript applications.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properties of the Node interface for the DOM: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parentNode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childNodes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firstChild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lastChild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nextElementSibling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nodeValue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textContent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the Document interface for the DOM: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querySelector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querySelectorAll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the Element interface for the DOM: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hasAttribute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getAttribute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setAttribute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removeAttribute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6973E-D4E3-4226-9305-24A563170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32A89-809C-45CD-AB89-86660DCAC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A1953-47BF-41AC-91A2-DB14617ED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5779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5384-62CA-4B15-96C2-0ACC4714B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property of the Element interface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2FC2EC-5E89-49E6-A155-2533E6B46B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classList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properties of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DOMTokenList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methods of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DOMTokenList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contains(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replace(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oldName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toggle(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335A4-4607-48C1-879D-12AD8DBC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E8590-C46F-4712-9CCB-C7FFDA9DA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870B0-4342-4980-9DD7-E5F4E5DC7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561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0291B-9A39-4EFB-8AF3-18E8A158B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HTML label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FBC08A-F049-4E73-AA31-539E22BA81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&lt;h2 class="first"&gt;Welcome to our website!&lt;/h2&gt;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an Element object for the label element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hdg2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("h2");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a CSS class to the Element object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hdg2.classList.add("blue");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replace a CSS class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another CSS class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hdg2.classList.replace("blue", "red");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remove a CSS class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hdg2.classList.remove("red");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5EC19-780E-401B-99FA-66B76143B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F8558-299C-44B5-B7BF-04EFEF8AF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3623D-6D79-47AE-903E-A30F1A28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224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68528-7004-4377-8528-A17BCC99F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toggle a CSS class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3D9166-6970-4FD2-847C-B5E4EEE35D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hdg2.classList.toggle("blue");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hdg2.classList.toggle("blue");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hdg2.classList.toggle("blue");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check for a CSS class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(hdg2.classList.contains("blue"))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hdg2.classList.add("bold");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8B21F-B8F2-4129-955D-987F81E7B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FBB61-6DA7-46B4-B880-0606CE449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F972-60FA-4F90-80D7-D8F2C96B4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5228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41DAA-2A25-4024-B19F-411EE0A52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42BE9-1783-45EC-821F-658E443FFF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Document Object Module (DOM)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node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DOM Core specification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interface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DOM scripting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DOM HTML specification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830A3-AA54-40A0-9DA8-99767E10E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6D18C-E63F-4BCF-B53C-9A4EAC648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E4918-86F0-4C80-ACA7-6A965B9CF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3961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4FF7E5E-5574-47B1-9702-C6A516155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FAQs application in a browser</a:t>
            </a:r>
            <a:endParaRPr lang="en-US" dirty="0"/>
          </a:p>
        </p:txBody>
      </p:sp>
      <p:pic>
        <p:nvPicPr>
          <p:cNvPr id="9" name="Content Placeholder 8" descr="Refer to page 193 in textbook">
            <a:extLst>
              <a:ext uri="{FF2B5EF4-FFF2-40B4-BE49-F238E27FC236}">
                <a16:creationId xmlns:a16="http://schemas.microsoft.com/office/drawing/2014/main" id="{E4682B08-69BC-488E-80C3-96023F094D9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61334" y="1066800"/>
            <a:ext cx="6206266" cy="190821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2EB6A-DCE3-45ED-9008-8A5D7061A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1B9E8-E7E7-4585-A2F0-3609E33D2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41318-359C-4FFD-A0FF-407055033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883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2084B-F6AE-4128-8AAE-B01A584AD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FAQs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A757F-FDAD-4670-98AD-2FA76AB230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&lt;h1&gt;jQuery FAQs&lt;/h1&gt;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&lt;h2&gt;&lt;a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="#"&gt;What is jQuery?&lt;/a&gt;&lt;/h2&gt;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&lt;p&gt;jQuery is a library of the JavaScript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functions that you're most likely to need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as you develop websites.&lt;/p&gt;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&lt;h2&gt;&lt;a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="#"&gt;Why use jQuery?&lt;/a&gt;&lt;/h2&gt;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&lt;p&gt;Three reasons:&lt;/p&gt;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&lt;li&gt;It's free.&lt;/li&gt;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&lt;li&gt;It lets you get more done in less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time.&lt;/li&gt;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&lt;li&gt;It's cross-browser compatible.&lt;/li&gt;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AA22-10E1-4B32-B418-52A5AFF5E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9D8C0-6371-4BFC-9C4D-8939055AD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A5AA3-920D-4DE4-A61C-7EC97665A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9459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334C1-8A0B-43E4-89C2-56A8C0363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FAQs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E9BF5-0F1B-4123-9DD9-1D1E486F84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1319213" marR="0" indent="-97313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&lt;h2&gt;&lt;a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="#"&gt;Which is harder to learn: jQuery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or JavaScript?&lt;/a&gt;&lt;/h2&gt;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&lt;p&gt;For many things, jQuery is easier to learn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than JavaScript. But remember that jQuery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is JavaScript.&lt;/p&gt;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="faqs.js"&gt;&lt;/script&gt;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6616B-AE43-4FDD-9C90-2DA8929FE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4AB56-9629-4DFE-825C-4DE9F0A00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B4AEF-B691-4A8B-B3BE-62D20D08D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1685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7BF8D-4C89-45C1-9126-F65E1495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for the FAQs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33FF8-2A45-4E3D-8364-38FFACFE60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color: black;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text-decoration: none;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a:focus, a:hover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color: blue;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h2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cursor: pointer;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background: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(images/plus.png) no-repeat left center;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h2.minus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background: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(images/minus.png) no-repeat left center;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display: none;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div.open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display: block;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8109E-0D95-47C3-9E63-4E8642C14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7661D-8FD2-4F5B-8051-D5EC881E9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66606-5DFB-48E5-9D50-2462B0A9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7622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D693F-44FA-4D6A-AC82-BCC4BA92D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FAQs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FDDC7-8EA2-4673-84AA-117ED7847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the event handler for the click event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of each h2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toggle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the clicked h2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h2Element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h2's sibling div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divElement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h2Element.nextElementSibling;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h2Element.classList.toggle("minus");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divElement.classList.toggle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("open");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cancel default action of h2's child &lt;a&gt;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8EB57-4C0C-4A7A-AD69-C29E24708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5295D-9A23-46B7-B3F2-1D3797E56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6CBFB-3164-4007-88E5-7FA4D3A8E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7291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155B7-9570-48A5-9C1C-6726614CB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FAQs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8E5A3-2E30-4D70-9A25-AA41159EF7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the h2 tags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h2Elements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attach event handler for each h2 tag	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(let h2Element of h2Elements)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h2Element.addEventListener("click", toggle);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set focus on first h2 tag's &lt;a&gt;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h2Elements[0].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firstChild.focus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   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97EAF-7E39-43DF-A6CD-49239F676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7ACE6-A7F9-432E-81CE-8A7E6D376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9B9E3-469E-49FB-AA69-28AF838FE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A39BB-4520-4240-B940-BC8D87C8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C938ED-3700-4933-86C9-8D3E78C5A6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Explain how the DOM HTML specification can simplify coding when compared to the DOM Core specification.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use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classList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property of the Element interface.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a form that has a submit button and a reset button.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Textbox,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Textarea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Select, Radio, and Checkbox objects.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for working with forms and controls: submit(), reset(), focus(), blur(), and select().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events for working with controls: focus, blur, click,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dblclick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change, and select.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process of using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appendChild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insertBefore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methods of the Node interface to add nodes to the DOM.</a:t>
            </a:r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2FDC9-66E3-46A2-8915-8C481BEEA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62014-93F6-44E9-B674-FE5FF3E03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243F3-373B-4D46-AB35-162D8F247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0111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3012472-F4DA-4830-B26C-DA1B03AD3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form in a web browser</a:t>
            </a:r>
            <a:endParaRPr lang="en-US" dirty="0"/>
          </a:p>
        </p:txBody>
      </p:sp>
      <p:pic>
        <p:nvPicPr>
          <p:cNvPr id="9" name="Content Placeholder 8" descr="Refer to page 197 in textbook">
            <a:extLst>
              <a:ext uri="{FF2B5EF4-FFF2-40B4-BE49-F238E27FC236}">
                <a16:creationId xmlns:a16="http://schemas.microsoft.com/office/drawing/2014/main" id="{D3F1D886-686A-4A6E-9349-3E6A4111DB1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58306" y="1097151"/>
            <a:ext cx="5980694" cy="149364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EC608-0003-4589-8AA0-ADB09ADB6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AF0B6-6AEC-41A7-A53F-47B2A0582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36574-0254-4793-9446-D31AC379B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484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021FC-100E-47C7-99E5-F86A467F0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form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F0C004-C74A-454A-9CA9-5216B0C06E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action="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join.php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method="get"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"&gt;Email Address:&lt;/label&gt;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"&gt;First Name:&lt;/label&gt;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&lt;label&gt;&amp;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type="submit"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value="Join our List"&gt;&lt;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E8756-BC1E-423D-81AD-7AEF8BE30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AC2FB-7D95-4D6E-A150-1277F112A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4C123-C3EE-40B6-B14E-8CB11C360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177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4D9C5-1C38-4FC2-99CC-E48A616D9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URL that’s sent when the form is submitted with the “get”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E0CD72-F234-42C5-9C69-DA4C3639B5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join.php?email_address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=grace%40yahoo.com&amp;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=Grace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55B28-4727-4687-B134-A06F0A68A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9EFC2-E58E-4397-B210-6F61EBEEF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1A1F8-75AF-4E3E-9706-E15F4EEE6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6705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58A7C-8197-41CA-86AC-1EC94BEC2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Attributes of the form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11D5FF-A6C0-43CC-AF6E-BD124D18F0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D91A8-BD1C-4709-A88B-EFBDB1AC6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1085D-ED4C-43C8-89E8-B99F262A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5AF2A-5A38-4159-9CBA-387F6D153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0328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5AE06-7E9B-4068-A771-173B3A8FA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forms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D75CA1-2481-487E-A071-FFC3C98401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control (or field)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submit button 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reset button 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data validation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F0D4B-9303-411B-B358-0EBD5D441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C1494-3ACF-4202-9A6A-DDDD95B6A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F340E-1C2E-48E5-AB0D-89AE731C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4595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63886-E822-4DC1-8A84-68ECCDC14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 of a Textbox,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or Select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BDE84-8A24-4AB1-B8CF-A8AFF2CC63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value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D1D00-96F7-44C5-9400-04FBFC8F5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8316C-47F4-4001-B15B-706C10585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A385D-40A9-4C20-9340-B61B2981F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018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64A00-0B9B-4ED2-B5F3-04C613F5C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HTML code for a text box, text area, and select list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683AB7-C709-4237-BBC9-7660794A9F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 for="name"&gt;First Name:&lt;/label&gt;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type="text"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name="name"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id="name"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 for="comment"&gt;Comment:&lt;/label&gt;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name="comment"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id="comment"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rows="5"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cols="40"&gt;&lt;/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 for="country"&gt;Country:&lt;/label&gt;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&lt;select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name="country"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id="country"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&lt;option value=""&gt;&lt;/option&gt;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&lt;option value="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"&gt;USA&lt;/option&gt;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&lt;option value="can"&gt;Canada&lt;/option&gt;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&lt;option value="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"&gt;Mexico&lt;/option&gt;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&lt;/select&gt;&lt;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399C7-3C8F-44C9-A473-18389F41D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92A1B-F670-4B24-980C-8F23C3D46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DFEEB-5429-43A1-9538-374DB086D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6391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34D14-6E58-4554-BB3B-B39C81EDF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 code to get the text box, text area,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select list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AA5BD-7683-4DE4-8DE8-9518C78683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$("#name").value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comment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$("#comment").value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alert("Please enter a name.");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comment.length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alert("Please enter a comment.");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country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$("#country").value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(country ==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/* USA processing */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if (country == "can")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/* Canada processing */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if (country ==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/* Mexico processing */ }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{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alert("Please select a country."); }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3C709-385B-454A-913D-9709BEDB3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B6E73-DBA3-445F-A67F-BA58C2227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500C3-4702-4882-A757-611FD7490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1516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8F7C4-2E5B-412C-9972-240B538A8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 code to set the text box, text area,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select list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A4801-C4B9-4AA3-B58D-6AB2DF892F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$("#country").value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$("#name").value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$("#comment").value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F9AFF-5E3A-46F1-B5DA-5B4EBB2FC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FD811-A802-4D52-B81D-78F633501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EC9F2-8741-4CA1-890D-1AD8C9F96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6362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6A402-60A9-443D-B49F-90A05E79A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properties of a Radio or Checkbox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63180-EBC9-4C39-BF97-E429227FAA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value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checked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2C7A9-08F9-4FD3-9D0B-1A64CFEA5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10BD0-69A2-47CB-AD1B-22886DB9C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565DC-061B-41A6-8222-9839D63D8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635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56BC9-1E63-4CFB-B883-F991EB35C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code for a web page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7466C-B403-4535-B9F0-9FCCE5B901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&lt;title&gt;Join Email List&lt;/title&gt;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&lt;h1&gt;Please join our email list&lt;/h1&gt;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&lt;form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action="join.html" method="get"&gt;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"&gt;Email Address:&lt;/label&gt;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email_error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"&gt;*&lt;/span&gt;&lt;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&lt;/form&gt;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92696-0C1E-49C7-94C5-DAEE46936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B9EBC-45BE-4FE4-AAE8-C77CF66F4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FA4BB-1188-4DBC-BD30-DA9617248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908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B025-3326-4F7B-AF4D-144DE552E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HTML code for two radio buttons and a check box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9A997E-02EC-4DA6-AE61-10590434D7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&lt;label&gt;Contact me by:&lt;/label&gt;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type="radio"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name="contact"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id="text"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value="text"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&gt;Text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type="radio"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name="contact"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id="email"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value="email"&gt;Email&lt;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&lt;label&gt;Terms of Service:&lt;/label&gt;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type="checkbox"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name="accept"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id="accept"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value="accept"&gt;I accept&lt;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48A25-6FAE-4C7D-B2BD-2F85C3087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FF7A6-A456-459E-8F11-EE4AFF36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09A11-79C1-4B1F-9384-3A3951303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0573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4E558-689A-427C-ADA2-E321AA25C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 code to get the radio button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check box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9856C-04CC-4C45-8D56-3A4670EBF8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contact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$("#text").checked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contact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$("#text").value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contact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(contact == "text") { /*text processing*/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if (contact == "email") { /*email processing*/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{ alert("You must select a contact method");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$("accept").checked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/*accept processing*/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{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alert("You must accept our terms of service.");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7EF43-4176-4232-BC34-4A6B69FB8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F9FD0-F7B1-4CF8-9190-9FFED7B02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EE860-D298-4B0B-941B-EE1187FB7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89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ACEEB-ABCB-4645-854D-797001369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 code to set the radio button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check box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382A4-5357-4CC2-BBFC-A11FB30057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$("#text").checked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$("#accept").checked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true;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C3644-C043-46E6-B9D6-D1D1A0BC7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25448-CA50-4D3D-94E3-8B1E112D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03237-ACB2-474B-A879-C8AB84A11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9499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F843E-5638-4417-BB36-41850FB1D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that are commonly used with forms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A5E93-42F9-409F-884C-86EC86528F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submit()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reset()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EBD65-134E-461B-A911-07668C90B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2C180-8841-410D-8912-7937A59E3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91F94-2E2D-40AF-8D9F-E1A0564B3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7773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5F501-E95D-4051-830A-ED19F9D27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Three methods that are commonly used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controls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F6BF1-3ADA-402A-BAB8-05A7127B68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blur()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9AA66-D98B-49DC-B493-E05377E8F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94447-2C0B-4F17-9AB4-8354A89A5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F166A-A53F-4321-8F4D-DAEAD3DA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00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3C1CD-4876-4006-8FD9-669EBDAC0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control events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0AC07-C403-4141-9A82-0C30B39EA9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blur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click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6C16C-00CC-477C-96B9-301F126B8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FC3A8-5251-4E71-9028-010BA5E40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DD0D7-4878-44BC-84D1-D41609A52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687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976B1-4178-4713-B9F1-BD4947593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use the reset()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submit() methods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F0E617-8345-4A5D-95AC-F880D3BC5C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registration_form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").reset();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registration_form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").submit();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7EC4B-10F5-43DB-8FBE-E1DEE0A86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352D51-DE0C-4D19-9724-C8B2DD146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3BACB-EB09-4E98-9ECD-03506392C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3299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3BBEB-4761-401D-A012-9CB794813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for the change event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 select list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D5FBF2-DB4A-4D35-9948-86286DED98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investmentChange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      // call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valculateClick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$("#investment").blur();  // remove focus from list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1D233-C0D9-4309-A2E1-AD990F801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51F85-B020-4F95-A2BC-48A70C1D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264A3-181D-4BBC-9036-2B9448CDE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249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7EB20-A716-4F09-B695-D61A09CFB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event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 text box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DE3C0-B7F8-4548-AC1E-9B4B131025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yearsDblclick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$("#years").value = "";   // clear text box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96D03-CA87-4360-816D-6F3A6DB3D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2FD35-96D9-4912-83C8-1A8E626DA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7371A-D385-40D4-BADB-8562CA861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832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C5819-C8AF-4F99-81D6-2DF2E9A0C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event handler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attaches other event handlers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4F065F-207F-420B-BF50-6A2613EFCF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$("#investment").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"change",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investmentChange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$("#years").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yearsDblclick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$("#years").focus();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9C945-B11A-4888-A895-BE72A5390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7D731-566F-4807-8A7F-202AE17BC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5268C-4700-48FC-B3F9-F5F9EB166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266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D3037D1-C702-44EA-84DC-DFB2A13B1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DOM for the web page</a:t>
            </a:r>
            <a:endParaRPr lang="en-US" dirty="0"/>
          </a:p>
        </p:txBody>
      </p:sp>
      <p:pic>
        <p:nvPicPr>
          <p:cNvPr id="9" name="Content Placeholder 8" descr="Refer to page 183 in textbook">
            <a:extLst>
              <a:ext uri="{FF2B5EF4-FFF2-40B4-BE49-F238E27FC236}">
                <a16:creationId xmlns:a16="http://schemas.microsoft.com/office/drawing/2014/main" id="{73228C56-B8BF-4C99-AE5B-041F212A084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74371" y="1143000"/>
            <a:ext cx="6395258" cy="338357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9354B-49BC-4DA8-8EF9-2AE95DED0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009FC-B12A-407C-9B02-AF8F8566D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62809-8773-48A3-909C-46F8B9546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6344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FE93427-CCC9-4C8F-A0AC-77849D9FA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Register application</a:t>
            </a:r>
            <a:endParaRPr lang="en-US" dirty="0"/>
          </a:p>
        </p:txBody>
      </p:sp>
      <p:pic>
        <p:nvPicPr>
          <p:cNvPr id="11" name="Content Placeholder 10" descr="Refer to page 205 in textbook">
            <a:extLst>
              <a:ext uri="{FF2B5EF4-FFF2-40B4-BE49-F238E27FC236}">
                <a16:creationId xmlns:a16="http://schemas.microsoft.com/office/drawing/2014/main" id="{3B05D666-7075-44BD-83E6-DE8DAA7F6E3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7887" y="1093990"/>
            <a:ext cx="6474513" cy="279221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FF2CF5-B2D0-40A0-97BD-D71F93E4B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38D7B-695D-4FC6-9021-988D82257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3D20E-765E-4B5F-8A85-C56002DDD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95299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660D2-6101-42DE-9F76-2A20D8325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form and controls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4EC367-0C66-494F-B03C-9D48B4DB51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&lt;h1&gt;Register for an Account&lt;/h1&gt;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action="register_account.html" method="get"&gt;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"&gt;E-Mail:&lt;/label&gt;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&lt;span&gt;*&lt;/span&gt;&lt;/div&gt;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for="phone"&gt;Mobile Phone:&lt;/label&gt;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name="phone" id="phone"&gt;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&lt;span&gt;*&lt;/span&gt;&lt;/div&gt;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for="country"&gt;Country:&lt;/label&gt;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&lt;select name="country" id="country"&gt;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&lt;option value=""&gt;Select a country&lt;/option&gt;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&lt;option&gt;USA&lt;/option&gt;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&lt;option&gt;Canada&lt;/option&gt;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&lt;option&gt;Mexico&lt;/option&gt;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&lt;/select&gt;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&lt;span&gt;*&lt;/span&gt;&lt;/div&gt;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316DB-A7D4-4B92-8332-BC5D74013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0649A-9B45-490B-B336-FD964109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58F21-64FB-48EC-8509-BF41D6266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1113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14A95-549D-4971-B9CC-9A2D9EAD8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form and controls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899C7-EC18-4B24-8214-9CFA86C389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741363" marR="0" indent="-39528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&lt;label&gt;Contact me by:&lt;/label&gt;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type="radio" name="contact" id="text"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value="text" checked&gt;Text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type="radio" name="contact" id="email"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value="email"&gt;Email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type="radio" name="contact" id="none"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value="none"&gt;Don't contact me&lt;/div&gt;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&lt;label&gt;Terms of Service:&lt;/label&gt;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type="checkbox" name="terms" id="terms"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value="yes"&gt;I accept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;&lt;/label&gt;&lt;span&gt;*&lt;/span&gt;&lt;/div&gt;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type="button" id="register"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value="Register"&gt;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value="Reset"&gt;&lt;/div&gt;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355D6-0CA3-47DF-A524-7C145B866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7FEFC-A081-4794-AFBA-FF296BE5E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67E7B-BB91-459A-A892-E689CB9CD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372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A10F7-635B-4768-BBEF-5B22152A7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Register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A2943A-140F-43D7-85D8-444BF6B3D9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email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phone = $("#phone");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country = $("#country");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terms = $("#terms");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"This field is required.";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"This field is required.";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80EA1-A3D1-4F55-BA50-F187240E1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953A34-81D0-4B77-9615-4C3D993E0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DC708-A707-4B83-AD04-B5E2FF49D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522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7D03B-D5A8-42A7-A244-61B8FD909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Register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F03C3-8AC9-484D-AB52-C5D3850F9A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798513" marR="0" indent="-45243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country.value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country.nextElementSibling.textContent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"Please select a country.";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$("#country").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terms.checked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false)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"This box must be checked.";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true)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$("form").submit();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1201C-49A9-4954-B1FA-7AA34F21B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C63E0-80C3-442F-91B6-A4044FEE5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A5CD8-80CF-4337-8415-587B05DA3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2560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DD0DD-715B-4D4E-8694-A5C92B28C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Register app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491BDB-7B06-4ADA-BEF5-CF464026BB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$("form").reset();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"*";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$("#phone").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"*";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$("#country").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"*";	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$("#terms").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"*";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$("#register").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").focus();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B0E66-A0DA-439D-8D42-CD1C80EED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08774-9EEF-41D6-8828-F2B0272D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C2494-9482-4720-8F14-B53FF20F4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71802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921A3-A348-49E0-B453-37ECE98AD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more methods of the Document interface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BA7003-1332-4AA8-8D1B-582DF6D9F9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createElement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createTextNode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C80EB-0EBB-40E0-8150-552F6F78B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63D73-2F0C-4890-B712-A24E20A46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7A06B-EBA7-4124-B8B9-3682724D0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82649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F932A-07FE-4AFF-82F6-A95C395E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Five more methods of the Node interface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70679-9F91-4AE9-9651-2D6D12A455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appendChild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insertBefore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new,existing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replaceChild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new,existing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removeChild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ECFE6-BF13-4B6A-8B8E-48069035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00AC8-BA94-4A14-B907-DFF7E2A5B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D2C1AA-22A5-4BE4-99AE-0F23D2C09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8322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27EF50-FEF1-49EF-9BA3-97D2A5D46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button that adds a new &lt;p&gt; element to the DOM 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6ACD96-39A8-46BD-9F29-C79EEDBCA16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1066800"/>
            <a:ext cx="7391400" cy="685800"/>
          </a:xfrm>
        </p:spPr>
        <p:txBody>
          <a:bodyPr/>
          <a:lstStyle/>
          <a:p>
            <a:r>
              <a:rPr lang="en-US" sz="2000" b="1" dirty="0">
                <a:solidFill>
                  <a:srgbClr val="000099"/>
                </a:solidFill>
                <a:effectLst/>
                <a:latin typeface="+mj-lt"/>
                <a:ea typeface="Times New Roman" panose="02020603050405020304" pitchFamily="18" charset="0"/>
              </a:rPr>
              <a:t>Before button is clicked             After button is clicked</a:t>
            </a:r>
            <a:endParaRPr lang="en-US" b="1" dirty="0">
              <a:solidFill>
                <a:srgbClr val="000099"/>
              </a:solidFill>
              <a:latin typeface="+mj-lt"/>
            </a:endParaRPr>
          </a:p>
        </p:txBody>
      </p:sp>
      <p:pic>
        <p:nvPicPr>
          <p:cNvPr id="12" name="Content Placeholder 11" descr="Refer to page 209 in textbook">
            <a:extLst>
              <a:ext uri="{FF2B5EF4-FFF2-40B4-BE49-F238E27FC236}">
                <a16:creationId xmlns:a16="http://schemas.microsoft.com/office/drawing/2014/main" id="{AE56D8F5-3D78-4678-A5C2-BA076C5C24F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491129"/>
            <a:ext cx="2209800" cy="1767840"/>
          </a:xfrm>
          <a:prstGeom prst="rect">
            <a:avLst/>
          </a:prstGeom>
        </p:spPr>
      </p:pic>
      <p:pic>
        <p:nvPicPr>
          <p:cNvPr id="13" name="Content Placeholder 12" descr="Refer to page 209 in textbook">
            <a:extLst>
              <a:ext uri="{FF2B5EF4-FFF2-40B4-BE49-F238E27FC236}">
                <a16:creationId xmlns:a16="http://schemas.microsoft.com/office/drawing/2014/main" id="{9C04E376-1284-4E93-B7B7-7C7F0C2B2B39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5049012" y="1491129"/>
            <a:ext cx="2209800" cy="2166471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433C1C1-0ADE-4BE2-8F13-AAB4A9A916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2800" y="3729758"/>
            <a:ext cx="7391400" cy="84224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&lt;p&gt;First paragraph&lt;/p&gt;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&lt;p&gt;Last paragraph&lt;/p&gt;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type="button" id="add" value="Add to DOM"&gt;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1CBFD-F996-4CE1-AEAD-0942DB058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3D68D-3A8A-42D3-AD00-8DEECB8B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F35D6-29CA-4D97-9A07-0F23F9F6D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0782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B7487-D9A2-4664-9AE3-65BCE76D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click event handler for the button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7FE00F-996E-4B1B-B641-A7E2B17BFB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$("#add").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a new &lt;p&gt;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newParagraph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createElement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("p");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a new text node and add it to the new &lt;p&gt;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text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createTextNode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("Middle paragraph");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newParagraph.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appendChild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(text);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the first &lt;p&gt; tag in the document and its parent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firstParagraph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$("p");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parent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firstParagraph.parentNode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insert the new &lt;p&gt; tag after the first &lt;p&gt; tag (that is,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before the element that comes after the first &lt;p&gt; tag)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parent.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insertBefore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newParagraph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firstParagraph.nextElementSibling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BA4F9-B6FD-4622-83E7-388ED861D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4CFE1-BFE4-4E88-8D3F-B64BF7D41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5D717-7820-4EF9-8539-EC3D0C7B4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696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7463E-33C2-4E35-8540-279457568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DOM nodes commonly used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D83989-781A-4ACA-B4FD-013E41A4A7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Document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Element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Attr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Text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66CE0-B6CB-44A3-B829-86BBA7519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ED766-F206-41FB-9BF1-3BECC3016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5B050-6376-4071-A72C-2CCBB4F35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2551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B0DB0C3-8861-48C4-A6FB-6BF94C24E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Register application</a:t>
            </a:r>
            <a:endParaRPr lang="en-US" dirty="0"/>
          </a:p>
        </p:txBody>
      </p:sp>
      <p:pic>
        <p:nvPicPr>
          <p:cNvPr id="9" name="Content Placeholder 8" descr="Refer to page 211 in textbook">
            <a:extLst>
              <a:ext uri="{FF2B5EF4-FFF2-40B4-BE49-F238E27FC236}">
                <a16:creationId xmlns:a16="http://schemas.microsoft.com/office/drawing/2014/main" id="{9FD5CBA6-51E2-4624-8C25-9B1CFD4AC3C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4845" y="1066800"/>
            <a:ext cx="6401355" cy="42797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07AF1-9C00-4F4E-9631-2C87D608F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8C17E-8010-46C0-86FF-203AD63CD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93D26-8E9B-4297-A4F9-A3EE2C8A6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82032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49B8A-AE2F-492C-A60D-D1210A73D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for the error messages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8D1CE-0A82-47D8-ACBB-1E8E54EE5E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.messages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border: 3px solid red;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color: red;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padding: 2em;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margin-bottom: 2em;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8604B-F3D7-4E56-A6B9-8D65D5E0C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37BCA-4E77-4E51-A21D-B841D3B3A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CCC68-4673-48D0-810B-26ADE926D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40672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86C63-6952-4B56-8F34-D4683BBAB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JavaScript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B2C9C-D2CD-4260-9609-0F7AC1EE3E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displayErrorMsgs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new ul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ul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document.createElement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("ul");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ul.classList.add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("messages");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li tag for each error message and add to ul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(let msg of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 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li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document.createElement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("li");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text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document.createTextNode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(msg);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li.appendChild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(text);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ul.appendChild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(li);  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If no ul element yet, add it before form tag.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Otherwise, replace it.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node = $("ul");    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(node == null) {              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form = $("form");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form.parentNode.insertBefore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(ul, form);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else {                   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node.parentNode.replaceChild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(ul, node);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6EA3F-573A-40F2-8A1C-9C5DC7323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E8F7E-5557-4814-B755-E96145EE3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63F51-FB79-4274-894A-CF38784D6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32698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E68AF-657A-4A34-866F-BC5EEE9F2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JavaScript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777A1A-65C1-4B3E-801A-3A7B77DD4F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form controls to check for validity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email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phone = $("#phone");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country = $("#country");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terms = $("#terms");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array for error messages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check user entries for validity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"Please enter an email address.";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"Please enter a mobile phone number.";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country.value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"Please select a country.";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terms.checked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false)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"You must agree to the terms of service."; 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335A7-1620-43CE-9EC8-EF3EE2B0E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A96E4-5055-4863-99E6-C9541B66C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6AC18-0C17-4130-AE25-0CB954586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6293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A6715-88D6-46D7-9D95-193BA0C91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JavaScript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E42658-DAF0-4F5E-88ED-58D847A6AF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798513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// submit the form or notify user of errors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0) {      // no error messages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$("form").submit();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displayErrorMsgs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$("form").reset();      // don't need to clear span elements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$("ul").remove();       // remove the error messages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$("#register").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").focus();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B2714-A926-41E0-9F44-AFC60D90C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E269A-8928-494C-A7D4-AFBE718A6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F349B-E593-4B74-8624-E09B24499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369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26301-AA1C-4D8C-893D-947353AE8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properties of the Node interface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14E1AD-A3ED-4516-B7B8-3D1F465ABF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parentNode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childNodes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firstChild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lastChild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nodeValue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textContent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C894F-2082-4675-AC7F-0E41821F7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67E03-1EE7-4F9B-B2F7-EBF10839F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EB743-5605-4B4D-BFB0-D305B0F0D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261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BBE69-C9EC-40F9-A122-AF82DFF45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HTML span element with three child elements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2390F7-E372-4C19-9DD8-602D89D2B0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&lt;span&gt;&lt;b&gt;Welcome &lt;/b&gt;&lt;u&gt;Back&lt;/u&gt;&lt;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&gt;!&lt;/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&gt;&lt;/span&gt;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an Element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span element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span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("span");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7F4F8-B5C0-4EF6-8EDB-94921B9DC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3AB31-8E98-4ED2-AF8D-BB09ECBE5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BDDE4-DA66-46C9-99DB-3CA55FABE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35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D3356-DBEB-4E83-8D2C-3F7B823E0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the text from the span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2952B-7F20-42C9-BDDD-138A7D012D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924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lang="en-US" sz="24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nodeValue</a:t>
            </a:r>
            <a: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span.firstChild.firstChild.nodeValue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span.firstChild.nextElementSibling.firstChild.nodeValue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span.lastChild.firstChild.nodeValue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displays Welcome Back!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lang="en-US" sz="24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textContent</a:t>
            </a:r>
            <a: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span.textContent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displays Welcome Back!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10559-BB78-4527-9EA3-83AFE4F8D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7098D-BD6E-46E9-8E19-4D475A21F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90493-79C6-4DF4-9A41-7C8E0B036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15010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303</TotalTime>
  <Words>5835</Words>
  <Application>Microsoft Office PowerPoint</Application>
  <PresentationFormat>On-screen Show (4:3)</PresentationFormat>
  <Paragraphs>861</Paragraphs>
  <Slides>64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0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6</vt:lpstr>
      <vt:lpstr>Objectives (part 1)</vt:lpstr>
      <vt:lpstr>Objectives (part 2)</vt:lpstr>
      <vt:lpstr>The code for a web page</vt:lpstr>
      <vt:lpstr>The DOM for the web page</vt:lpstr>
      <vt:lpstr>The DOM nodes commonly used</vt:lpstr>
      <vt:lpstr>Some of the properties of the Node interface</vt:lpstr>
      <vt:lpstr>An HTML span element with three child elements </vt:lpstr>
      <vt:lpstr>How to get the text from the span element</vt:lpstr>
      <vt:lpstr>How to set the text of the span element’s  first child element</vt:lpstr>
      <vt:lpstr>Common methods of the Document  and Element interfaces</vt:lpstr>
      <vt:lpstr>How to create an array of all &lt;a&gt; tags  in a document</vt:lpstr>
      <vt:lpstr>An HTML ul element</vt:lpstr>
      <vt:lpstr>How to test for and get an attribute</vt:lpstr>
      <vt:lpstr>The URL for the DOM HTML specification</vt:lpstr>
      <vt:lpstr>Typical properties available  with the DOM HTML specification</vt:lpstr>
      <vt:lpstr>How the DOM HTML specification can simplify your code</vt:lpstr>
      <vt:lpstr>Other examples of using the DOM HTML specification (part 1)</vt:lpstr>
      <vt:lpstr>Other examples of using the DOM HTML specification (part 2)</vt:lpstr>
      <vt:lpstr>Another property of the Element interface</vt:lpstr>
      <vt:lpstr>An HTML label element</vt:lpstr>
      <vt:lpstr>How to toggle a CSS class</vt:lpstr>
      <vt:lpstr>Terms</vt:lpstr>
      <vt:lpstr>The FAQs application in a browser</vt:lpstr>
      <vt:lpstr>The HTML for the FAQs application (part 1)</vt:lpstr>
      <vt:lpstr>The HTML for the FAQs application (part 2)</vt:lpstr>
      <vt:lpstr>The CSS for the FAQs application</vt:lpstr>
      <vt:lpstr>The JavaScript for the FAQs application (part 1)</vt:lpstr>
      <vt:lpstr>The JavaScript for the FAQs application (part 2)</vt:lpstr>
      <vt:lpstr>A form in a web browser</vt:lpstr>
      <vt:lpstr>The HTML for the form</vt:lpstr>
      <vt:lpstr>The URL that’s sent when the form is submitted with the “get” method</vt:lpstr>
      <vt:lpstr>Attributes of the form element</vt:lpstr>
      <vt:lpstr>Terms related to forms</vt:lpstr>
      <vt:lpstr>Property of a Textbox, Textarea, or Select object</vt:lpstr>
      <vt:lpstr>HTML code for a text box, text area, and select list</vt:lpstr>
      <vt:lpstr>JavaScript code to get the text box, text area,  and select list values</vt:lpstr>
      <vt:lpstr>JavaScript code to set the text box, text area,  and select list values</vt:lpstr>
      <vt:lpstr>Two properties of a Radio or Checkbox object</vt:lpstr>
      <vt:lpstr>HTML code for two radio buttons and a check box</vt:lpstr>
      <vt:lpstr>JavaScript code to get the radio button  and check box values</vt:lpstr>
      <vt:lpstr>JavaScript code to set the radio button  and check box values</vt:lpstr>
      <vt:lpstr>Two methods that are commonly used with forms</vt:lpstr>
      <vt:lpstr>Three methods that are commonly used  with controls</vt:lpstr>
      <vt:lpstr>Common control events</vt:lpstr>
      <vt:lpstr>Statements that use the reset()  and submit() methods</vt:lpstr>
      <vt:lpstr>An event handler for the change event  of a select list</vt:lpstr>
      <vt:lpstr>An event handler for the dblclick event  of a text box</vt:lpstr>
      <vt:lpstr>A DOMContentLoaded event handler  that attaches other event handlers</vt:lpstr>
      <vt:lpstr>The Register application</vt:lpstr>
      <vt:lpstr>The HTML for the form and controls (part 1)</vt:lpstr>
      <vt:lpstr>The HTML for the form and controls (part 2)</vt:lpstr>
      <vt:lpstr>The JavaScript for the Register app (part 1)</vt:lpstr>
      <vt:lpstr>The JavaScript for the Register app (part 2)</vt:lpstr>
      <vt:lpstr>The JavaScript for the Register app (part 3)</vt:lpstr>
      <vt:lpstr>Two more methods of the Document interface</vt:lpstr>
      <vt:lpstr>Five more methods of the Node interface</vt:lpstr>
      <vt:lpstr>A button that adds a new &lt;p&gt; element to the DOM </vt:lpstr>
      <vt:lpstr>The click event handler for the button</vt:lpstr>
      <vt:lpstr>The updated Register application</vt:lpstr>
      <vt:lpstr>The CSS for the error messages</vt:lpstr>
      <vt:lpstr>The updated JavaScript (part 1)</vt:lpstr>
      <vt:lpstr>The updated JavaScript (part 2)</vt:lpstr>
      <vt:lpstr>The updated JavaScript (part 3)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17</cp:revision>
  <cp:lastPrinted>2016-01-14T23:03:16Z</cp:lastPrinted>
  <dcterms:created xsi:type="dcterms:W3CDTF">2020-08-13T17:35:16Z</dcterms:created>
  <dcterms:modified xsi:type="dcterms:W3CDTF">2020-08-13T23:03:35Z</dcterms:modified>
</cp:coreProperties>
</file>