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49"/>
  </p:notesMasterIdLst>
  <p:handoutMasterIdLst>
    <p:handoutMasterId r:id="rId50"/>
  </p:handoutMasterIdLst>
  <p:sldIdLst>
    <p:sldId id="323" r:id="rId2"/>
    <p:sldId id="324" r:id="rId3"/>
    <p:sldId id="325" r:id="rId4"/>
    <p:sldId id="374" r:id="rId5"/>
    <p:sldId id="442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429" r:id="rId17"/>
    <p:sldId id="443" r:id="rId18"/>
    <p:sldId id="385" r:id="rId19"/>
    <p:sldId id="386" r:id="rId20"/>
    <p:sldId id="387" r:id="rId21"/>
    <p:sldId id="430" r:id="rId22"/>
    <p:sldId id="432" r:id="rId23"/>
    <p:sldId id="433" r:id="rId24"/>
    <p:sldId id="434" r:id="rId25"/>
    <p:sldId id="435" r:id="rId26"/>
    <p:sldId id="436" r:id="rId27"/>
    <p:sldId id="444" r:id="rId28"/>
    <p:sldId id="437" r:id="rId29"/>
    <p:sldId id="431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438" r:id="rId38"/>
    <p:sldId id="439" r:id="rId39"/>
    <p:sldId id="440" r:id="rId40"/>
    <p:sldId id="418" r:id="rId41"/>
    <p:sldId id="419" r:id="rId42"/>
    <p:sldId id="422" r:id="rId43"/>
    <p:sldId id="420" r:id="rId44"/>
    <p:sldId id="421" r:id="rId45"/>
    <p:sldId id="441" r:id="rId46"/>
    <p:sldId id="427" r:id="rId47"/>
    <p:sldId id="428" r:id="rId48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52" autoAdjust="0"/>
  </p:normalViewPr>
  <p:slideViewPr>
    <p:cSldViewPr>
      <p:cViewPr varScale="1">
        <p:scale>
          <a:sx n="61" d="100"/>
          <a:sy n="61" d="100"/>
        </p:scale>
        <p:origin x="600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1/23/2018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694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694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94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1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3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4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6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7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/>
              <a:t>Chapter 3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983708"/>
              </p:ext>
            </p:extLst>
          </p:nvPr>
        </p:nvGraphicFramePr>
        <p:xfrm>
          <a:off x="914400" y="1597025"/>
          <a:ext cx="7262813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Document" r:id="rId4" imgW="7301323" imgH="2308743" progId="Word.Document.12">
                  <p:embed/>
                </p:oleObj>
              </mc:Choice>
              <mc:Fallback>
                <p:oleObj name="Document" r:id="rId4" imgW="7301323" imgH="23087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597025"/>
                        <a:ext cx="7262813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C3,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of the if statement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633846"/>
              </p:ext>
            </p:extLst>
          </p:nvPr>
        </p:nvGraphicFramePr>
        <p:xfrm>
          <a:off x="914400" y="1066800"/>
          <a:ext cx="7313400" cy="291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0" name="Document" r:id="rId3" imgW="7313400" imgH="2917485" progId="Word.Document.12">
                  <p:embed/>
                </p:oleObj>
              </mc:Choice>
              <mc:Fallback>
                <p:oleObj name="Document" r:id="rId3" imgW="7313400" imgH="29174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9174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1323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if statement with else if and else clauses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075209"/>
              </p:ext>
            </p:extLst>
          </p:nvPr>
        </p:nvGraphicFramePr>
        <p:xfrm>
          <a:off x="914400" y="1066800"/>
          <a:ext cx="7313612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8" name="Document" r:id="rId3" imgW="7313400" imgH="1846769" progId="Word.Document.12">
                  <p:embed/>
                </p:oleObj>
              </mc:Choice>
              <mc:Fallback>
                <p:oleObj name="Document" r:id="rId3" imgW="7313400" imgH="18467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184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956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if statement with a compound conditional expression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909020"/>
              </p:ext>
            </p:extLst>
          </p:nvPr>
        </p:nvGraphicFramePr>
        <p:xfrm>
          <a:off x="914400" y="1295400"/>
          <a:ext cx="7313612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2" name="Document" r:id="rId3" imgW="7313400" imgH="639335" progId="Word.Document.12">
                  <p:embed/>
                </p:oleObj>
              </mc:Choice>
              <mc:Fallback>
                <p:oleObj name="Document" r:id="rId3" imgW="7313400" imgH="6393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612" cy="63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4476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test a Boolean variable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602407"/>
              </p:ext>
            </p:extLst>
          </p:nvPr>
        </p:nvGraphicFramePr>
        <p:xfrm>
          <a:off x="914400" y="1066800"/>
          <a:ext cx="7313400" cy="2114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6" name="Document" r:id="rId3" imgW="7313400" imgH="2114808" progId="Word.Document.12">
                  <p:embed/>
                </p:oleObj>
              </mc:Choice>
              <mc:Fallback>
                <p:oleObj name="Document" r:id="rId3" imgW="7313400" imgH="21148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1148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8131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of a while loop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648495"/>
              </p:ext>
            </p:extLst>
          </p:nvPr>
        </p:nvGraphicFramePr>
        <p:xfrm>
          <a:off x="914400" y="1066800"/>
          <a:ext cx="7313612" cy="284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36" name="Document" r:id="rId3" imgW="7313400" imgH="2841570" progId="Word.Document.12">
                  <p:embed/>
                </p:oleObj>
              </mc:Choice>
              <mc:Fallback>
                <p:oleObj name="Document" r:id="rId3" imgW="7313400" imgH="28415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2843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5389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of a do-while loop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85271"/>
              </p:ext>
            </p:extLst>
          </p:nvPr>
        </p:nvGraphicFramePr>
        <p:xfrm>
          <a:off x="914400" y="1071563"/>
          <a:ext cx="7291388" cy="303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0" name="Document" r:id="rId3" imgW="7301323" imgH="3043637" progId="Word.Document.12">
                  <p:embed/>
                </p:oleObj>
              </mc:Choice>
              <mc:Fallback>
                <p:oleObj name="Document" r:id="rId3" imgW="7301323" imgH="30436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71563"/>
                        <a:ext cx="7291388" cy="303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4928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do-while loop that gets a user entry </a:t>
            </a:r>
            <a:br>
              <a:rPr lang="en-US" dirty="0"/>
            </a:br>
            <a:r>
              <a:rPr lang="en-US" dirty="0"/>
              <a:t>until it is a number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321161"/>
              </p:ext>
            </p:extLst>
          </p:nvPr>
        </p:nvGraphicFramePr>
        <p:xfrm>
          <a:off x="914400" y="1276350"/>
          <a:ext cx="7313612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6" name="Document" r:id="rId3" imgW="7313400" imgH="1846769" progId="Word.Document.12">
                  <p:embed/>
                </p:oleObj>
              </mc:Choice>
              <mc:Fallback>
                <p:oleObj name="Document" r:id="rId3" imgW="7313400" imgH="18467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76350"/>
                        <a:ext cx="7313612" cy="184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5569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syntax of a for statement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960824"/>
              </p:ext>
            </p:extLst>
          </p:nvPr>
        </p:nvGraphicFramePr>
        <p:xfrm>
          <a:off x="914400" y="1066800"/>
          <a:ext cx="7313400" cy="337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3" name="Document" r:id="rId3" imgW="7313400" imgH="3377288" progId="Word.Document.12">
                  <p:embed/>
                </p:oleObj>
              </mc:Choice>
              <mc:Fallback>
                <p:oleObj name="Document" r:id="rId3" imgW="7313400" imgH="33772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7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2041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for loop that calculates the future value </a:t>
            </a:r>
            <a:br>
              <a:rPr lang="en-US" dirty="0"/>
            </a:br>
            <a:r>
              <a:rPr lang="en-US" dirty="0"/>
              <a:t>of an investment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706956"/>
              </p:ext>
            </p:extLst>
          </p:nvPr>
        </p:nvGraphicFramePr>
        <p:xfrm>
          <a:off x="914400" y="1252537"/>
          <a:ext cx="7313612" cy="309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88" name="Document" r:id="rId3" imgW="7313400" imgH="3089101" progId="Word.Document.12">
                  <p:embed/>
                </p:oleObj>
              </mc:Choice>
              <mc:Fallback>
                <p:oleObj name="Document" r:id="rId3" imgW="7313400" imgH="30891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52537"/>
                        <a:ext cx="7313612" cy="309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1241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398970"/>
              </p:ext>
            </p:extLst>
          </p:nvPr>
        </p:nvGraphicFramePr>
        <p:xfrm>
          <a:off x="914400" y="1066800"/>
          <a:ext cx="7301323" cy="5025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72" name="Document" r:id="rId3" imgW="7301323" imgH="5025440" progId="Word.Document.12">
                  <p:embed/>
                </p:oleObj>
              </mc:Choice>
              <mc:Fallback>
                <p:oleObj name="Document" r:id="rId3" imgW="7301323" imgH="50254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1323" cy="5025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46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405015"/>
              </p:ext>
            </p:extLst>
          </p:nvPr>
        </p:nvGraphicFramePr>
        <p:xfrm>
          <a:off x="914400" y="1066800"/>
          <a:ext cx="7313400" cy="4988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Document" r:id="rId3" imgW="7313400" imgH="4988039" progId="Word.Document.12">
                  <p:embed/>
                </p:oleObj>
              </mc:Choice>
              <mc:Fallback>
                <p:oleObj name="Document" r:id="rId3" imgW="7313400" imgH="49880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988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69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of the dialog boxes for the Miles </a:t>
            </a:r>
            <a:br>
              <a:rPr lang="en-US" dirty="0"/>
            </a:br>
            <a:r>
              <a:rPr lang="en-US" dirty="0"/>
              <a:t>Per Gallon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556427"/>
              </p:ext>
            </p:extLst>
          </p:nvPr>
        </p:nvGraphicFramePr>
        <p:xfrm>
          <a:off x="914400" y="1323620"/>
          <a:ext cx="7313400" cy="461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9" name="Document" r:id="rId3" imgW="7313400" imgH="4619980" progId="Word.Document.12">
                  <p:embed/>
                </p:oleObj>
              </mc:Choice>
              <mc:Fallback>
                <p:oleObj name="Document" r:id="rId3" imgW="7313400" imgH="46199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23620"/>
                        <a:ext cx="7313400" cy="4619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0180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JavaScript for the MPG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3202138"/>
              </p:ext>
            </p:extLst>
          </p:nvPr>
        </p:nvGraphicFramePr>
        <p:xfrm>
          <a:off x="914400" y="1154112"/>
          <a:ext cx="7313612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0" name="Document" r:id="rId3" imgW="7313400" imgH="4862834" progId="Word.Document.12">
                  <p:embed/>
                </p:oleObj>
              </mc:Choice>
              <mc:Fallback>
                <p:oleObj name="Document" r:id="rId3" imgW="7313400" imgH="4862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54112"/>
                        <a:ext cx="7313612" cy="486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4975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first of three prompt dialog boxes </a:t>
            </a:r>
            <a:br>
              <a:rPr lang="en-US" dirty="0"/>
            </a:br>
            <a:r>
              <a:rPr lang="en-US" dirty="0"/>
              <a:t>for the Future Value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485" y="1447800"/>
            <a:ext cx="4831715" cy="18573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091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 in a browser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 descr="M:\Current projects\JavaScript\Manuscript\ch03\3-06b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990" y="1295400"/>
            <a:ext cx="6684010" cy="120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076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and JavaScript for the FV app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808358"/>
              </p:ext>
            </p:extLst>
          </p:nvPr>
        </p:nvGraphicFramePr>
        <p:xfrm>
          <a:off x="914400" y="1154112"/>
          <a:ext cx="7313612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5" name="Document" r:id="rId3" imgW="7313400" imgH="4862834" progId="Word.Document.12">
                  <p:embed/>
                </p:oleObj>
              </mc:Choice>
              <mc:Fallback>
                <p:oleObj name="Document" r:id="rId3" imgW="7313400" imgH="4862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54112"/>
                        <a:ext cx="7313612" cy="4865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20469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and JavaScript (continued)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125654"/>
              </p:ext>
            </p:extLst>
          </p:nvPr>
        </p:nvGraphicFramePr>
        <p:xfrm>
          <a:off x="914400" y="1130300"/>
          <a:ext cx="7313612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9" name="Document" r:id="rId3" imgW="7313400" imgH="2449766" progId="Word.Document.12">
                  <p:embed/>
                </p:oleObj>
              </mc:Choice>
              <mc:Fallback>
                <p:oleObj name="Document" r:id="rId3" imgW="7313400" imgH="2449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0300"/>
                        <a:ext cx="7313612" cy="245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18921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dialog boxes for the Test Scores app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82245"/>
              </p:ext>
            </p:extLst>
          </p:nvPr>
        </p:nvGraphicFramePr>
        <p:xfrm>
          <a:off x="914400" y="1057094"/>
          <a:ext cx="7313400" cy="4810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20" name="Document" r:id="rId3" imgW="7313400" imgH="4810306" progId="Word.Document.12">
                  <p:embed/>
                </p:oleObj>
              </mc:Choice>
              <mc:Fallback>
                <p:oleObj name="Document" r:id="rId3" imgW="7313400" imgH="48103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57094"/>
                        <a:ext cx="7313400" cy="4810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541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dialog boxes for the Test Scores app (cont.)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208325"/>
              </p:ext>
            </p:extLst>
          </p:nvPr>
        </p:nvGraphicFramePr>
        <p:xfrm>
          <a:off x="914400" y="1066800"/>
          <a:ext cx="7313400" cy="2214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7" name="Document" r:id="rId3" imgW="7313400" imgH="2214827" progId="Word.Document.12">
                  <p:embed/>
                </p:oleObj>
              </mc:Choice>
              <mc:Fallback>
                <p:oleObj name="Document" r:id="rId3" imgW="7313400" imgH="22148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2148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46902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JavaScript in the head section </a:t>
            </a:r>
            <a:br>
              <a:rPr lang="en-US" dirty="0"/>
            </a:br>
            <a:r>
              <a:rPr lang="en-US" dirty="0"/>
              <a:t>of the HTML file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554835"/>
              </p:ext>
            </p:extLst>
          </p:nvPr>
        </p:nvGraphicFramePr>
        <p:xfrm>
          <a:off x="914400" y="1295400"/>
          <a:ext cx="7313612" cy="446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7" name="Document" r:id="rId3" imgW="7313400" imgH="4461316" progId="Word.Document.12">
                  <p:embed/>
                </p:oleObj>
              </mc:Choice>
              <mc:Fallback>
                <p:oleObj name="Document" r:id="rId3" imgW="7313400" imgH="4461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612" cy="446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713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for creating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661635"/>
              </p:ext>
            </p:extLst>
          </p:nvPr>
        </p:nvGraphicFramePr>
        <p:xfrm>
          <a:off x="914400" y="990600"/>
          <a:ext cx="7313400" cy="2271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4" name="Document" r:id="rId3" imgW="7313400" imgH="2271673" progId="Word.Document.12">
                  <p:embed/>
                </p:oleObj>
              </mc:Choice>
              <mc:Fallback>
                <p:oleObj name="Document" r:id="rId3" imgW="7313400" imgH="22716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2271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4563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(continued)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835811"/>
              </p:ext>
            </p:extLst>
          </p:nvPr>
        </p:nvGraphicFramePr>
        <p:xfrm>
          <a:off x="914400" y="1214383"/>
          <a:ext cx="7684829" cy="4957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Document" r:id="rId3" imgW="7684829" imgH="4957817" progId="Word.Document.12">
                  <p:embed/>
                </p:oleObj>
              </mc:Choice>
              <mc:Fallback>
                <p:oleObj name="Document" r:id="rId3" imgW="7684829" imgH="49578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4383"/>
                        <a:ext cx="7684829" cy="4957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211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for referring to an element </a:t>
            </a:r>
            <a:br>
              <a:rPr lang="en-US" dirty="0"/>
            </a:br>
            <a:r>
              <a:rPr lang="en-US" dirty="0"/>
              <a:t>of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038123"/>
              </p:ext>
            </p:extLst>
          </p:nvPr>
        </p:nvGraphicFramePr>
        <p:xfrm>
          <a:off x="914400" y="1295400"/>
          <a:ext cx="7313400" cy="1307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56" name="Document" r:id="rId3" imgW="7313400" imgH="1307094" progId="Word.Document.12">
                  <p:embed/>
                </p:oleObj>
              </mc:Choice>
              <mc:Fallback>
                <p:oleObj name="Document" r:id="rId3" imgW="7313400" imgH="13070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3070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8567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add values to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35579"/>
              </p:ext>
            </p:extLst>
          </p:nvPr>
        </p:nvGraphicFramePr>
        <p:xfrm>
          <a:off x="914400" y="1131887"/>
          <a:ext cx="7300912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4" name="Document" r:id="rId3" imgW="7301323" imgH="697088" progId="Word.Document.12">
                  <p:embed/>
                </p:oleObj>
              </mc:Choice>
              <mc:Fallback>
                <p:oleObj name="Document" r:id="rId3" imgW="7301323" imgH="697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1887"/>
                        <a:ext cx="7300912" cy="69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9039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for getting the length property </a:t>
            </a:r>
            <a:br>
              <a:rPr lang="en-US" dirty="0"/>
            </a:br>
            <a:r>
              <a:rPr lang="en-US" dirty="0"/>
              <a:t>of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7810413"/>
              </p:ext>
            </p:extLst>
          </p:nvPr>
        </p:nvGraphicFramePr>
        <p:xfrm>
          <a:off x="914400" y="1219200"/>
          <a:ext cx="7313400" cy="192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44" name="Document" r:id="rId3" imgW="7313400" imgH="1923763" progId="Word.Document.12">
                  <p:embed/>
                </p:oleObj>
              </mc:Choice>
              <mc:Fallback>
                <p:oleObj name="Document" r:id="rId3" imgW="7313400" imgH="19237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1923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74314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that puts the number 1 through 10 </a:t>
            </a:r>
            <a:br>
              <a:rPr lang="en-US" dirty="0"/>
            </a:br>
            <a:r>
              <a:rPr lang="en-US" dirty="0"/>
              <a:t>into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537498"/>
              </p:ext>
            </p:extLst>
          </p:nvPr>
        </p:nvGraphicFramePr>
        <p:xfrm>
          <a:off x="914400" y="1219200"/>
          <a:ext cx="7313400" cy="4675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49" name="Document" r:id="rId3" imgW="7313400" imgH="4675027" progId="Word.Document.12">
                  <p:embed/>
                </p:oleObj>
              </mc:Choice>
              <mc:Fallback>
                <p:oleObj name="Document" r:id="rId3" imgW="7313400" imgH="46750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46750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60429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that puts four totals in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432348"/>
              </p:ext>
            </p:extLst>
          </p:nvPr>
        </p:nvGraphicFramePr>
        <p:xfrm>
          <a:off x="914400" y="1066800"/>
          <a:ext cx="7313400" cy="2687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5" name="Document" r:id="rId3" imgW="7313400" imgH="2687223" progId="Word.Document.12">
                  <p:embed/>
                </p:oleObj>
              </mc:Choice>
              <mc:Fallback>
                <p:oleObj name="Document" r:id="rId3" imgW="7313400" imgH="26872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687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32924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that displays the totals and the sum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01459"/>
              </p:ext>
            </p:extLst>
          </p:nvPr>
        </p:nvGraphicFramePr>
        <p:xfrm>
          <a:off x="914400" y="1066800"/>
          <a:ext cx="7313400" cy="410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9" name="Document" r:id="rId3" imgW="7313400" imgH="4109088" progId="Word.Document.12">
                  <p:embed/>
                </p:oleObj>
              </mc:Choice>
              <mc:Fallback>
                <p:oleObj name="Document" r:id="rId3" imgW="7313400" imgH="41090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109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61814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695252"/>
              </p:ext>
            </p:extLst>
          </p:nvPr>
        </p:nvGraphicFramePr>
        <p:xfrm>
          <a:off x="914400" y="1138237"/>
          <a:ext cx="7270750" cy="152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64" name="Document" r:id="rId3" imgW="7313400" imgH="1545270" progId="Word.Document.12">
                  <p:embed/>
                </p:oleObj>
              </mc:Choice>
              <mc:Fallback>
                <p:oleObj name="Document" r:id="rId3" imgW="7313400" imgH="1545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8237"/>
                        <a:ext cx="7270750" cy="152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4264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 of the Test Scores app </a:t>
            </a:r>
            <a:br>
              <a:rPr lang="en-US" dirty="0"/>
            </a:br>
            <a:r>
              <a:rPr lang="en-US" dirty="0"/>
              <a:t>with an array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550" y="1371600"/>
            <a:ext cx="3829050" cy="2171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22369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JavaScript for the enhanced app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620321"/>
              </p:ext>
            </p:extLst>
          </p:nvPr>
        </p:nvGraphicFramePr>
        <p:xfrm>
          <a:off x="914400" y="1098550"/>
          <a:ext cx="7313612" cy="446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2" name="Document" r:id="rId3" imgW="7313400" imgH="4461316" progId="Word.Document.12">
                  <p:embed/>
                </p:oleObj>
              </mc:Choice>
              <mc:Fallback>
                <p:oleObj name="Document" r:id="rId3" imgW="7313400" imgH="44613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98550"/>
                        <a:ext cx="7313612" cy="446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20028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JavaScript (continued)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398317"/>
              </p:ext>
            </p:extLst>
          </p:nvPr>
        </p:nvGraphicFramePr>
        <p:xfrm>
          <a:off x="914400" y="1143000"/>
          <a:ext cx="7313612" cy="285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4" name="Document" r:id="rId3" imgW="7313400" imgH="2850925" progId="Word.Document.12">
                  <p:embed/>
                </p:oleObj>
              </mc:Choice>
              <mc:Fallback>
                <p:oleObj name="Document" r:id="rId3" imgW="7313400" imgH="28509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2852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04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relational operators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321809"/>
              </p:ext>
            </p:extLst>
          </p:nvPr>
        </p:nvGraphicFramePr>
        <p:xfrm>
          <a:off x="914400" y="1143000"/>
          <a:ext cx="7129463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82" name="Document" r:id="rId3" imgW="7313400" imgH="2727159" progId="Word.Document.12">
                  <p:embed/>
                </p:oleObj>
              </mc:Choice>
              <mc:Fallback>
                <p:oleObj name="Document" r:id="rId3" imgW="7313400" imgH="27271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129463" cy="2657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10916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3-1  Enhance the Future Value app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916548"/>
              </p:ext>
            </p:extLst>
          </p:nvPr>
        </p:nvGraphicFramePr>
        <p:xfrm>
          <a:off x="914400" y="1071563"/>
          <a:ext cx="7291388" cy="417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32" name="Document" r:id="rId3" imgW="7301323" imgH="4188647" progId="Word.Document.12">
                  <p:embed/>
                </p:oleObj>
              </mc:Choice>
              <mc:Fallback>
                <p:oleObj name="Document" r:id="rId3" imgW="7301323" imgH="41886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71563"/>
                        <a:ext cx="7291388" cy="417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75388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3-2  Enhance the Test Scores app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863063"/>
              </p:ext>
            </p:extLst>
          </p:nvPr>
        </p:nvGraphicFramePr>
        <p:xfrm>
          <a:off x="914400" y="1066800"/>
          <a:ext cx="7313400" cy="3249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1" name="Document" r:id="rId3" imgW="7313400" imgH="3249205" progId="Word.Document.12">
                  <p:embed/>
                </p:oleObj>
              </mc:Choice>
              <mc:Fallback>
                <p:oleObj name="Document" r:id="rId3" imgW="7313400" imgH="32492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2492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45170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Extra 3-1	Enhance the Fahrenheit </a:t>
            </a:r>
            <a:br>
              <a:rPr lang="en-US" dirty="0"/>
            </a:br>
            <a:r>
              <a:rPr lang="en-US" dirty="0"/>
              <a:t>		to Celsius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194530"/>
              </p:ext>
            </p:extLst>
          </p:nvPr>
        </p:nvGraphicFramePr>
        <p:xfrm>
          <a:off x="914400" y="1295400"/>
          <a:ext cx="7313400" cy="237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8" name="Document" r:id="rId3" imgW="7313400" imgH="2376010" progId="Word.Document.12">
                  <p:embed/>
                </p:oleObj>
              </mc:Choice>
              <mc:Fallback>
                <p:oleObj name="Document" r:id="rId3" imgW="7313400" imgH="23760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376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61988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3-2  Convert number grades to letters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065571"/>
              </p:ext>
            </p:extLst>
          </p:nvPr>
        </p:nvGraphicFramePr>
        <p:xfrm>
          <a:off x="914400" y="990600"/>
          <a:ext cx="7313612" cy="484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0" name="Document" r:id="rId3" imgW="7313400" imgH="4843766" progId="Word.Document.12">
                  <p:embed/>
                </p:oleObj>
              </mc:Choice>
              <mc:Fallback>
                <p:oleObj name="Document" r:id="rId3" imgW="7313400" imgH="4843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612" cy="4846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03553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3-2 (continued)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860443"/>
              </p:ext>
            </p:extLst>
          </p:nvPr>
        </p:nvGraphicFramePr>
        <p:xfrm>
          <a:off x="914400" y="1066800"/>
          <a:ext cx="7313400" cy="3426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4" name="Document" r:id="rId3" imgW="7301323" imgH="3429268" progId="Word.Document.12">
                  <p:embed/>
                </p:oleObj>
              </mc:Choice>
              <mc:Fallback>
                <p:oleObj name="Document" r:id="rId3" imgW="7301323" imgH="34292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426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11540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3-3  Create a Sum of Numbers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245120"/>
              </p:ext>
            </p:extLst>
          </p:nvPr>
        </p:nvGraphicFramePr>
        <p:xfrm>
          <a:off x="914400" y="838200"/>
          <a:ext cx="7313400" cy="5042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0" name="Document" r:id="rId3" imgW="7313400" imgH="5042006" progId="Word.Document.12">
                  <p:embed/>
                </p:oleObj>
              </mc:Choice>
              <mc:Fallback>
                <p:oleObj name="Document" r:id="rId3" imgW="7313400" imgH="50420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838200"/>
                        <a:ext cx="7313400" cy="5042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32667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3-4  Use a sales array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237534"/>
              </p:ext>
            </p:extLst>
          </p:nvPr>
        </p:nvGraphicFramePr>
        <p:xfrm>
          <a:off x="914400" y="838200"/>
          <a:ext cx="7313400" cy="484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8" name="Document" r:id="rId3" imgW="7313400" imgH="4840887" progId="Word.Document.12">
                  <p:embed/>
                </p:oleObj>
              </mc:Choice>
              <mc:Fallback>
                <p:oleObj name="Document" r:id="rId3" imgW="7313400" imgH="48408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838200"/>
                        <a:ext cx="7313400" cy="484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30983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3-1  Enhance the Future Value app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346460"/>
              </p:ext>
            </p:extLst>
          </p:nvPr>
        </p:nvGraphicFramePr>
        <p:xfrm>
          <a:off x="914400" y="1035050"/>
          <a:ext cx="7291388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0" name="Document" r:id="rId3" imgW="7301323" imgH="3311526" progId="Word.Document.12">
                  <p:embed/>
                </p:oleObj>
              </mc:Choice>
              <mc:Fallback>
                <p:oleObj name="Document" r:id="rId3" imgW="7301323" imgH="33115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35050"/>
                        <a:ext cx="7291388" cy="329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048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Conditional expressions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909730"/>
              </p:ext>
            </p:extLst>
          </p:nvPr>
        </p:nvGraphicFramePr>
        <p:xfrm>
          <a:off x="914400" y="1143000"/>
          <a:ext cx="7313400" cy="2990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39" name="Document" r:id="rId3" imgW="7313400" imgH="2990521" progId="Word.Document.12">
                  <p:embed/>
                </p:oleObj>
              </mc:Choice>
              <mc:Fallback>
                <p:oleObj name="Document" r:id="rId3" imgW="7313400" imgH="29905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990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407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syntax of the global </a:t>
            </a:r>
            <a:r>
              <a:rPr lang="en-US" dirty="0" err="1"/>
              <a:t>isNaN</a:t>
            </a:r>
            <a:r>
              <a:rPr lang="en-US" dirty="0"/>
              <a:t> method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336547"/>
              </p:ext>
            </p:extLst>
          </p:nvPr>
        </p:nvGraphicFramePr>
        <p:xfrm>
          <a:off x="914400" y="1066800"/>
          <a:ext cx="7313400" cy="1402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6" name="Document" r:id="rId3" imgW="7313400" imgH="1402436" progId="Word.Document.12">
                  <p:embed/>
                </p:oleObj>
              </mc:Choice>
              <mc:Fallback>
                <p:oleObj name="Document" r:id="rId3" imgW="7313400" imgH="14024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402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5007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logical operators in order of precedence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65068"/>
              </p:ext>
            </p:extLst>
          </p:nvPr>
        </p:nvGraphicFramePr>
        <p:xfrm>
          <a:off x="914400" y="1143000"/>
          <a:ext cx="7313400" cy="310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2" name="Document" r:id="rId3" imgW="7313400" imgH="3102413" progId="Word.Document.12">
                  <p:embed/>
                </p:oleObj>
              </mc:Choice>
              <mc:Fallback>
                <p:oleObj name="Document" r:id="rId3" imgW="7313400" imgH="31024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10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967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Conditional expressions with logical operators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543748"/>
              </p:ext>
            </p:extLst>
          </p:nvPr>
        </p:nvGraphicFramePr>
        <p:xfrm>
          <a:off x="914400" y="1066800"/>
          <a:ext cx="7313400" cy="3743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4" name="Document" r:id="rId3" imgW="7313400" imgH="3743907" progId="Word.Document.12">
                  <p:embed/>
                </p:oleObj>
              </mc:Choice>
              <mc:Fallback>
                <p:oleObj name="Document" r:id="rId3" imgW="7313400" imgH="37439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743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5736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and jQuery (3rd Ed.)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2017, Mike Murach &amp; Associates, Inc.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anose="020B0606020202030204" pitchFamily="34" charset="0"/>
              </a:rPr>
              <a:t>C3,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349897"/>
              </p:ext>
            </p:extLst>
          </p:nvPr>
        </p:nvGraphicFramePr>
        <p:xfrm>
          <a:off x="914400" y="1066800"/>
          <a:ext cx="7313400" cy="23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0" name="Document" r:id="rId3" imgW="7313400" imgH="2317725" progId="Word.Document.12">
                  <p:embed/>
                </p:oleObj>
              </mc:Choice>
              <mc:Fallback>
                <p:oleObj name="Document" r:id="rId3" imgW="7313400" imgH="23177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31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887309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867</TotalTime>
  <Words>1316</Words>
  <Application>Microsoft Office PowerPoint</Application>
  <PresentationFormat>On-screen Show (4:3)</PresentationFormat>
  <Paragraphs>236</Paragraphs>
  <Slides>47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3</vt:lpstr>
      <vt:lpstr>Objectives</vt:lpstr>
      <vt:lpstr>Objectives (continued)</vt:lpstr>
      <vt:lpstr>The relational operators</vt:lpstr>
      <vt:lpstr>Conditional expressions</vt:lpstr>
      <vt:lpstr>The syntax of the global isNaN method</vt:lpstr>
      <vt:lpstr>The logical operators in order of precedence</vt:lpstr>
      <vt:lpstr>Conditional expressions with logical operators</vt:lpstr>
      <vt:lpstr>Terms</vt:lpstr>
      <vt:lpstr>The syntax of the if statement</vt:lpstr>
      <vt:lpstr>An if statement with else if and else clauses</vt:lpstr>
      <vt:lpstr>An if statement with a compound conditional expression</vt:lpstr>
      <vt:lpstr>How to test a Boolean variable</vt:lpstr>
      <vt:lpstr>The syntax of a while loop</vt:lpstr>
      <vt:lpstr>The syntax of a do-while loop</vt:lpstr>
      <vt:lpstr>A do-while loop that gets a user entry  until it is a number</vt:lpstr>
      <vt:lpstr>The syntax of a for statement</vt:lpstr>
      <vt:lpstr>A for loop that calculates the future value  of an investment</vt:lpstr>
      <vt:lpstr>Terms</vt:lpstr>
      <vt:lpstr>Two of the dialog boxes for the Miles  Per Gallon application</vt:lpstr>
      <vt:lpstr>The JavaScript for the MPG application</vt:lpstr>
      <vt:lpstr>The first of three prompt dialog boxes  for the Future Value application</vt:lpstr>
      <vt:lpstr>The result in a browser</vt:lpstr>
      <vt:lpstr>The HTML and JavaScript for the FV app</vt:lpstr>
      <vt:lpstr>The HTML and JavaScript (continued)</vt:lpstr>
      <vt:lpstr>The dialog boxes for the Test Scores app</vt:lpstr>
      <vt:lpstr>The dialog boxes for the Test Scores app (cont.)</vt:lpstr>
      <vt:lpstr>The JavaScript in the head section  of the HTML file</vt:lpstr>
      <vt:lpstr>The syntax for creating an array</vt:lpstr>
      <vt:lpstr>The syntax for referring to an element  of an array</vt:lpstr>
      <vt:lpstr>How to add values to an array</vt:lpstr>
      <vt:lpstr>The syntax for getting the length property  of an array</vt:lpstr>
      <vt:lpstr>Code that puts the number 1 through 10  into an array</vt:lpstr>
      <vt:lpstr>Code that puts four totals in an array</vt:lpstr>
      <vt:lpstr>Code that displays the totals and the sum</vt:lpstr>
      <vt:lpstr>Terms</vt:lpstr>
      <vt:lpstr>The result of the Test Scores app  with an array</vt:lpstr>
      <vt:lpstr>The JavaScript for the enhanced app</vt:lpstr>
      <vt:lpstr>The JavaScript (continued)</vt:lpstr>
      <vt:lpstr>Exercise 3-1  Enhance the Future Value app</vt:lpstr>
      <vt:lpstr>Exercise 3-2  Enhance the Test Scores app</vt:lpstr>
      <vt:lpstr>Extra 3-1 Enhance the Fahrenheit    to Celsius application</vt:lpstr>
      <vt:lpstr>Extra 3-2  Convert number grades to letters</vt:lpstr>
      <vt:lpstr>Extra 3-2 (continued)</vt:lpstr>
      <vt:lpstr>Extra 3-3  Create a Sum of Numbers application</vt:lpstr>
      <vt:lpstr>Extra 3-4  Use a sales array</vt:lpstr>
      <vt:lpstr>Short 3-1  Enhance the Future Value app</vt:lpstr>
    </vt:vector>
  </TitlesOfParts>
  <Company>Mike Murach &amp; Associates,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Judy Taylor</cp:lastModifiedBy>
  <cp:revision>95</cp:revision>
  <cp:lastPrinted>2015-09-17T18:53:24Z</cp:lastPrinted>
  <dcterms:created xsi:type="dcterms:W3CDTF">2010-11-30T18:46:51Z</dcterms:created>
  <dcterms:modified xsi:type="dcterms:W3CDTF">2018-01-23T18:46:10Z</dcterms:modified>
</cp:coreProperties>
</file>