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64"/>
  </p:notesMasterIdLst>
  <p:handoutMasterIdLst>
    <p:handoutMasterId r:id="rId6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9" r:id="rId58"/>
    <p:sldId id="314" r:id="rId59"/>
    <p:sldId id="315" r:id="rId60"/>
    <p:sldId id="316" r:id="rId61"/>
    <p:sldId id="317" r:id="rId62"/>
    <p:sldId id="318" r:id="rId6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1" autoAdjust="0"/>
    <p:restoredTop sz="86433" autoAdjust="0"/>
  </p:normalViewPr>
  <p:slideViewPr>
    <p:cSldViewPr>
      <p:cViewPr varScale="1">
        <p:scale>
          <a:sx n="95" d="100"/>
          <a:sy n="95" d="100"/>
        </p:scale>
        <p:origin x="199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8/11/2020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C5A2EE-74B4-4329-B2EC-6DFE0575EDC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991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C2,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5374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1668637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3429000"/>
            <a:ext cx="7391400" cy="457200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C2,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BEF828E9-3933-46B2-A26D-71DB9EFEC77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12800" y="3957774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939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C2,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C2,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C2,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  <p:sldLayoutId id="2147483685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2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started fast with JavaScript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EF6898-D472-431F-90D4-3BA1D5033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02BAF-E080-44B6-B592-DE69B511C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disable JavaScript in Chrome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203234-2556-4DBE-ACAB-988B423FBF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467600" cy="4876800"/>
          </a:xfrm>
        </p:spPr>
        <p:txBody>
          <a:bodyPr/>
          <a:lstStyle/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Click the menu button in the upper right corner of the browser window.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Select Settings, then scroll to the “Privacy and security” section.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Expand Site Settings, then scroll to and expand the JavaScript item.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Toggle the Allowed switch to Blocked.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enable JavaScript in Chrome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Follow the procedure above, but toggle the Blocked switch to Allowed.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73A2F3-354A-41FC-93C6-23BD96B1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30B076-C4AB-4149-828D-B46734C8B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A3B6F4-7127-4A57-BC6D-5E51F2A02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940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CF2EF-E1F1-43BD-8F4E-4D78BC67E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basic syntax rules for JavaScript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58E535-5E29-4D94-AB1B-B9C7B21198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JavaScript is case-sensitive.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Each JavaScript statement ends with a semicolon. 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JavaScript ignores extra whitespace within statements.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When JavaScript is in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strict mode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it disallows certain JavaScript features and coding practices that are considered unsafe.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4A662-0B5C-4922-9623-DAADA5C2C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457C6-E4E2-4FAD-9AFD-F6C03F0EA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FEC47-A595-46AC-BC48-CC2B1759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090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A5C16-49FE-4A4A-A2E2-8A7D5A547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 code that follows the syntax rules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D8DDB-B02B-43C7-A169-CDED4AEBB6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function()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emailAddress1 = $("#email_address1").value;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emailAddress2 = $("#email_address2").value;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(emailAddress1 == "") { 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alert("Email Address is required.");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if (emailAddress2 == "")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alert("Second Email Address is required.");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if (emailAddress1 != emailAddress2) { 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alert("Second Email entry must equal first</a:t>
            </a:r>
            <a:b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entry.");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if 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alert("First Name is required.");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 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").submit();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575D1-C8CE-4CF3-AABB-AB0CD194D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151B7-4618-4E8B-A832-1DEFCF620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94713-CDAD-44A6-9746-36A334EF1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831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9F390-8859-4D65-859A-4575B9EF6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split a statement over two or more lines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03B7A-C9F1-443B-A50C-F9F7BDFF16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Split a statement after:</a:t>
            </a:r>
          </a:p>
          <a:p>
            <a:pPr marL="342900" marR="274320" indent="0">
              <a:spcBef>
                <a:spcPts val="0"/>
              </a:spcBef>
              <a:spcAft>
                <a:spcPts val="600"/>
              </a:spcAf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 arithmetic or relational operator such as </a:t>
            </a:r>
            <a:r>
              <a:rPr lang="en-US" sz="1600" b="1" spc="-1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+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b="1" spc="-1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-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b="1" spc="-1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*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b="1" spc="-1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/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b="1" spc="-1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=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b="1" spc="-1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==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1600" b="1" spc="-1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&gt;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or </a:t>
            </a:r>
            <a:r>
              <a:rPr lang="en-US" sz="1600" b="1" spc="-1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</a:t>
            </a:r>
            <a:endParaRPr lang="en-US" sz="2000" spc="-1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74320" indent="0">
              <a:spcBef>
                <a:spcPts val="0"/>
              </a:spcBef>
              <a:spcAft>
                <a:spcPts val="600"/>
              </a:spcAf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 opening brace ( </a:t>
            </a:r>
            <a:r>
              <a:rPr lang="en-US" sz="1600" b="1" spc="-1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{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), bracket ( </a:t>
            </a:r>
            <a:r>
              <a:rPr lang="en-US" sz="1600" b="1" spc="-1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[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), or parenthesis</a:t>
            </a:r>
          </a:p>
          <a:p>
            <a:pPr marL="342900" marR="274320" indent="0">
              <a:spcBef>
                <a:spcPts val="0"/>
              </a:spcBef>
              <a:spcAft>
                <a:spcPts val="600"/>
              </a:spcAf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closing brace ( </a:t>
            </a:r>
            <a:r>
              <a:rPr lang="en-US" sz="1600" b="1" spc="-1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)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 not split a statement after:</a:t>
            </a:r>
          </a:p>
          <a:p>
            <a:pPr marL="342900" marR="274320" indent="0">
              <a:spcBef>
                <a:spcPts val="0"/>
              </a:spcBef>
              <a:spcAft>
                <a:spcPts val="600"/>
              </a:spcAf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 identifier, a value, or the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return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keyword</a:t>
            </a:r>
          </a:p>
          <a:p>
            <a:pPr marL="342900" marR="274320" indent="0">
              <a:spcBef>
                <a:spcPts val="0"/>
              </a:spcBef>
              <a:spcAft>
                <a:spcPts val="600"/>
              </a:spcAf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closing bracket ( </a:t>
            </a:r>
            <a:r>
              <a:rPr lang="en-US" sz="1600" b="1" spc="-10" dirty="0"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]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) or closing parenthesis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31290-9EBE-4540-B298-C4B1014E8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698492-A183-4470-B32D-1E25CB466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5D518-DBFE-4906-8BDD-71F4606F9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599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63379-74EE-48BB-BA97-766117959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Rules for creating identifiers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797E1-6CC1-4A4F-BE70-8AD655C8B8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Identifiers can only contain letters, numbers, the underscore, and the dollar sign.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Identifiers can’t start with a number.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Identifiers are case-sensitive.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Identifiers can be any length.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Identifiers can’t be the same as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reserved words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Avoid using global properties and methods as identifiers.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109D0-AFE2-40C3-B23A-559ABABC0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A3CFD-DC5D-4592-800F-518CEB7F4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E5480-7B00-47CB-8F32-282EAEA6C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549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C61D-0332-406F-B723-6F77413E4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Valid identifiers in JavaScript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0259E7-BD7F-46F7-938D-F3575E59A0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  <a:tab pos="1828800" algn="l"/>
                <a:tab pos="34290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Subtotal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  <a:tab pos="1828800" algn="l"/>
                <a:tab pos="34290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index_1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  <a:tab pos="1828800" algn="l"/>
                <a:tab pos="34290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</a:t>
            </a:r>
          </a:p>
          <a:p>
            <a:pPr marL="342900" marR="0">
              <a:spcBef>
                <a:spcPts val="0"/>
              </a:spcBef>
              <a:spcAft>
                <a:spcPts val="300"/>
              </a:spcAft>
              <a:tabLst>
                <a:tab pos="1371600" algn="l"/>
                <a:tab pos="1828800" algn="l"/>
                <a:tab pos="34290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>
              <a:spcBef>
                <a:spcPts val="0"/>
              </a:spcBef>
              <a:spcAft>
                <a:spcPts val="300"/>
              </a:spcAft>
              <a:tabLst>
                <a:tab pos="1371600" algn="l"/>
                <a:tab pos="1828800" algn="l"/>
                <a:tab pos="34290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calculate_click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>
              <a:spcBef>
                <a:spcPts val="0"/>
              </a:spcBef>
              <a:spcAft>
                <a:spcPts val="300"/>
              </a:spcAft>
              <a:tabLst>
                <a:tab pos="1371600" algn="l"/>
                <a:tab pos="1828800" algn="l"/>
                <a:tab pos="34290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$log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84180-D1C0-43B2-BABA-10CEA7B46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90506-41FF-4D86-B496-BFC174F1C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9DF91-BE2A-4898-A4C2-E4086884C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750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7C853-357A-4FC3-9494-E57D2421A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  <a:tab pos="1371600" algn="l"/>
                <a:tab pos="1828800" algn="l"/>
                <a:tab pos="34290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Camel casing versus snake casing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05497A-0A29-47F5-905D-BA94742B8F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  <a:tab pos="2743200" algn="l"/>
                <a:tab pos="34290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tax_rate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  <a:tab pos="2743200" algn="l"/>
                <a:tab pos="34290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calculate_click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  <a:tab pos="2743200" algn="l"/>
                <a:tab pos="34290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emailAddress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>
              <a:spcBef>
                <a:spcPts val="0"/>
              </a:spcBef>
              <a:spcAft>
                <a:spcPts val="300"/>
              </a:spcAft>
              <a:tabLst>
                <a:tab pos="1371600" algn="l"/>
                <a:tab pos="27432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future_value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774A5-4804-41BC-9E21-1B1EDEF00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BBB00-3422-45E8-8D77-921F1A537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7BBB6-FA47-4187-8EDD-7FB2A6E4A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641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81669-A9FB-478F-B93E-8DD2BF32C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Naming recommendations for identifiers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6DA29F-E4ED-4F06-AC83-A75833A826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meaningful names for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identifiers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That way, your identifiers aren’t likely to be reserved words or global properties.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 consistent: Either use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camel casing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taxRate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or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snake casing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tax_rate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to identify the words within the variables in your scripts.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 you use snake casing, use lowercase for all letters.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0BEEFA-877B-4FB4-8683-DBDBC3C0F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E74FC-A619-4A4E-A12F-40FF1FE3A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9C3AD-CD80-4E8F-ABDF-DDD2A789C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1640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667B1-DFFA-45C5-BF76-33DF0A9E4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Reserved words in JavaScript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C909DB-41CA-4148-ABD3-3F17FA7120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28600" marR="0">
              <a:spcBef>
                <a:spcPts val="0"/>
              </a:spcBef>
              <a:spcAft>
                <a:spcPts val="0"/>
              </a:spcAft>
              <a:tabLst>
                <a:tab pos="1828800" algn="l"/>
                <a:tab pos="3548063" algn="l"/>
                <a:tab pos="5486400" algn="l"/>
                <a:tab pos="65151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abstract	else	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instanceof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switch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  <a:tabLst>
                <a:tab pos="1828800" algn="l"/>
                <a:tab pos="1882775" algn="l"/>
                <a:tab pos="3548063" algn="l"/>
                <a:tab pos="5486400" algn="l"/>
                <a:tab pos="65151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arguments	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enum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int	synchronized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  <a:tabLst>
                <a:tab pos="1828800" algn="l"/>
                <a:tab pos="3548063" algn="l"/>
                <a:tab pos="5486400" algn="l"/>
                <a:tab pos="65151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boolean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eval	interface	this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  <a:tabLst>
                <a:tab pos="1828800" algn="l"/>
                <a:tab pos="3548063" algn="l"/>
                <a:tab pos="5486400" algn="l"/>
                <a:tab pos="65151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break	export	let	throw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  <a:tabLst>
                <a:tab pos="1828800" algn="l"/>
                <a:tab pos="3548063" algn="l"/>
                <a:tab pos="5486400" algn="l"/>
                <a:tab pos="65151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byte	extends	long	throws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  <a:tabLst>
                <a:tab pos="1828800" algn="l"/>
                <a:tab pos="3548063" algn="l"/>
                <a:tab pos="5486400" algn="l"/>
                <a:tab pos="65151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case	false	native	transient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  <a:tabLst>
                <a:tab pos="1828800" algn="l"/>
                <a:tab pos="3548063" algn="l"/>
                <a:tab pos="5486400" algn="l"/>
                <a:tab pos="65151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catch	final	new	true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  <a:tabLst>
                <a:tab pos="1828800" algn="l"/>
                <a:tab pos="3548063" algn="l"/>
                <a:tab pos="5486400" algn="l"/>
                <a:tab pos="65151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	finally	null	try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  <a:tabLst>
                <a:tab pos="1828800" algn="l"/>
                <a:tab pos="3548063" algn="l"/>
                <a:tab pos="5486400" algn="l"/>
                <a:tab pos="65151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	float	package	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typeof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  <a:tabLst>
                <a:tab pos="1828800" algn="l"/>
                <a:tab pos="3548063" algn="l"/>
                <a:tab pos="5486400" algn="l"/>
                <a:tab pos="65151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	for	private	var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  <a:tabLst>
                <a:tab pos="1828800" algn="l"/>
                <a:tab pos="3548063" algn="l"/>
                <a:tab pos="5486400" algn="l"/>
                <a:tab pos="65151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continue	function	protected	void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  <a:tabLst>
                <a:tab pos="1828800" algn="l"/>
                <a:tab pos="3548063" algn="l"/>
                <a:tab pos="5486400" algn="l"/>
                <a:tab pos="65151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debugger	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goto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public	volatile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  <a:tabLst>
                <a:tab pos="1828800" algn="l"/>
                <a:tab pos="3548063" algn="l"/>
                <a:tab pos="5486400" algn="l"/>
                <a:tab pos="65151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default	if	return	while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  <a:tabLst>
                <a:tab pos="1828800" algn="l"/>
                <a:tab pos="3548063" algn="l"/>
                <a:tab pos="5486400" algn="l"/>
                <a:tab pos="65151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delete	implements	short	with</a:t>
            </a:r>
          </a:p>
          <a:p>
            <a:pPr marL="228600" marR="0">
              <a:spcBef>
                <a:spcPts val="0"/>
              </a:spcBef>
              <a:spcAft>
                <a:spcPts val="0"/>
              </a:spcAft>
              <a:tabLst>
                <a:tab pos="1828800" algn="l"/>
                <a:tab pos="3548063" algn="l"/>
                <a:tab pos="5486400" algn="l"/>
                <a:tab pos="65151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	import	static	yield</a:t>
            </a:r>
          </a:p>
          <a:p>
            <a:pPr marL="228600" marR="0">
              <a:spcBef>
                <a:spcPts val="0"/>
              </a:spcBef>
              <a:spcAft>
                <a:spcPts val="300"/>
              </a:spcAft>
              <a:tabLst>
                <a:tab pos="1828800" algn="l"/>
                <a:tab pos="3548063" algn="l"/>
                <a:tab pos="54864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double	in	super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6A5BEF-DD15-4C4E-B454-D2628B7CD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Murach's</a:t>
            </a:r>
            <a:r>
              <a:rPr lang="en-US" dirty="0"/>
              <a:t> JavaScript &amp; jQuery (4th Ed)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DA092-9DDC-42C8-B6AD-AC390EBCC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F35AE-83B6-4A74-8EE6-33E0E22E5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5159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76966-C726-4CD1-9F52-BF719FDCD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 code with comments highlighted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14FDB3-132D-43BC-90E0-D6A192FA05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34526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/* this application validates a user's entries for joining</a:t>
            </a:r>
            <a:endParaRPr lang="en-US" sz="12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our email list</a:t>
            </a:r>
            <a:endParaRPr lang="en-US" sz="12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*/</a:t>
            </a:r>
            <a:endParaRPr lang="en-US" sz="12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 = function(selector) {               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the $ function</a:t>
            </a:r>
            <a:endParaRPr lang="en-US" sz="12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this function gets and validates the user entries</a:t>
            </a:r>
            <a:endParaRPr lang="en-US" sz="12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joinList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emailAddress1 = $("#email_address1").value;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emailAddress2 = $("#email_address2").value;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").value;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true;                      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set default value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validate the first entry</a:t>
            </a:r>
            <a:endParaRPr lang="en-US" sz="12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(emailAddress1 == "")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$("email_address1_error").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textContent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"This field is required.";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                     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set valid flag to off</a:t>
            </a:r>
            <a:endParaRPr lang="en-US" sz="12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$("email_address1_error").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textContent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validate the second entry</a:t>
            </a:r>
            <a:endParaRPr lang="en-US" sz="12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CADCE-027B-4FD4-B59D-E2D2ACDB1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6555E-E9B6-4731-B84C-1C4D0EA49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2601EB-9BE2-41B2-A7F7-A7BD07CA8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871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F69CA-25FE-4942-927B-0812B9ADF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04CD99-2B73-4D93-B76F-C9EB4C672D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Given the specifications for a JavaScript application that requires only the skills that you’ve learned so far, code, test, and debug the application.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two ways to include JavaScript in the body of an HTML document.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case-sensitivity, semicolons, and whitespace relate to the syntax for a JavaScript statement.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List the primary rules for creating a JavaScript identifier.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JavaScript comments, including “commenting out” portions of JavaScript code.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CE45A3-D6E2-4376-A58E-48C6E1E3D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37FE6D-4DAC-4C67-AA95-BB7206610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17806A-0AD4-4FA9-BDDD-93557E362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624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79CB6-CDC4-41F1-A269-A684C5221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basic syntax rules for JavaScript comments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AA38A-81DE-4530-88A8-1CD7AAD047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Block comments begin with /* and end with */.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Single-line comments begin with two forward slashes and continue to the end of the line.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Guidelines for using comments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comments to describe portions of code that are hard to understand.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comments to disable portions of code that you don’t want to test.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Don’t use comments unnecessarily.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6A1A0-5F66-446F-9CBA-072493C44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3C3BE-00DD-48EE-B251-48C86BEC5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8DD74-280F-43EC-8AC9-5DD60A3AA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919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79E58-AD00-49C0-81F0-AF4BA025D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JavaScript syntax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A5D64-FD8C-429D-8D6F-1BDE9EC86B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statement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whitespace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strict mode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identifier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camel casing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snake casing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comment out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417B4-A6E7-4AC9-BD18-312F82693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2CB926-656D-4791-A824-B96A15CCF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33BC5B-7BCA-4DFE-B5C0-F468BB9DF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623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810C3-367D-469B-9DF9-6D34DFCA4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JavaScript’s primitive data types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26C655-02A2-4C1B-A056-5EDBB3D53D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String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Boolean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Symbol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Null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Undefined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BigInt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(ES2020)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117D0-C5EC-425A-ABAC-E2A9D2C69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17061-91D5-4A23-B6E2-229BF65EF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E9B842-E1A3-4A77-BD24-00FC4D05D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8461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5E3D4-377D-4DFA-8A98-10FC92EF5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of number values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DB1D59-0CED-455A-8AE6-896AD5F74F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	// an integer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-21	// a negative integer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21.5	// a decimal value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-124.82	// a negative decimal value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-3.7e-9	// floating-point notation for -0.0000000037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number data type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number value can be an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integer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or a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decimal value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JavaScript, decimal values are stored as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floating-point numbers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 a result is stored in a number data type that is larger or smaller than the data type can store, it will be stored as the value Infinity or -Infinity.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05EFB-3278-4EF0-B3AD-5F5F795A2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874222-1AC2-4B04-AA75-922AE6BC4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113113-AA86-4133-82C7-721D0F604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8961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BFDBC-DEA2-42D7-9ABB-A87CE8E52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of string values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37672C-8A90-4CF8-B518-881DB6601D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"JavaScript"	     // a string with double quotes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'String Data'    // a string with single quotes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// an empty string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string data type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string value is surrounded by double quotes or single quotes. The string must start and end with the same type of quotation mark.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empty string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is a string that contains no characters. It is entered by typing two quotation marks with nothing between them.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CAC4E-E4E6-4028-A15F-6017961DC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C06ED-1827-4ED3-BBF6-29B728E76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6CEBD-3C94-4363-AFF5-997FB22F5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8332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812D0-070D-4B52-BC0A-8896B534B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two Boolean values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486F2D-39DC-44FA-BFC0-6E1FF04999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true	// equivalent to true, yes, or on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false	// equivalent to false, no, or off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Boolean data type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Boolean value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can be true or false. Boolean values are often used in conditional statements.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00828E-BC91-4257-8586-BCB0B0BDF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0D9E67-C28B-46F0-AD9C-60AF5ABE1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F9437-50DA-4614-8949-FD28114DD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6447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B756F-B998-4190-8DC2-325A46063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declare and initialize a variable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458CE3-6D1F-4C62-BC49-5D5EA7BFB7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Syntax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4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variableName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count = 1;             // integer value of 1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subtotal = 74.95;      // decimal value of 74.95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name = "Joseph";       // string value of "Joseph"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email = "";            // empty string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       // Boolean value of false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total = subtotal;      // assigns value of subtotal variable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x = 0, y = 0;          // declares and initializes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// 2 variables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reassign the value of a variable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count = 1;                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 = count + 1;         // value of count is now 2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D3AB1-9B05-44D3-BC75-A0CA829AB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0DF28-15E7-4049-968F-1C34BC3DE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1FB134-029A-4DF6-92ED-FE8E8F883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0705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35FF8-F1C3-44F5-9C12-2C461398E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declare and initialize a constant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E8D8BA-219D-4E65-ADAE-F3E97A4194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Syntax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same as for variable but with const keyword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happens if you try to reassign the value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a constant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count = 1;                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 = count + 1;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TypeError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Assignment to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// constant variable.      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12AA66-5299-4577-8368-A43E4E3A2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02C61-6E98-4D53-BAB2-A72AD7CCF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47376-226F-481B-931F-FE8E4C0C2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4747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C2965-6A57-47FE-8ED2-CEBA5F320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JavaScript processes variable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constant declarations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C9D6DE-3BBB-4FA1-A57A-3EE850BEB7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143000"/>
            <a:ext cx="7467600" cy="4876800"/>
          </a:xfrm>
        </p:spPr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JavaScript places all variable and constant declarations in memory first. This is called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hoisting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When a variable that’s declared with the var keyword is hoisted, JavaScript initializes it with a value of undefined. Because of this, you can access the variable before you declare it, but its value will be undefined.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When a variable that’s declared with the let keyword is hoisted, JavaScript doesn’t initialize it. That’s also true of a constant. Because of this, you can’t access the variable or constant before you declare it.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08C492-15DF-4F60-BBBC-FD724CA77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7F20C-6575-47A4-B796-5C632E2F1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68CB6-037C-4F99-9FB0-40621ACEB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3508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BD210-0208-4838-B7E6-05CBB2793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variable declared with the var keyword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5A8C5A-6486-4432-B582-0D4AA93CE6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 before it’s declared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alert(val1);         // displays "undefined"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 val1 = "value";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 after it’s declared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var val1 = "value";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alert(val1);         // displays "value"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variable declared with the let keyword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 before it’s declared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alert(val2);   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ReferenceError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nothing displays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val2 = "value";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 after it’s declared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val2 = "value";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alert(val2);         // displays "value"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5A237-77A7-48F6-A4AF-CB16B1A1B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29F257-3063-4538-862E-DCFF02546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3ACDF-E4BC-4303-8ADA-61D3D6AE3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593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3FF1A-C1DC-4355-93A8-A9A897A34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3BBED7-CAE8-4401-9F78-C74E0F5557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three primitive data types that are available from JavaScript: numeric, string, and Boolean.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variable and constant declarations and assignment statements with numeric, string, and Boolean data.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using the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keywords to declare constants and variables and using the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keyword to declare variables and constants.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the arithmetic operators and the rules for evaluating an arithmetic expression, including order of precedence and the use of parentheses.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using the + operator and a template string literal when working with strings.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Explain how to use an escape sequence such as \n to include a special character in a string.</a:t>
            </a:r>
          </a:p>
          <a:p>
            <a:pPr marL="457200" indent="-457200">
              <a:buFont typeface="+mj-lt"/>
              <a:buAutoNum type="arabicPeriod" startAt="5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2CF953-3F9A-4C60-9959-0F1B07B27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4BDF3-62AB-4951-825D-A616B956F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8E4590-FC72-472B-8A56-21A76F67C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4903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983D6-9A19-4C5D-A428-106E33A55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variables and constants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BDDA7F-ED9E-454A-A41B-3C24D1571A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variable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constant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declare a variable or constant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initialize a variable or constant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assignment statement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assignment operator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literal value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literal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string literal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numeric literal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hoisting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temporal dead (TDZ)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C721A-F9BC-4B1C-867E-541B1B95E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C56FA-BCA5-450B-B32B-41C3379E4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8B720-E531-4C36-B14F-EF114D033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471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98A5D-190B-4EA7-BDCF-AF21BA62E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JavaScript’s arithmetic operators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F6AD13D-7C0E-4B3F-8AE9-6C0B0E87563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4400" y="1143000"/>
            <a:ext cx="7086600" cy="4419600"/>
          </a:xfrm>
          <a:ln w="12700" cmpd="sng"/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6363" algn="l"/>
                <a:tab pos="1428750" algn="l"/>
                <a:tab pos="3200400" algn="l"/>
              </a:tabLs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Operator	Name	Description</a:t>
            </a:r>
          </a:p>
          <a:p>
            <a:pPr marL="3200400" marR="0" indent="-3200400">
              <a:spcBef>
                <a:spcPts val="600"/>
              </a:spcBef>
              <a:spcAft>
                <a:spcPts val="600"/>
              </a:spcAft>
              <a:tabLst>
                <a:tab pos="398463" algn="l"/>
                <a:tab pos="514350" algn="ctr"/>
                <a:tab pos="1376363" algn="l"/>
              </a:tabLst>
            </a:pP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+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Addition	Adds two operands.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200400" marR="0" indent="-3200400">
              <a:spcBef>
                <a:spcPts val="600"/>
              </a:spcBef>
              <a:spcAft>
                <a:spcPts val="600"/>
              </a:spcAft>
              <a:tabLst>
                <a:tab pos="398463" algn="l"/>
                <a:tab pos="514350" algn="ctr"/>
                <a:tab pos="1376363" algn="l"/>
                <a:tab pos="1428750" algn="l"/>
              </a:tabLst>
            </a:pP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-</a:t>
            </a:r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Subtraction	Subtracts the right operand from the left operand.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200400" marR="0" indent="-3200400">
              <a:spcBef>
                <a:spcPts val="600"/>
              </a:spcBef>
              <a:spcAft>
                <a:spcPts val="600"/>
              </a:spcAft>
              <a:tabLst>
                <a:tab pos="398463" algn="l"/>
                <a:tab pos="514350" algn="ctr"/>
                <a:tab pos="1376363" algn="l"/>
                <a:tab pos="1428750" algn="l"/>
              </a:tabLst>
            </a:pP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*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Multiplication	Multiplies two operands.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200400" marR="0" indent="-3200400">
              <a:spcBef>
                <a:spcPts val="600"/>
              </a:spcBef>
              <a:spcAft>
                <a:spcPts val="600"/>
              </a:spcAft>
              <a:tabLst>
                <a:tab pos="398463" algn="l"/>
                <a:tab pos="514350" algn="ctr"/>
                <a:tab pos="1376363" algn="l"/>
                <a:tab pos="1428750" algn="l"/>
              </a:tabLst>
            </a:pP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/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Division	Divides the right operand into the left operand. The result is always a floating-point number.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200400" marR="0" indent="-3200400">
              <a:spcBef>
                <a:spcPts val="600"/>
              </a:spcBef>
              <a:spcAft>
                <a:spcPts val="600"/>
              </a:spcAft>
              <a:tabLst>
                <a:tab pos="398463" algn="l"/>
                <a:tab pos="514350" algn="ctr"/>
                <a:tab pos="1312863" algn="l"/>
                <a:tab pos="1376363" algn="l"/>
              </a:tabLst>
            </a:pP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%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	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Modulus	Divides the right operand into the left operand and returns the remainder.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200400" marR="0" indent="-3200400">
              <a:spcBef>
                <a:spcPts val="600"/>
              </a:spcBef>
              <a:spcAft>
                <a:spcPts val="600"/>
              </a:spcAft>
              <a:tabLst>
                <a:tab pos="398463" algn="l"/>
                <a:tab pos="514350" algn="ctr"/>
                <a:tab pos="1376363" algn="l"/>
                <a:tab pos="1428750" algn="l"/>
              </a:tabLst>
            </a:pP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++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Increment	Adds 1 to the operand.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200400" marR="0" indent="-3200400">
              <a:spcBef>
                <a:spcPts val="600"/>
              </a:spcBef>
              <a:spcAft>
                <a:spcPts val="600"/>
              </a:spcAft>
              <a:tabLst>
                <a:tab pos="398463" algn="l"/>
                <a:tab pos="514350" algn="ctr"/>
                <a:tab pos="1376363" algn="l"/>
                <a:tab pos="1428750" algn="l"/>
              </a:tabLst>
            </a:pP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--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Decrement	Subtracts 1 from the operand.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F5237-86D1-492B-AA21-806ACE90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D088B9-8FE4-430D-AEF7-10474846D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E79DD-0EBB-429B-9008-E338E042F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8967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DFF21B5-FEEF-496C-8273-09BF839C8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order of precedence for arithmetic operators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CC17CA9-2AD0-4A36-AB58-9CA48282F01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1143000"/>
            <a:ext cx="7467600" cy="2209800"/>
          </a:xfrm>
          <a:ln w="12700">
            <a:prstDash val="solid"/>
          </a:ln>
        </p:spPr>
        <p:txBody>
          <a:bodyPr/>
          <a:lstStyle/>
          <a:p>
            <a:pPr marR="0">
              <a:spcBef>
                <a:spcPts val="600"/>
              </a:spcBef>
              <a:spcAft>
                <a:spcPts val="600"/>
              </a:spcAft>
              <a:tabLst>
                <a:tab pos="914400" algn="l"/>
                <a:tab pos="2400300" algn="l"/>
                <a:tab pos="38862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Order	Operators	Direction	Description</a:t>
            </a:r>
          </a:p>
          <a:p>
            <a:pPr marL="0" marR="0" indent="0">
              <a:spcBef>
                <a:spcPts val="600"/>
              </a:spcBef>
              <a:spcAft>
                <a:spcPts val="600"/>
              </a:spcAft>
              <a:tabLst>
                <a:tab pos="290513" algn="l"/>
                <a:tab pos="342900" algn="ctr"/>
                <a:tab pos="914400" algn="l"/>
                <a:tab pos="971550" algn="l"/>
                <a:tab pos="2400300" algn="l"/>
                <a:tab pos="38862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1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++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Left to right	Increment operator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600"/>
              </a:spcBef>
              <a:spcAft>
                <a:spcPts val="600"/>
              </a:spcAft>
              <a:tabLst>
                <a:tab pos="290513" algn="l"/>
                <a:tab pos="342900" algn="ctr"/>
                <a:tab pos="914400" algn="l"/>
                <a:tab pos="971550" algn="l"/>
                <a:tab pos="2400300" algn="l"/>
                <a:tab pos="38862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2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--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Left to right	Decrement operator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600"/>
              </a:spcBef>
              <a:spcAft>
                <a:spcPts val="600"/>
              </a:spcAft>
              <a:tabLst>
                <a:tab pos="290513" algn="l"/>
                <a:tab pos="342900" algn="ctr"/>
                <a:tab pos="914400" algn="l"/>
                <a:tab pos="971550" algn="l"/>
                <a:tab pos="2400300" algn="l"/>
                <a:tab pos="38862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3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*  /  %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Left to right	Multiplication, division, modulus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600"/>
              </a:spcBef>
              <a:spcAft>
                <a:spcPts val="900"/>
              </a:spcAft>
              <a:tabLst>
                <a:tab pos="290513" algn="l"/>
                <a:tab pos="914400" algn="l"/>
                <a:tab pos="342900" algn="ctr"/>
                <a:tab pos="400050" algn="ctr"/>
                <a:tab pos="914400" algn="l"/>
                <a:tab pos="971550" algn="l"/>
                <a:tab pos="2398713" algn="l"/>
                <a:tab pos="3886200" algn="l"/>
              </a:tabLst>
            </a:pP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+  -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Left to right	Addition, subtraction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E08C2D-B174-478F-B488-993E52FB6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E8817-F9C1-49AD-97C7-83CCAF557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5739D-526B-47E9-8635-30C92CC10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7869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11CBC70-70FB-4760-91AC-4DE36BC83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of simple arithmetic expressions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C4553B1-E803-40FE-8B34-E8863BDEDA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43000" y="1121484"/>
            <a:ext cx="5562600" cy="4669716"/>
          </a:xfrm>
          <a:ln w="12700">
            <a:prstDash val="solid"/>
          </a:ln>
        </p:spPr>
        <p:txBody>
          <a:bodyPr/>
          <a:lstStyle/>
          <a:p>
            <a:pPr marR="0">
              <a:spcBef>
                <a:spcPts val="600"/>
              </a:spcBef>
              <a:spcAft>
                <a:spcPts val="600"/>
              </a:spcAft>
              <a:tabLst>
                <a:tab pos="1947863" algn="l"/>
                <a:tab pos="2286000" algn="l"/>
              </a:tabLst>
            </a:pPr>
            <a:r>
              <a:rPr lang="en-US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	Result</a:t>
            </a: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1947863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5 + 7	12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1947863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5 - 12	-7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1947863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6 * 7	42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1947863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13 / 4	3.25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1947863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13 % 4	1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counter++	counter = counter + 1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counter--</a:t>
            </a:r>
            <a:r>
              <a:rPr lang="en-US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counter = counter – 1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3 + 4 * 5	23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(the multiplication is done first)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(3 + 4) * 5	35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(the addition is done first)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13 % 4 + 9	10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(the modulus is done first)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43100" marR="0" indent="-19431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4572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13 % (4 + 9)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0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(the addition is done first)</a:t>
            </a:r>
            <a:endParaRPr lang="en-US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6447D-33B2-4FAF-A225-7C802BE0E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4E98E0-7DB8-4CD3-8D46-CEC5632DB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89440-A168-4129-A85B-6B53F318A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9128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F281C-5C07-4D2A-A81E-73ECFC920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calculates sales tax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C4DAC6-3853-471C-882A-0715314224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subtotal = 200;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taxPercent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.05;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taxAmount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taxPercent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  // 10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total = subtotal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taxAmount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       // 210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calculates the perimeter of a rectangle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width = 4.25;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length = 8.5;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perimeter = (2 * width) + (2 * length)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// (8.5 + 17) = 25.5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9E314-89DA-47B4-A2F7-A52F290DF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80A3A-AD32-48D5-B3D9-6AF20E3A6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D326DA-0EE6-49CE-B735-CDD346EB8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8649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C8B0CCD-D5A1-4E6A-8A0C-84AA25339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most useful compound assignment operators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28E3F83-77A1-405A-BBF4-3269536DF54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43000" y="1061977"/>
            <a:ext cx="6858000" cy="2297647"/>
          </a:xfrm>
          <a:ln w="12700">
            <a:prstDash val="solid"/>
          </a:ln>
        </p:spPr>
        <p:txBody>
          <a:bodyPr/>
          <a:lstStyle/>
          <a:p>
            <a:pPr marR="0">
              <a:spcBef>
                <a:spcPts val="600"/>
              </a:spcBef>
              <a:spcAft>
                <a:spcPts val="600"/>
              </a:spcAft>
              <a:tabLst>
                <a:tab pos="1143000" algn="l"/>
                <a:tab pos="1538288" algn="l"/>
                <a:tab pos="18288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Operator		Description</a:t>
            </a:r>
          </a:p>
          <a:p>
            <a:pPr marL="1538288" marR="0" indent="-1538288">
              <a:spcBef>
                <a:spcPts val="600"/>
              </a:spcBef>
              <a:spcAft>
                <a:spcPts val="600"/>
              </a:spcAft>
              <a:tabLst>
                <a:tab pos="398463" algn="l"/>
                <a:tab pos="2514600" algn="l"/>
                <a:tab pos="857250" algn="ctr"/>
                <a:tab pos="2514600" algn="l"/>
              </a:tabLst>
            </a:pP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+=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Adds the result of the expression to the variable.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538288" marR="0" indent="-1538288">
              <a:spcBef>
                <a:spcPts val="600"/>
              </a:spcBef>
              <a:spcAft>
                <a:spcPts val="600"/>
              </a:spcAft>
              <a:tabLst>
                <a:tab pos="398463" algn="l"/>
                <a:tab pos="2514600" algn="l"/>
                <a:tab pos="857250" algn="ctr"/>
                <a:tab pos="2514600" algn="l"/>
              </a:tabLst>
            </a:pP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-=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Subtracts the result of the expression from the variable.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538288" marR="0" indent="-1538288">
              <a:spcBef>
                <a:spcPts val="600"/>
              </a:spcBef>
              <a:spcAft>
                <a:spcPts val="1200"/>
              </a:spcAft>
              <a:tabLst>
                <a:tab pos="398463" algn="l"/>
                <a:tab pos="2057400" algn="l"/>
                <a:tab pos="857250" algn="ctr"/>
                <a:tab pos="2057400" algn="l"/>
              </a:tabLst>
            </a:pP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*=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Multiplies the variable value by the result of the expression.</a:t>
            </a:r>
          </a:p>
          <a:p>
            <a:pPr marL="1538288" marR="0" indent="-1538288">
              <a:spcBef>
                <a:spcPts val="600"/>
              </a:spcBef>
              <a:spcAft>
                <a:spcPts val="900"/>
              </a:spcAft>
              <a:tabLst>
                <a:tab pos="398463" algn="l"/>
                <a:tab pos="2057400" algn="l"/>
                <a:tab pos="857250" algn="ctr"/>
                <a:tab pos="2057400" algn="l"/>
              </a:tabLst>
            </a:pP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538288" marR="0" indent="-1538288">
              <a:spcBef>
                <a:spcPts val="600"/>
              </a:spcBef>
              <a:spcAft>
                <a:spcPts val="900"/>
              </a:spcAft>
              <a:tabLst>
                <a:tab pos="398463" algn="l"/>
                <a:tab pos="2057400" algn="l"/>
                <a:tab pos="857250" algn="ctr"/>
                <a:tab pos="2057400" algn="l"/>
              </a:tabLst>
            </a:pP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3725E54-2541-4FF0-BF0E-61414E552ED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0" y="3380066"/>
            <a:ext cx="7467600" cy="149673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 with compound assignment operators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subtotal = 74.95;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subtotal += 20.00;                // subtotal = 94.95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counter = 10;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counter -= 1;                     // counter = 9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price = 100;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price *= .8;                      // price = 80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41449-BAC2-4986-9575-BEF2CE995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840EE4-C68B-4BBA-BF5E-12DB220E8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9C316-D843-4C08-A201-B5D0C30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1544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A0813-D7A1-48A5-ADE8-95F4951BA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Three ways to increment a variable by 1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4678E9-95A1-4FA6-B440-AF01E2E8DB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counter = 1;              // counter = 1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counter = counter + 1;        // counter now = 2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counter += 1;                 // counter now = 3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counter++;                    // counter now = 4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9D32A-F477-4C9A-8B51-9A377229F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6A3BF-AEA1-41C0-B2E2-48ACB0EE9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13F3D-15BB-43DD-8986-3FCD87840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3256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15778-6DDC-4B9E-A9FD-80BE9CDCB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floating-point result that isn’t precise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C5F403-7F16-4FE2-9862-E0858797AC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subtotal = 74.95;           // subtotal = 74.95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subtotal * .1;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7.495000000000001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problem with some arithmetic operations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When you do some types of arithmetic operations with decimal values, the results aren’t always precise. That’s because decimal values are stored internally as floating-point numbers.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primary problem with this is that an equality comparison may not return true.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7A165-DBF4-4081-83CD-7C3E5D172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E168E-D64A-43FB-ACD6-8A38BF150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140A5-CA9E-412E-983D-B5528BA04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2046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9397A-CE74-44D8-9EA3-829810A6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arithmetic expressions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429CD8-6DE7-4C8C-B106-BF4E49ADFA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arithmetic expression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arithmetic operators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order of precedence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compound assignment operators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DD17E4-22B9-4CF9-9B4B-CE713A9DC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865039-829C-43A1-9B0B-E4E00775C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E87E59-70E4-4376-AC19-9400AE55C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3868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A7895D1-C9F9-41FF-8CCE-67F425CE8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concatenation operators for strings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8398DA5-4CC5-4AF7-8EF8-0E441C9DBAA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43000" y="1143000"/>
            <a:ext cx="5943600" cy="1600200"/>
          </a:xfrm>
          <a:ln w="12700">
            <a:prstDash val="solid"/>
          </a:ln>
        </p:spPr>
        <p:txBody>
          <a:bodyPr/>
          <a:lstStyle/>
          <a:p>
            <a:pPr marR="0">
              <a:spcBef>
                <a:spcPts val="600"/>
              </a:spcBef>
              <a:spcAft>
                <a:spcPts val="600"/>
              </a:spcAft>
              <a:tabLst>
                <a:tab pos="1143000" algn="l"/>
                <a:tab pos="1484313" algn="l"/>
                <a:tab pos="1828800" algn="l"/>
                <a:tab pos="27432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Operator		Description</a:t>
            </a: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515938" algn="l"/>
                <a:tab pos="2514600" algn="l"/>
                <a:tab pos="914400" algn="ctr"/>
              </a:tabLst>
            </a:pP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+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Concatenates two values.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900"/>
              </a:spcAft>
              <a:tabLst>
                <a:tab pos="515938" algn="l"/>
                <a:tab pos="2057400" algn="l"/>
              </a:tabLst>
            </a:pP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+=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Concatenates the result of the expression to the end of the variable.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E50B4-2629-45AD-B3D2-04C157FB2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6B3E7-DF17-4057-B153-6A896AAEF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64D74-25BA-4372-973B-05CBA998E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166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2AFBF-8FA6-4E9B-BC2E-6407156E1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(part 3)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6EEA00-1C40-4F04-9BD2-9C84807CD0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11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syntax for referring to a method or property of an object.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11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the alert(), prompt(),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parseInt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parseFloat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write(),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toFixed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methods.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F65D3-DEE3-48A9-A6DD-5CBC6067E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5C5DE-7899-41EA-B4E4-5C6972137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0F437-6552-42DF-9162-FBD91F3CD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01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DDF30-EB9E-4D67-95B2-ED1E6CDCE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Constants used by the following examples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8759EC-7758-472C-A037-02C668F3F7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"Grace",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"Hopper";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concatenate string variables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+ operator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", " +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// name is "Hopper, Grace"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concatenate string variables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+= operator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name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    // name is "Hopper"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 += ", ";                  // name is "Hopper, "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 +=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      // name is "Hopper, Grace"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concatenate string variables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a template literal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 = `${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},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// name is "Hopper, Grace"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3D62A5-1116-4BB7-BA16-D3BA1DA4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F3769-CBE4-4003-93A1-7FD3C00F3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6980B-7D32-4E33-9255-82355D4D2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8020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BC0D7-3BFD-49E1-9861-F2B7616BE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concatenate on multiple lines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49EC1B-E81D-465E-AFC0-1AF9703615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greeting = "Hello";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price = 15.99;           // number data type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true;    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boolean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data type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+ operator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message = greeting + "! Is the price really " +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"just " + price + "? Answer: "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".";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message is "Hello! Is the price really just 15.99?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Answer: true."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a template literal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message2 = `${greeting}! Is the price really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just ${price}? Answer: ${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}.`;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message is "Hello! Is the price really just 15.99?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Answer: true."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A15F8-8C8E-4D4A-9BFF-AC0E698D2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4319A-1192-47CE-AE23-16A573C88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AA3BD7-3C92-420A-B466-6C398DAE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1706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DD6A51A-4842-4901-BB8F-3F72A464F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escape sequences that can be used in strings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E3EA8D3-F58A-41A6-8AE7-35F7CECBB2E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43000" y="1295400"/>
            <a:ext cx="7086600" cy="2514600"/>
          </a:xfrm>
          <a:ln w="12700">
            <a:prstDash val="solid"/>
          </a:ln>
        </p:spPr>
        <p:txBody>
          <a:bodyPr/>
          <a:lstStyle/>
          <a:p>
            <a:pPr marR="0">
              <a:spcBef>
                <a:spcPts val="600"/>
              </a:spcBef>
              <a:spcAft>
                <a:spcPts val="300"/>
              </a:spcAft>
              <a:tabLst>
                <a:tab pos="1143000" algn="l"/>
                <a:tab pos="1538288" algn="l"/>
                <a:tab pos="18288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Operator		Description</a:t>
            </a:r>
          </a:p>
          <a:p>
            <a:pPr marL="1538288" marR="0" indent="-1538288">
              <a:spcBef>
                <a:spcPts val="600"/>
              </a:spcBef>
              <a:spcAft>
                <a:spcPts val="600"/>
              </a:spcAft>
              <a:tabLst>
                <a:tab pos="53975" algn="l"/>
                <a:tab pos="2514600" algn="l"/>
                <a:tab pos="514350" algn="ctr"/>
                <a:tab pos="2514600" algn="l"/>
              </a:tabLst>
            </a:pP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Starts a new line in a string. Doesn’t affect HTML but does work with the text in alerts and prompts.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538288" marR="0" indent="-1538288">
              <a:spcBef>
                <a:spcPts val="600"/>
              </a:spcBef>
              <a:spcAft>
                <a:spcPts val="600"/>
              </a:spcAft>
              <a:tabLst>
                <a:tab pos="53975" algn="l"/>
                <a:tab pos="2514600" algn="l"/>
                <a:tab pos="514350" algn="ctr"/>
                <a:tab pos="2514600" algn="l"/>
              </a:tabLst>
            </a:pP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\'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Puts a single quotation mark in a string.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538288" marR="0" indent="-1538288">
              <a:spcBef>
                <a:spcPts val="600"/>
              </a:spcBef>
              <a:spcAft>
                <a:spcPts val="600"/>
              </a:spcAft>
              <a:tabLst>
                <a:tab pos="53975" algn="l"/>
                <a:tab pos="2514600" algn="l"/>
                <a:tab pos="514350" algn="ctr"/>
                <a:tab pos="2514600" algn="l"/>
              </a:tabLst>
            </a:pP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\"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Puts a double quotation mark in a string.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538288" marR="0" indent="-1485900">
              <a:spcBef>
                <a:spcPts val="600"/>
              </a:spcBef>
              <a:spcAft>
                <a:spcPts val="900"/>
              </a:spcAft>
              <a:tabLst>
                <a:tab pos="53975" algn="l"/>
                <a:tab pos="2057400" algn="l"/>
                <a:tab pos="514350" algn="ctr"/>
                <a:tab pos="2057400" algn="l"/>
              </a:tabLst>
            </a:pP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\\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Puts a backslash  in a string.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24E0ED-43FD-48FC-9FD4-00F7C884D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038148-F5B3-49D3-AFD7-8BA7CDBA3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BBC54-8DA8-4B8D-9163-97B8F44E9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91045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840AF67-E75A-45CB-8286-8F03F5B22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escape sequences can be used in a string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3CE1CB6-B977-40C8-B2AA-544FB4DBE4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1066800"/>
            <a:ext cx="7391400" cy="4572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solidFill>
                  <a:schemeClr val="tx1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alert("This </a:t>
            </a:r>
            <a:r>
              <a:rPr lang="en-US" sz="1400" b="1" dirty="0" err="1">
                <a:solidFill>
                  <a:schemeClr val="tx1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</a:t>
            </a:r>
            <a:r>
              <a:rPr lang="en-US" sz="1400" b="1" dirty="0">
                <a:solidFill>
                  <a:schemeClr val="tx1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\'t the time to talk about this.");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solidFill>
                  <a:schemeClr val="tx1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alert("The file is in the </a:t>
            </a:r>
            <a:r>
              <a:rPr lang="en-US" sz="1400" b="1" dirty="0" err="1">
                <a:solidFill>
                  <a:schemeClr val="tx1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r>
              <a:rPr lang="en-US" sz="1400" b="1" dirty="0">
                <a:solidFill>
                  <a:schemeClr val="tx1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\\strings directory.");</a:t>
            </a: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11" name="Content Placeholder 10" descr="Refer to page 79 in textbook">
            <a:extLst>
              <a:ext uri="{FF2B5EF4-FFF2-40B4-BE49-F238E27FC236}">
                <a16:creationId xmlns:a16="http://schemas.microsoft.com/office/drawing/2014/main" id="{1DBA8B79-7833-405C-A11F-902510B76F4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33947" y="1682364"/>
            <a:ext cx="5188146" cy="1518036"/>
          </a:xfrm>
          <a:prstGeom prst="rect">
            <a:avLst/>
          </a:prstGeom>
        </p:spPr>
      </p:pic>
      <p:pic>
        <p:nvPicPr>
          <p:cNvPr id="12" name="Content Placeholder 11" descr="Refer to page 79 in textbook">
            <a:extLst>
              <a:ext uri="{FF2B5EF4-FFF2-40B4-BE49-F238E27FC236}">
                <a16:creationId xmlns:a16="http://schemas.microsoft.com/office/drawing/2014/main" id="{8C82F1AD-170F-44D1-BD67-BAC55072F1B5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3"/>
          <a:stretch>
            <a:fillRect/>
          </a:stretch>
        </p:blipFill>
        <p:spPr>
          <a:xfrm>
            <a:off x="3087897" y="2637128"/>
            <a:ext cx="5121084" cy="149974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D49EF-C313-44E0-9928-2985FC3DB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B6BF9-A8DA-4F2B-90F3-E48A11174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24E09-D91B-4710-AB0B-E8482751A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7300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5982E68-4E5F-4912-8A02-2A512A425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codes for Unicode characters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D91FF73-B56C-45DE-B95F-DB0006DDD2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43000" y="1143000"/>
            <a:ext cx="5257800" cy="2133600"/>
          </a:xfrm>
          <a:ln w="12700">
            <a:prstDash val="solid"/>
          </a:ln>
        </p:spPr>
        <p:txBody>
          <a:bodyPr/>
          <a:lstStyle/>
          <a:p>
            <a:pPr marR="0">
              <a:spcBef>
                <a:spcPts val="600"/>
              </a:spcBef>
              <a:spcAft>
                <a:spcPts val="300"/>
              </a:spcAft>
              <a:tabLst>
                <a:tab pos="1204913" algn="l"/>
                <a:tab pos="1543050" algn="l"/>
                <a:tab pos="2797175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	Character	Description</a:t>
            </a:r>
          </a:p>
          <a:p>
            <a:pPr marL="2797175" marR="0" indent="-2797175">
              <a:spcBef>
                <a:spcPts val="600"/>
              </a:spcBef>
              <a:spcAft>
                <a:spcPts val="600"/>
              </a:spcAft>
              <a:tabLst>
                <a:tab pos="1204913" algn="l"/>
                <a:tab pos="1543050" algn="l"/>
                <a:tab pos="2797175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\u00A9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©		Copyright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797175" marR="0" indent="-2797175">
              <a:spcBef>
                <a:spcPts val="600"/>
              </a:spcBef>
              <a:spcAft>
                <a:spcPts val="600"/>
              </a:spcAft>
              <a:tabLst>
                <a:tab pos="1204913" algn="l"/>
                <a:tab pos="1543050" algn="l"/>
                <a:tab pos="2797175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\u00AE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®		Registered trademark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743200" marR="0" indent="-2743200">
              <a:spcBef>
                <a:spcPts val="600"/>
              </a:spcBef>
              <a:spcAft>
                <a:spcPts val="600"/>
              </a:spcAft>
              <a:tabLst>
                <a:tab pos="1204913" algn="l"/>
                <a:tab pos="1543050" algn="l"/>
                <a:tab pos="2797175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\u263A</a:t>
            </a:r>
            <a:r>
              <a:rPr lang="en-US" sz="2000" dirty="0">
                <a:solidFill>
                  <a:srgbClr val="000000"/>
                </a:solidFill>
                <a:effectLst/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	☺		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Smiley face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797175" marR="0" indent="-2797175">
              <a:spcBef>
                <a:spcPts val="600"/>
              </a:spcBef>
              <a:spcAft>
                <a:spcPts val="900"/>
              </a:spcAft>
              <a:tabLst>
                <a:tab pos="1204913" algn="l"/>
                <a:tab pos="2057400" algn="l"/>
                <a:tab pos="1543050" algn="l"/>
                <a:tab pos="2797175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\u2665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♥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Heart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ACE33-49DF-43ED-9659-96A358CA4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1D042-9365-4141-9B10-0C2BF7ADA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E937D-52D4-4545-9B64-D22506DA2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5920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D09ED1A-D4E5-42C9-A49C-BDE2815F6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Unicode characters can be used in a string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BDE50C8-81DF-4BF7-AB95-D438D124926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alert("I \u2665 Murach\u00AE Publishing! \u263A \n(\u00A9 2020)");   </a:t>
            </a:r>
          </a:p>
          <a:p>
            <a:endParaRPr lang="en-US" dirty="0"/>
          </a:p>
        </p:txBody>
      </p:sp>
      <p:pic>
        <p:nvPicPr>
          <p:cNvPr id="11" name="Content Placeholder 10" descr="Refer to page 79 in textbook">
            <a:extLst>
              <a:ext uri="{FF2B5EF4-FFF2-40B4-BE49-F238E27FC236}">
                <a16:creationId xmlns:a16="http://schemas.microsoft.com/office/drawing/2014/main" id="{E49E12F7-6931-4192-9FA0-E3CA8CAA1DA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14400" y="1484635"/>
            <a:ext cx="4548010" cy="1536325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AF581D1-909E-489D-A940-4BF7A482FE7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2800" y="3157402"/>
            <a:ext cx="7391400" cy="1414598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website that lists all the Unicode characters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u="sng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https://en.wikipedia.org/wiki/List_of_Unicode_characters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BD9A99-2598-4E09-9393-43561BB76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D74E4-F0B2-4F2A-B5C5-9965C0BC4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BBCDA-2F93-47B3-8CFC-465F61383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8434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E9099-9B99-470C-8E66-DD121D1D2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strings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58AF52-72DD-477D-B949-D3EEEF2BC9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concatenate (join) strings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concatenation operators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template literal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string expression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escape sequences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Unicode characters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062457-F4A1-485A-8C99-D232E16C6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DD794-2511-464B-94C7-76ECCCD5C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4F3C2-6C5D-44EC-AEE1-0655EF3B2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99462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17B9A-6E7E-49FA-A873-E948267CE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methods of the window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D5AFA8-FD35-4EDB-902B-ED78C82337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prompt(string, default)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calling a method of an object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objectName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calls the alert() method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window object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window.alert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("This is a test of the alert method");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F0658D-D619-4E2E-B505-5200C2A07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1E9A1B-C33F-467E-B954-8552E3B38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04E93-CE22-4ED2-AF0C-1DE8CD33D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2732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BD46985-98C3-407B-8FEC-4F763196E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calls the prompt() method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object name omitted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57E5C74-1B8D-4A00-A4DF-495D10492F1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2800" y="1215158"/>
            <a:ext cx="7391400" cy="2213842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userEntry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prompt("This is a test of the prompt method", 100);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prompt dialog box that’s displayed</a:t>
            </a:r>
          </a:p>
          <a:p>
            <a:endParaRPr lang="en-US" sz="1600" dirty="0"/>
          </a:p>
        </p:txBody>
      </p:sp>
      <p:pic>
        <p:nvPicPr>
          <p:cNvPr id="10" name="Content Placeholder 9" descr="Refer to page 81 in textbook">
            <a:extLst>
              <a:ext uri="{FF2B5EF4-FFF2-40B4-BE49-F238E27FC236}">
                <a16:creationId xmlns:a16="http://schemas.microsoft.com/office/drawing/2014/main" id="{567A3E6E-33C1-4311-AE08-0492A47F1EC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2438400"/>
            <a:ext cx="5047926" cy="201795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58A37-0981-4CD6-8924-59D59C005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1331C-48E1-4DCC-9638-28E771587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797C74-96DF-4CBE-9C66-455D7D44E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60783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C0403-34D7-44FD-BAEC-A8A4FFC72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property of the window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310358-234D-4437-9544-7F225AF2EA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accessing a property of an object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objectName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propertyName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that displays the URL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current page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window.location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BE5AE-9669-4FE6-8240-130786DB3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61689-A9E8-489F-A3DB-BDE844991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9DBCE-24D5-48D4-B0B1-34C546031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610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0F3C4-9F06-491F-9C92-809AABA69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attributes of the script element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57CDF7-975B-4B19-9175-8B77BF447A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script element in the body section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loads an external JavaScript file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="calculate_mpg.js"&gt;&lt;/script&gt;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0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1F3E3D-C4A7-4707-803D-D0343335F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97011-DEE7-4E9F-8059-DAF558479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70DC8-1749-4EAE-ADFB-3A1FCC781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09068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E0858-3DF5-4590-A003-83AAC804E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methods of the window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87E041-C46F-46E9-A12A-8B61958E0E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parseFloat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parsing that’s done by the parse methods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Only the first number in the string is returned.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Leading and trailing spaces are removed.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 the first character cannot be converted to a number,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NaN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is returned.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706FD-28E4-491B-AFC6-49F010A22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A0EDE-8F98-4311-8F96-9219355F6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8438D-A460-41FF-BDB1-14507799C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26685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B6715-9555-479C-A667-2BD6E8307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that use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A1D1A-F8F5-4B3D-9483-518BBBCC08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entryA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prompt("Enter any value", 12345.6789);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entryA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// displays 12345.6789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entryA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// displays 12345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entryB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prompt("Enter any value", 12345.6789);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entryB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// displays 12345.6789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entryB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entryB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entryB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   // displays 12345.6789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entryC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prompt("Enter any value", "Hello");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entryC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// displays Hello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entryC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// displays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NaN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16B96-54BC-48AF-84FE-17299A4F0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23712-E2CE-47F4-A04B-AAF84CDA8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66931-C163-4353-B6E2-32A43340B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90609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A1D79-B4D8-4446-ADCF-9D228F028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same examples with the parse methods embedded in the alert() method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31EF59-DDCC-4530-A53B-92851FF6D1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entryA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(prompt("Enter any value", 12345.6789));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entryA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// displays 12345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entryB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(prompt("Enter any value", 12345.6789));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entryB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// displays 12345.6789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entryC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(prompt("Enter any value", "Hello"));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entryC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// displays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NaN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FFDDFA-1561-4303-B3DE-275BBB5F9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C2456-B3CC-478A-9BA4-D7A29EEE8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0023A-9EFA-4EAC-8FB2-6FEE34B4E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61308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F1D00-261B-4A32-9569-7846787E7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method of the document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D18BC2-F38D-4547-8927-2DBBC3FB71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80736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write(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example that uses the write()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&lt;h1&gt;Hello!&lt;/h1&gt;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&lt;p&gt;Today's Date is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const today = new Date();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today.toDateString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&lt;p&gt;We hope you enjoy our website!&lt;/p&gt;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&lt;footer&gt;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(`Copyright \u00A9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${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today.getFullYear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()}`);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&lt;/footer&gt;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B10F2-7E3E-49DB-8089-C14E84335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41C34-D1A2-424D-A731-B493D7804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ACDE63-CC19-409B-9AEB-A57854969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47298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A4DF28F-6950-4CF3-A64F-CB545F74F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output from the write() method in a browser</a:t>
            </a:r>
            <a:endParaRPr lang="en-US" dirty="0"/>
          </a:p>
        </p:txBody>
      </p:sp>
      <p:pic>
        <p:nvPicPr>
          <p:cNvPr id="9" name="Content Placeholder 8" descr="Refer to page 85 in textbook">
            <a:extLst>
              <a:ext uri="{FF2B5EF4-FFF2-40B4-BE49-F238E27FC236}">
                <a16:creationId xmlns:a16="http://schemas.microsoft.com/office/drawing/2014/main" id="{5CBE7AED-15C7-4404-AAB1-F4C63567C28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83081" y="1143000"/>
            <a:ext cx="2920237" cy="199356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719B87-27E5-4CC2-82B9-89E306A16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77CCC-02BC-4F49-844B-F9A1C0ADF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3CDF1F-6D66-43A3-8215-0A26E5D8A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32470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D0810-039F-4E55-8CF2-3D5B515F3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method of the Number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76E18C-DAB7-4C91-BC91-088F64DB0C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example that uses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pi = 3.14159;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pi.toFixed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(3));         // displays 3.142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B3DC1-860E-4D50-BC4A-4C516206D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1D437-FE6E-490E-BE5A-EE2BF0082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BCD68-D915-4BAC-8FCC-2F89A70D7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24485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5BA6A-A02F-4B97-883F-1C1856C7F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objects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E373F7-611A-40DB-B5A3-886F553287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method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property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call a method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parameter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window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global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dot operator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document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 object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77197-0AFD-4003-812D-3AB679178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9667F-9BA8-4287-82A6-9E458B364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700DD-8F84-405F-BA24-89DF54F86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57509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94C54-FF0E-40E2-8730-4B27BA2AE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Miles Per Gallon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148F41-234F-473E-B90B-002982E039E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first prompt dialog box</a:t>
            </a:r>
          </a:p>
          <a:p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749902C-59F6-47C2-B2E0-BDB5557E9EA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68604" y="1473995"/>
            <a:ext cx="4512905" cy="1802605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BB8D85-3B03-4FAD-A3B0-52B84C8350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second prompt dialog box</a:t>
            </a:r>
          </a:p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28CD6C1-BD18-480A-B6F5-B5DDD4921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EA18C89-4C64-4DD5-A363-C0142CEED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83485DA-04F6-4078-B838-6FC12E8BC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solidFill>
                  <a:schemeClr val="bg1"/>
                </a:solidFill>
                <a:latin typeface="Arial Narrow" pitchFamily="34" charset="0"/>
              </a:rPr>
              <a:t>C2,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57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1BF9316-CE29-46FC-A998-9059DB989550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3"/>
          <a:stretch>
            <a:fillRect/>
          </a:stretch>
        </p:blipFill>
        <p:spPr>
          <a:xfrm>
            <a:off x="1270279" y="3839744"/>
            <a:ext cx="4511230" cy="180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55370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6714C18-D242-47B5-B679-4844832CA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Miles Per Gallon application (part 2)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7224E6-4365-4790-B46D-BA70AAA8236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4572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results displayed in the browser</a:t>
            </a:r>
          </a:p>
          <a:p>
            <a:endParaRPr lang="en-US" dirty="0"/>
          </a:p>
        </p:txBody>
      </p:sp>
      <p:pic>
        <p:nvPicPr>
          <p:cNvPr id="10" name="Content Placeholder 9" descr="Refer to page 87 in textbook">
            <a:extLst>
              <a:ext uri="{FF2B5EF4-FFF2-40B4-BE49-F238E27FC236}">
                <a16:creationId xmlns:a16="http://schemas.microsoft.com/office/drawing/2014/main" id="{D4AEE5B2-3511-4BBB-85B8-BA3D5D76E08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525221"/>
            <a:ext cx="6072142" cy="184724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F514DD-A533-4E16-904E-48E2CC331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7FEEB-9E9B-4400-A7A7-F3A90C489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E87959-C158-472B-B107-C115A79C6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84435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48EAD-5337-49E1-812C-DA9248EDE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and JavaScript for the MPG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D227E2-6A3D-440D-A9AF-36A4DF7DF72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066800"/>
            <a:ext cx="7431593" cy="487680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&lt;h1&gt;The Miles Per Gallon Calculator&lt;/h1&gt;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"use strict";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get miles driven from user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miles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(prompt("Enter miles driven"));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get gallons used from user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gallons =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(prompt("Enter gallons of gas used"));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calculate mpg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mpg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(miles/gallons);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html = `&lt;p&gt;&lt;label&gt;Miles: &lt;/label&gt;${miles}&lt;/p&gt;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&lt;p&gt;&lt;label&gt;Gallons: &lt;/label&gt;${gallons}&lt;/p&gt;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&lt;p&gt;&lt;label&gt;MPG: &lt;/label&gt;${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mpg.toFixed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(2)}&lt;/p&gt;`;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(html);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6A429-A4A8-4FD7-8E5C-EE3075D95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B5855-8FB8-432F-8200-7B35B3ED2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E9A2F2-3625-4D10-9E60-89A9FBC87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748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7F441-5974-4FA3-9763-B4594A031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script element that embeds JavaScript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body section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6E6D9D-D1D6-4B02-9AFD-887BEFB994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alert("The Calculate MPG application");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miles = prompt("Enter miles driven");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miles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(miles);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gallons =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prompt("Enter gallons of gas used");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gallons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(gallons)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mpg = miles/gallons;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mpg =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(mpg);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alert("Miles per gallon = " + mpg);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&lt;/script&gt;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176C1A-6B3A-48B7-BC03-AADC1ED34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CEB630-069B-4E02-813D-F6FD5BBED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EF0BF-933B-45E2-83C7-592CE8DC9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39903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4A94E86-853E-47F1-ACA4-49BC9B99E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first prompt of the Test Scores application</a:t>
            </a:r>
            <a:endParaRPr lang="en-US" dirty="0"/>
          </a:p>
        </p:txBody>
      </p:sp>
      <p:pic>
        <p:nvPicPr>
          <p:cNvPr id="11" name="Content Placeholder 10" descr="Refer to page 89 in textbook">
            <a:extLst>
              <a:ext uri="{FF2B5EF4-FFF2-40B4-BE49-F238E27FC236}">
                <a16:creationId xmlns:a16="http://schemas.microsoft.com/office/drawing/2014/main" id="{71E88546-0CDF-4807-A65C-EE65E0C5FBD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143000"/>
            <a:ext cx="4279763" cy="1707028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6F7D514-2324-4D0D-8B50-197AF76D17A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971800"/>
            <a:ext cx="7391400" cy="457200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results displayed in the browser</a:t>
            </a:r>
          </a:p>
          <a:p>
            <a:endParaRPr lang="en-US" dirty="0"/>
          </a:p>
        </p:txBody>
      </p:sp>
      <p:pic>
        <p:nvPicPr>
          <p:cNvPr id="12" name="Content Placeholder 11" descr="Refer to page 89 in textbook">
            <a:extLst>
              <a:ext uri="{FF2B5EF4-FFF2-40B4-BE49-F238E27FC236}">
                <a16:creationId xmlns:a16="http://schemas.microsoft.com/office/drawing/2014/main" id="{3248D5F8-3972-48A3-8726-FB6E1B284CFE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3"/>
          <a:stretch>
            <a:fillRect/>
          </a:stretch>
        </p:blipFill>
        <p:spPr>
          <a:xfrm>
            <a:off x="1219200" y="3505200"/>
            <a:ext cx="6433981" cy="2286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0211FD-7AE2-4CFD-B751-F689A3294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54755-D3A4-456C-874D-6318B1C84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1D8100-49C6-4835-8325-5F532CE7F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88383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E74BB-B15E-44AC-8E4D-13178E5B0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Test Scores application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an external JavaScript file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959159-2112-4B0D-9DE0-039CE1D8B3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1430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&lt;h1&gt;The Test Scores App&lt;/h1&gt;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="test_scores.js"&gt;&lt;/script&gt;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32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B324B8-9846-4F48-A241-BEECBF73A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5FE9B-D7CE-44D9-A5C6-B7F756E5F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68D6F1-5825-400E-AEA3-5152AD947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53900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A1E34-E380-4166-94D7-346E22922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test_scores.js file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DB792-4EF3-4386-9CD2-50AC2327C1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total = 0;          // initialize total variable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score1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(prompt("Enter test score"));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+= score1;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score2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(prompt("Enter test score"));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+= score2;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score3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(prompt("Enter test score"));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+= score3;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average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(total/3);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html = `&lt;p&gt;Score 1 = ${score1}&lt;/p&gt;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&lt;p&gt;Score 2 = ${score2}&lt;/p&gt;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&lt;p&gt;Score 3 = ${score3}&lt;/p&gt;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&lt;p&gt;Average score = ${average}&lt;/p&gt;`;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(html);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74912-89C6-43FA-93B2-D5E0FE34F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8C273-8CE7-4CA4-AE0B-0A073931A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0A408-D72D-4CEE-BC02-82EEAC58F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304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E8BE1-BA3B-4329-81A6-77D78CCFB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including JavaScript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BDCA40-9DD6-4C4C-A261-9FFFAD4AC5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external JavaScript file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embedded JavaScript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A3CC73-79A8-42D1-AB32-3EF9B54AD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42B55-B053-4CB1-8AA5-9FD4EC8D6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53DF0-F6EE-4F4C-B723-CEB8858A6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332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AF11F-9D77-4365-94AF-76C2C3115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HTML page with two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noscript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elements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70738C-345E-4098-8FE3-D3D4DDA516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&lt;header&gt;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&lt;h1&gt;Welcome to my website!&lt;/h1&gt;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noscript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&lt;h2&gt;To get the most from this website, please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enable JavaScript in your browser.&lt;/h2&gt;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noscript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&lt;/header&gt;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&lt;!-- main HTML for page goes here --&gt;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&lt;footer&gt;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const today = new Date();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(`Today is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today.toDateString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()}.`);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noscript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Today is the first day of the rest of your life.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noscript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&lt;/footer&gt;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C7A4D-B25B-4F66-B749-7C16E70EA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AFFBB2-8BF0-4F0A-898E-0FD2771AA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A34F0-B299-4B98-9FC9-7CF30F58C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438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3813707-DA68-470A-BDFB-F2227A6EB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effectLst/>
                <a:ea typeface="Times New Roman" panose="02020603050405020304" pitchFamily="18" charset="0"/>
              </a:rPr>
              <a:t>The page in a browser with JavaScript enabled</a:t>
            </a:r>
            <a:endParaRPr lang="en-US" dirty="0"/>
          </a:p>
        </p:txBody>
      </p:sp>
      <p:pic>
        <p:nvPicPr>
          <p:cNvPr id="11" name="Content Placeholder 10" descr="Refer to page 59 in textbook">
            <a:extLst>
              <a:ext uri="{FF2B5EF4-FFF2-40B4-BE49-F238E27FC236}">
                <a16:creationId xmlns:a16="http://schemas.microsoft.com/office/drawing/2014/main" id="{767A0B39-EF40-4B8D-A506-51C0D5DE972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43295" y="1191693"/>
            <a:ext cx="6657409" cy="865707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D2D04EA-233C-46DA-87E5-08A08851CFE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209800"/>
            <a:ext cx="7391400" cy="457200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page in a browser with JavaScript disabled</a:t>
            </a:r>
          </a:p>
          <a:p>
            <a:endParaRPr lang="en-US" dirty="0"/>
          </a:p>
        </p:txBody>
      </p:sp>
      <p:pic>
        <p:nvPicPr>
          <p:cNvPr id="12" name="Content Placeholder 11" descr="Refer to page 59 in textbook">
            <a:extLst>
              <a:ext uri="{FF2B5EF4-FFF2-40B4-BE49-F238E27FC236}">
                <a16:creationId xmlns:a16="http://schemas.microsoft.com/office/drawing/2014/main" id="{C9467A29-B77C-451C-B534-D3CEDA947062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3"/>
          <a:stretch>
            <a:fillRect/>
          </a:stretch>
        </p:blipFill>
        <p:spPr>
          <a:xfrm>
            <a:off x="1243295" y="2819400"/>
            <a:ext cx="6633023" cy="123759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65FA4-4D50-4AD8-91C3-9B2CC8D7C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B97A8-9F03-4C55-BFFD-0F6736D0E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2C391-8552-4088-B4B7-4D1EB914A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264844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351</TotalTime>
  <Words>5485</Words>
  <Application>Microsoft Office PowerPoint</Application>
  <PresentationFormat>On-screen Show (4:3)</PresentationFormat>
  <Paragraphs>804</Paragraphs>
  <Slides>62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9" baseType="lpstr">
      <vt:lpstr>Arial</vt:lpstr>
      <vt:lpstr>Arial Narrow</vt:lpstr>
      <vt:lpstr>Courier New</vt:lpstr>
      <vt:lpstr>Segoe UI Symbol</vt:lpstr>
      <vt:lpstr>Symbol</vt:lpstr>
      <vt:lpstr>Times New Roman</vt:lpstr>
      <vt:lpstr>Master slides_with_titles_logo</vt:lpstr>
      <vt:lpstr>Chapter 2</vt:lpstr>
      <vt:lpstr>Objectives (part 1)</vt:lpstr>
      <vt:lpstr>Objectives (part 2)</vt:lpstr>
      <vt:lpstr>Objectives (part 3)</vt:lpstr>
      <vt:lpstr>Two attributes of the script element</vt:lpstr>
      <vt:lpstr>A script element that embeds JavaScript  in the body section</vt:lpstr>
      <vt:lpstr>Terms related to including JavaScript</vt:lpstr>
      <vt:lpstr>An HTML page with two noscript elements </vt:lpstr>
      <vt:lpstr>The page in a browser with JavaScript enabled</vt:lpstr>
      <vt:lpstr>How to disable JavaScript in Chrome</vt:lpstr>
      <vt:lpstr>The basic syntax rules for JavaScript</vt:lpstr>
      <vt:lpstr>JavaScript code that follows the syntax rules</vt:lpstr>
      <vt:lpstr>How to split a statement over two or more lines</vt:lpstr>
      <vt:lpstr>Rules for creating identifiers</vt:lpstr>
      <vt:lpstr>Valid identifiers in JavaScript</vt:lpstr>
      <vt:lpstr>Camel casing versus snake casing</vt:lpstr>
      <vt:lpstr>Naming recommendations for identifiers</vt:lpstr>
      <vt:lpstr>Reserved words in JavaScript</vt:lpstr>
      <vt:lpstr>JavaScript code with comments highlighted</vt:lpstr>
      <vt:lpstr>The basic syntax rules for JavaScript comments</vt:lpstr>
      <vt:lpstr>Terms related to JavaScript syntax</vt:lpstr>
      <vt:lpstr>JavaScript’s primitive data types</vt:lpstr>
      <vt:lpstr>Examples of number values</vt:lpstr>
      <vt:lpstr>Examples of string values</vt:lpstr>
      <vt:lpstr>The two Boolean values</vt:lpstr>
      <vt:lpstr>How to declare and initialize a variable </vt:lpstr>
      <vt:lpstr>How to declare and initialize a constant</vt:lpstr>
      <vt:lpstr>How JavaScript processes variable  and constant declarations </vt:lpstr>
      <vt:lpstr>A variable declared with the var keyword</vt:lpstr>
      <vt:lpstr>Terms related to variables and constants</vt:lpstr>
      <vt:lpstr>JavaScript’s arithmetic operators</vt:lpstr>
      <vt:lpstr>The order of precedence for arithmetic operators</vt:lpstr>
      <vt:lpstr>Examples of simple arithmetic expressions</vt:lpstr>
      <vt:lpstr>Code that calculates sales tax</vt:lpstr>
      <vt:lpstr>The most useful compound assignment operators</vt:lpstr>
      <vt:lpstr>Three ways to increment a variable by 1</vt:lpstr>
      <vt:lpstr>A floating-point result that isn’t precise</vt:lpstr>
      <vt:lpstr>Terms related to arithmetic expressions</vt:lpstr>
      <vt:lpstr>The concatenation operators for strings</vt:lpstr>
      <vt:lpstr>Constants used by the following examples</vt:lpstr>
      <vt:lpstr>How to concatenate on multiple lines</vt:lpstr>
      <vt:lpstr>Some of the escape sequences that can be used in strings</vt:lpstr>
      <vt:lpstr>How escape sequences can be used in a string</vt:lpstr>
      <vt:lpstr>Some of the codes for Unicode characters</vt:lpstr>
      <vt:lpstr>How Unicode characters can be used in a string</vt:lpstr>
      <vt:lpstr>Terms related to strings</vt:lpstr>
      <vt:lpstr>Common methods of the window object</vt:lpstr>
      <vt:lpstr>A statement that calls the prompt() method  with the object name omitted</vt:lpstr>
      <vt:lpstr>One property of the window object</vt:lpstr>
      <vt:lpstr>Two methods of the window object</vt:lpstr>
      <vt:lpstr>Examples that use the parseInt()  and parseFloat() methods</vt:lpstr>
      <vt:lpstr>The same examples with the parse methods embedded in the alert() method</vt:lpstr>
      <vt:lpstr>A method of the document object</vt:lpstr>
      <vt:lpstr>The output from the write() method in a browser</vt:lpstr>
      <vt:lpstr>A method of the Number object</vt:lpstr>
      <vt:lpstr>Terms related to objects</vt:lpstr>
      <vt:lpstr>The Miles Per Gallon application (part 1)</vt:lpstr>
      <vt:lpstr>The Miles Per Gallon application (part 2)</vt:lpstr>
      <vt:lpstr>The HTML and JavaScript for the MPG application</vt:lpstr>
      <vt:lpstr>The first prompt of the Test Scores application</vt:lpstr>
      <vt:lpstr>The HTML for the Test Scores application  with an external JavaScript file </vt:lpstr>
      <vt:lpstr>The test_scores.js file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Anne Boehm</cp:lastModifiedBy>
  <cp:revision>36</cp:revision>
  <cp:lastPrinted>2016-01-14T23:03:16Z</cp:lastPrinted>
  <dcterms:created xsi:type="dcterms:W3CDTF">2020-08-11T15:37:40Z</dcterms:created>
  <dcterms:modified xsi:type="dcterms:W3CDTF">2020-08-12T00:45:10Z</dcterms:modified>
</cp:coreProperties>
</file>