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86433" autoAdjust="0"/>
  </p:normalViewPr>
  <p:slideViewPr>
    <p:cSldViewPr>
      <p:cViewPr varScale="1">
        <p:scale>
          <a:sx n="95" d="100"/>
          <a:sy n="95" d="100"/>
        </p:scale>
        <p:origin x="20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8/17/2020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1295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C14,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D3DA455D-7D7F-4ABE-AA1C-4695408135C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4400" y="2362200"/>
            <a:ext cx="7315200" cy="1295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693ACC12-031C-4175-BAFE-ACB84F9CC95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914400" y="3657600"/>
            <a:ext cx="7315200" cy="1295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CD8F8348-AC22-4751-933F-6171D9E639C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08703" y="4953000"/>
            <a:ext cx="7315200" cy="1295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7658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85" r:id="rId9"/>
    <p:sldLayoutId id="2147483675" r:id="rId10"/>
    <p:sldLayoutId id="2147483684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14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 with browser objects, cookies, and web storage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9638F-6CBC-407C-B724-BF81D4B9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0737B-42EF-4BA6-8AD6-9A8285C94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in the main element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index.html file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CFB62C-8CAE-4DAF-946B-7BDDE688E7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&lt;h1&gt;Welcome to our site!&lt;/h1&gt;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&lt;p&gt;If you're an old hand here, just click on Enter and go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on in!&lt;/p&gt;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&lt;p&gt;If you haven't been here before, though, check out our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Tutorial.&lt;/p&gt;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id="enter"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value="Enter"&gt;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id="tutorial"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value="Tutorial"&gt;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35E93-96B0-4EBE-8536-F22511368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C011B-2AE7-483A-81EB-C5D6D2890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3C4AE-F85E-455D-8F4E-3D9CE7843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55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5374-AC66-465B-B90B-9153A5EFB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in the main element of the tutorial files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602AC-00A4-459D-BD1F-C742A0EF9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tutorial1.html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&lt;h1&gt;Tutorial - page 1&lt;/h1&gt;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&lt;p&gt;Here's the first thing you need to know about our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site.&lt;/p&gt;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id="next"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value="Next"&gt;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tutorial2.html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&lt;h1&gt;Tutorial - page 2&lt;/h1&gt;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&lt;p&gt;Here's the second thing you need to know about our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site.&lt;/p&gt;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id="next"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value="Next"&gt;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tutorial3.html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&lt;h1&gt;Tutorial - page 3&lt;/h1&gt;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&lt;p&gt;Here's the third thing you need to know about our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site.&lt;/p&gt;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id="next"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value="Finish"&gt;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E7800-88FB-4333-91F4-FE00BF6E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4B6830-3D25-47A3-8905-4AFE2F65A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1ADBA-9E34-46E2-8099-C564F8C20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01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67E07-A2D1-4652-B0BD-B57C684CA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each HTML file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592BE-D5F5-4A3F-A444-39DE09D4A0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index.html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$("#enter").click( () =&gt;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 = "main.html"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$("#tutorial").click(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 = "tutorial1.html"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tutorial1.html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$("#next").click(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location.replace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("tutorial2.html")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390BB-5197-403C-8581-453801A92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DF279-942F-4354-B4A6-B290A00A1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97808-F1AA-41DF-AA03-C733BFAF0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920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3BF4A-DF31-4DD4-8ECC-D38B8C2C6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each HTML file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3EC22-FC14-4D60-846C-2D7E8B653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tutorial2.html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location.replace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("tutorial1.html")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$("#next").click(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location.replace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("tutorial3.html")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tutorial3.html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location.replace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("tutorial2.html")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$("#next").click( () =&gt;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location.replace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("main.html")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C69EE4-2BDB-40E7-92F6-240353900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861AC-F7E1-4CD0-B09E-DE52BC563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F9D8D-FF02-4211-908F-FD85D149B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81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F570CD3-6690-4D28-8F51-A9BE09EE8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browser usually gets a cookie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part of an HTTP response</a:t>
            </a:r>
            <a:endParaRPr lang="en-US" dirty="0"/>
          </a:p>
        </p:txBody>
      </p:sp>
      <p:pic>
        <p:nvPicPr>
          <p:cNvPr id="9" name="Content Placeholder 8" descr="Refer to 441 in textbook">
            <a:extLst>
              <a:ext uri="{FF2B5EF4-FFF2-40B4-BE49-F238E27FC236}">
                <a16:creationId xmlns:a16="http://schemas.microsoft.com/office/drawing/2014/main" id="{7012951F-F6BF-4CC2-B55C-A9EE7B892A5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316546"/>
            <a:ext cx="6572058" cy="218865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092F3-CBC1-4175-A230-2B2645756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0169C-3388-46A2-8850-F1330C4E6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29E5B-41CA-4542-B4AC-A05BC864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194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E1DECF-3490-4DF8-AB76-5119F75D4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browser sends the cookie back to the server with each HTTP request</a:t>
            </a:r>
            <a:endParaRPr lang="en-US" dirty="0"/>
          </a:p>
        </p:txBody>
      </p:sp>
      <p:pic>
        <p:nvPicPr>
          <p:cNvPr id="11" name="Content Placeholder 10" descr="Refer to 441 in textbook">
            <a:extLst>
              <a:ext uri="{FF2B5EF4-FFF2-40B4-BE49-F238E27FC236}">
                <a16:creationId xmlns:a16="http://schemas.microsoft.com/office/drawing/2014/main" id="{781F1B2C-2188-41AF-BBD4-7BD854D61A5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37199" y="1219200"/>
            <a:ext cx="6669602" cy="231668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7D839-4D0C-4617-814A-0EA247CAC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2FEEA-C288-4343-BA7F-A3D89F131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A96C4-B9A5-42D5-9E79-DDC596A85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902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52CD8D1-5313-42AA-8575-F73352529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Attributes of a cookie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6719D05-151F-4E9A-A3E2-321C2A2D65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066800"/>
            <a:ext cx="6934200" cy="31242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4859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max-age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lifetime of the cookie in seconds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14859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path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path on the web server that can see the cookie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14859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domain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The domain names that can see the cookie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900"/>
              </a:spcAft>
              <a:tabLst>
                <a:tab pos="14859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secure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present, the cookie must be encrypted when it is transmitted, and it can only be transmitted when the browser and server are connected by HTTPS or another secure protocol.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EF1D411-0E00-4220-A8E4-102AF4690C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4343400"/>
            <a:ext cx="7391400" cy="149673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examples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u="none" strike="noStrike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email=grace@yahoo.com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path=/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username=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ghopper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max-age=1814400; path=/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25837A-2A72-4EDB-B0F2-8FEAD0E9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C5101-9490-4311-95E6-D63897F23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CAD87-36DF-4313-B183-6B00A68FA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9156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A5588-37D4-49C5-9F34-D90DB5A5A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cookies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6A066-3A31-42F3-891A-B7D7EB9F2E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cookie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session cookie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persistent cookie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DEDF9-556A-479C-9ADE-37EB8AD8B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1F4BD-0445-4934-9F0A-A03AF568A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9F0B9-C126-4FDA-88F8-E50692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756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3AC32-8B39-4F27-86BB-6136DD77A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functions for working with cookies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1F6E5-855E-4BAA-951C-49F1498D68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encodeURIComponent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decodeURIComponent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1957-0000-4093-BCF7-AF79724EA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B034B-2963-4ECE-8CE0-F8D0E92C1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5BC32-DC3E-4161-A879-B4C9D343A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82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3EF96-7B44-4F2E-9139-D1F059A70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session cookie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498EE6-0CAF-416A-97ED-730E1F9675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the cookie name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cookie = "tasks=";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encode and add the data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encodeURIComponent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("Feed dog\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nWater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plants");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the path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 "; path=/";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store the cookie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cookie;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240A8-048F-4F18-AD35-5923EBE00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196C7-EAD0-4350-9E87-9671CB1F3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0CE39-CF92-4F00-89ED-67AE87191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8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8324-B1C2-4110-8A9C-DD882EBC8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A7D88E-F18F-46AD-9B69-35B7111841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properties and methods of the location and history objects in your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cookies in your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web storage in your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Chrome’s developer tools to work with cookies and web storage.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properties and methods of the location object: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reload(), and replace().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properties and methods of the history object: length, back(), forward(), and go().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cookies.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D5517-BA27-4A67-8583-B9F083628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92DFB-F7E7-4ECD-A9F3-D0316DF68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E326A-288C-4ACE-AFA8-B1708254A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4164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A1D19-6B68-46B0-85A6-D6C42B5F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 persistent cookie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9B056-C13B-41DD-9C9B-1243713AAE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the cookie name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cookie = "tasks=";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encode and add the data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encodeURIComponent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("Feed dog\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nWater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plants");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the max-age attribute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 "; max-age=" + 21 * 24 * 60 * 60;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the path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 "; path=/";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store the cookie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cookie;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31F23-4E1D-42B6-B5FF-072596702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4D0BA-AA4E-483D-871F-9FC51F80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79C4F-A4FC-4370-B238-F59BA81FD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409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4BEE2-40BA-43C5-9DAB-F4EE75968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multiple cookies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6A982-6710-46BA-870D-3846FE9CF4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</a:t>
            </a:r>
            <a:r>
              <a:rPr lang="en-US" sz="1600" b="1" u="none" strike="noStrike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email=john@doe.com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path=/"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"username=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ghopper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max-age=1814400; path=/"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</a:t>
            </a:r>
            <a:r>
              <a:rPr lang="en-US" sz="1600" b="1" u="none" strike="noStrike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email=grace@yahoo.com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path=/"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cookies that are added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email=grace@yahoo.com; username=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ghopper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D9A3D-E5F0-49B3-AAD9-B0601DA50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77C1A-CDAD-47CA-A0F1-D47AF8FC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C5DA-B156-4E6E-86B1-CAE8B9B08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987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38AF4-DEB3-419E-A8FF-5C490B79B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setCookie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that creates a session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persistent cookie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BCD6B-3C5A-4168-9C90-EA8CCC4711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(name, value, days)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concatenate cookie name and encoded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cookie = name + "="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encodeURIComponent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if there's a value for days, add max-age to cookie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(days)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cookie += "; max-age=" + days * 24 * 60 * 60;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add the path and then store the cookie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cookie += "; path=/";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cookie;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setCookie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create a persistent cookie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("tasks", "Water plants", 21);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29470-1D24-4C72-9EE4-987947495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B8B47-5084-45ED-BC52-42F3810DC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63D77-DBE6-4AE6-8FB6-AFA2F65D7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23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BB48-3077-46FC-886A-47C1C21A9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cookies in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42729C-007F-4328-9E6D-4079FBEB18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username=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ghopper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status=active; tasks=Water%20plants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that gets a cookie by name (part 1)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cookies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starting index of the cookie name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followed by an equals sign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start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cookies.indexOf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(name + "=");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(start === -1) {    // no cookie with that name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"";         // return empty string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                 // get cookie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adjust so the name and equals sign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aren't included in the result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start = start +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+ 1);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9FA73-12D7-4E4D-8FDF-DB07C5F3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08C9E-25B4-4E65-87E3-78A1EA2E0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FAD88-AF58-4BF6-98D9-1626EA81A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265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D434B-5970-4EA3-B676-64250CEE5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that gets a cookie by name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3148E-5B76-4AFC-9F38-49FF42D5A9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0777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0150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get the index of the semi-colon at the end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of the cookie value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end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cookies.indexOf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(";", start);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(end === -1) {        // last cookie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end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use the start and end indexes to get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the cookie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cookies.substring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(start, end);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return the decoded cookie value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decodeURIComponent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read a cookie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tasks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("tasks");</a:t>
            </a:r>
            <a:b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tasks = "Water plants"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1EDE2-91FA-4B17-9E60-5A4C90F09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9EFE1-9002-48C5-90DC-52DFFA600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23375-5D42-4EC3-8B28-67CF76DC3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856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A8711-26BE-4E2C-B69F-4565337BA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cookie to delete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2FF73-28D7-4B9F-8165-EBA476ABE6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tasks=Feed dog; max-age=1814400; path=/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delete a cookie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cookie = "tasks=";          // set the name and data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 "; max-age=" + 0;     // set max-age to 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 += "; path=/";           // set the path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cookie;       // delete the cookie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3517E-25A8-45A4-B487-7143687E5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BCC1B-A0E8-4319-9427-C289A8CC7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2F271-FC5E-4D61-A729-E6F7AA467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042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2430A-C859-4FDB-B047-B9D1466CF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deleteCookie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function that deletes a cookie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5F2496-FF9A-4BB3-806E-4EEEEE8197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 + "=''; max-age=0; path=/";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delete a cookie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deleteCookie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9816E-CCAC-4D47-8351-E1D1A5BA1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B3B10-1C97-457A-AE0F-7A37555A0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0FBBF-48C0-455B-AD5B-9072B93A4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07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56A3DBF-CCD0-49AE-86EC-24EA97C52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 List application</a:t>
            </a:r>
            <a:endParaRPr lang="en-US" dirty="0"/>
          </a:p>
        </p:txBody>
      </p:sp>
      <p:pic>
        <p:nvPicPr>
          <p:cNvPr id="9" name="Content Placeholder 8" descr="Refer to 449 in textbook">
            <a:extLst>
              <a:ext uri="{FF2B5EF4-FFF2-40B4-BE49-F238E27FC236}">
                <a16:creationId xmlns:a16="http://schemas.microsoft.com/office/drawing/2014/main" id="{BAA10A9C-8E59-499D-9E37-DF14620F5AA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21957" y="1097124"/>
            <a:ext cx="6700085" cy="179847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FF747-8768-4DD9-A8EF-544137B7B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DB2E9-B09C-422C-8959-4D91D5B0C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2499D-3C85-4B0B-AE7B-F7BC63A8D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286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41485-8C57-41E8-BC15-5BB78006A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Task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75EFCB-2981-4AAD-B4CD-283365FE80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&lt;meta charset="UTF-8"&gt;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&lt;meta name="viewport"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content="width=device-width, initial-scale=1"&gt;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&lt;title&gt;Task List&lt;/title&gt;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&lt;link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="task_list.css"&gt;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&lt;h1&gt;Task List&lt;/h1&gt;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id="tasks"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&lt;label for="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"&gt;Task List&lt;/label&gt;&lt;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rows="6" cols="50"&gt;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&lt;label for="task"&gt;Task&lt;/label&gt;&lt;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&lt;input type="text" name="task"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id="task"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87736-B7B6-4640-BBEE-8EBC65F30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2D5FD-A92A-4D80-9519-FA581FEA6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ACAF2-2D4B-4048-A1F8-950402CC6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935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EB23F-146E-4E12-807C-82C88D6DB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Task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610EC-9AE1-451F-B72E-1ECD712548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857250" algn="l"/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&lt;input type="button" name="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value="Add Task"&gt;&lt;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&lt;input type="button" name="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value="Clear Tasks"&gt;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&lt;/main&gt;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="task_list.js"&gt;&lt;/script&gt;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633F4-FF04-4F8E-9938-DC68FE982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27F7E-48C0-49E1-AD9C-E2C4EB651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B4F8E-1A63-432F-92E7-C6CBE2052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31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AA29D-8DC1-4DF4-A884-1935BE26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AEF62-CB36-4ED0-9ADA-ED6F6B6D34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session and persistent cookies.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web storage.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session storage and local storage.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0E668-77C5-4F68-9A40-098CD1ED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7CA86-6B91-4FDA-B83A-DCBCFFB49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548A8D-E5DC-4E7D-95FC-E5C455C7E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1808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F7E70-D1AC-4B62-810C-FC200030C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div element with “tasks” as its id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3AE243-A1F8-4CAD-8BE2-F755B05025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margin-top: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float: right;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9F110-EEDF-4E3E-A5D7-DC4A504E6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E1E6D-B887-4A87-B68B-C56D1F2C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CA5F1-FAA5-4474-984A-348D87BB9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4714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AC1F1-263B-4C11-82AF-647D530A2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21DC44-E60C-4409-8017-58A3C27A8F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setCookie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(name, value, days)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cookie = name + "="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encodeURIComponent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(value);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(days)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cookie += "; max-age=" + days * 24 * 60 * 60;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cookie += "; path=/";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cookie;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cookies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start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cookies.indexOf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(name + "=");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(start === -1)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start = start +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end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cookies.indexOf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(";", start);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(end === -1)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end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cookies.substring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(start, end);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decodeURIComponent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cookieValue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3AECD-91C6-4DA1-B7AD-B3891C287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810E-818A-4A9F-A2DE-F5EFE0A5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228CB-2FEC-499B-9A5D-BD3055EB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5609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B1151-CBC2-4CCD-A3BB-CCA022C89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8C6A25-3E09-478A-A188-99AA38A68D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deleteCookie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document.cookie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 + "=''; max-age=0; path=/";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textbox = $("#task");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task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(task ===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alert("Please enter a task.");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textbox.focus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let tasks =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tasks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tasks.concat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(task, "\n");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setCookie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("tasks", tasks, 21)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textbox.focus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86BE9-9F1F-4408-AD34-58AED3C05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5354D-80D2-454C-9BF2-22ED7B1AF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B6D1F-A435-489B-BF3B-2B3A84FE4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6949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623AD-A5E6-4DA8-90AE-1696340E5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8C0F4-5AA3-4776-9A23-A506B6CDAF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800100" marR="0" indent="-45402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deleteCookie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 tasks on initial load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getCookieByName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("tasks")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7920B-83CC-44A4-9AD3-1BF0632F4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AE981-8D32-42B0-A23A-3FBBE3C2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04604-9B58-4057-9670-7B6977817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6654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BEC1A-7FBC-4251-BB66-89000B886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working with local storage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DE5A0-C4FD-472F-A1D5-6C3FB997A4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saves the data in the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localStorage.setItem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gets the data in the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localStorage.getItem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removes the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localStorage.removeItem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removes all items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localStorage.clear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C1C6B-3F89-4F3D-B4F1-2D990D19B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7FB7E-D44A-475A-97CF-946470B48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9DBBF-C391-47A3-8379-BE0557B3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39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76D2-C9B7-44B6-AE7E-9E176E039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working with session storage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4DA5F-384C-4274-A68E-09A49155A6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saves the data in the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sessionStorage.setItem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gets the data in the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sessionStorage.getItem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removes the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sessionStorage.removeItem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removes all items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sessionStorage.clear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8F390-5716-408E-A484-AFA36A7C7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BFF39-08A2-40F5-96C1-D13DFD846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BF48E1-7828-4E2A-8E7D-114CA7A73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2930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49D9D-2952-465B-B896-DC36F45A1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shortcut syntax for getting or saving an item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CB89E4-AE30-476D-8C26-7F0556E86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save or get the data in the local storage item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save or get the data in the session storage item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CFAF4-FC7B-49EB-BBD5-100D3154A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C138D-717F-4CC8-9227-679449AC1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0C73C-976E-4AF2-AF47-3FDA778CE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535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3404C-5431-450E-AC1E-4681F8AA0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that uses local and session storage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hit counters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3EA90F-4798-40CE-915C-563E13E1D6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+ 1;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console.log("Hits for this browser: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"\n" +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"Hits for this session: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sessionStorage.hits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96BA2-4322-4680-91C2-E914680D9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B5F16-4254-445B-B769-693C1AF2F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F67E9-36B8-4579-BEB4-2C5D17E16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496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2C1A2-3F70-4B34-A76A-4AA40D17C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console message that shows the current values of both hits items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729DB-5DD9-4BD2-AADC-EEB45C0A77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Hits for this browser: 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Hits for this session: 2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4A232-7B91-4A26-A21C-D99D9FED2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6521F-E068-4A5C-A74F-0B4CB3310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06170-3912-416B-BBEA-6F8D1339C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2399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67670-CC3B-4C5A-BA7E-F84906583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web storage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83045-7764-4E7C-B6AF-447F35A1E1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web storage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key/value pair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storage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session storage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7581F-D1B1-4F5F-B2B0-44E5645F1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72536-6743-43CA-AA6F-D7486B212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D1AEB-8CD3-4B93-A1FD-9C99803BC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57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5116A-6884-4EDC-B426-D7618CCDE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URL with search parameters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AAFDF-B196-47D5-B3B0-902F555E33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http://www.murach.com:8181/javascript/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location.html?first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G&amp;last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Hopper#result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E2CB1-C64D-4B2D-A3F2-18A0E3CFB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6883F-6540-4F4B-9EDA-62B8CE0A4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44691-E92D-4674-9C79-A9FFC821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481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4FADB67-D022-4629-BFC1-1882DA263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 List application with web storage</a:t>
            </a:r>
            <a:endParaRPr lang="en-US" dirty="0"/>
          </a:p>
        </p:txBody>
      </p:sp>
      <p:pic>
        <p:nvPicPr>
          <p:cNvPr id="9" name="Content Placeholder 8" descr="Refer to 455 in textbook">
            <a:extLst>
              <a:ext uri="{FF2B5EF4-FFF2-40B4-BE49-F238E27FC236}">
                <a16:creationId xmlns:a16="http://schemas.microsoft.com/office/drawing/2014/main" id="{8808C916-8DF8-41B6-A522-6231FA96526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3295" y="1066800"/>
            <a:ext cx="6657409" cy="17618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F7861-7CC9-4228-8D83-C03215C88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9B5F3-813E-4D94-AED1-613DEFF1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874D16-4D19-43E6-8A86-356F130C0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481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9FB13-E6E9-41F9-B3CC-F767AE774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application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web storage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97E65-5962-4190-ABA5-A93F22EC4B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textbox = $("#task");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task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(task ===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alert("Please enter a task.");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let tasks =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localStorage.myTasks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|| ""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localStorage.myTasks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tasks.concat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(task, "\n");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localStorage.myTasks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textbox.focus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FF6FC7-821F-4B2B-892D-0D2E9D691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76DD93-9509-4C13-B532-7F7E7C856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56E9B-6F86-4129-BE14-76FB0CA2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511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DEFA9-A998-42EC-A871-33F819819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Task List application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web storage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D8B12-3F18-45B3-A7FB-B288923D69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857250" marR="0" indent="-5111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localStorage.removeItem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myTasks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 tasks on initial load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localStorage.myTasks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$("#task").focus();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F0B3C-A8E2-4A85-85D5-CC2AF31B0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823E9-337F-4DF0-AC54-F6C0905E6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31997-B142-43AD-9DE1-285361E20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4381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C045A77-46D1-472A-90E0-97E168C84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cookies for an application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Application panel</a:t>
            </a:r>
            <a:endParaRPr lang="en-US" dirty="0"/>
          </a:p>
        </p:txBody>
      </p:sp>
      <p:pic>
        <p:nvPicPr>
          <p:cNvPr id="11" name="Content Placeholder 10" descr="Refer to 457 in textbook">
            <a:extLst>
              <a:ext uri="{FF2B5EF4-FFF2-40B4-BE49-F238E27FC236}">
                <a16:creationId xmlns:a16="http://schemas.microsoft.com/office/drawing/2014/main" id="{87D15F9E-0A90-4528-9BDD-5CCF393AFDE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97274" y="1286130"/>
            <a:ext cx="6803726" cy="145707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96286-28FF-4FD1-B977-8799C8E86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1AB5E-5866-41EE-A142-217AC803C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2202B-379A-4353-B6A9-34C56B641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979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8234EA4-8FDC-4ABC-A32C-2384CC5F1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local storage items for an application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Application panel</a:t>
            </a:r>
            <a:endParaRPr lang="en-US" dirty="0"/>
          </a:p>
        </p:txBody>
      </p:sp>
      <p:pic>
        <p:nvPicPr>
          <p:cNvPr id="9" name="Content Placeholder 8" descr="Refer to 457 in textbook">
            <a:extLst>
              <a:ext uri="{FF2B5EF4-FFF2-40B4-BE49-F238E27FC236}">
                <a16:creationId xmlns:a16="http://schemas.microsoft.com/office/drawing/2014/main" id="{06CA366D-3C17-4693-9BB8-AFAFD8AC713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09467" y="1273923"/>
            <a:ext cx="6791533" cy="16216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9EEE8-4C77-40CE-ADDA-A4170C802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C3AE4-4A78-4B08-8E88-E1A0F77E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29A65-98BA-41D1-ACCE-336721BFD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2864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0C86-4A6C-46FB-B5DB-BBA9E8D6A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view cookies and stored items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F33AC-3D14-45B8-BD19-9B6F2CF394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Press F12 to open the developer tools.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Click on the Application tab at the top of the tools window, and then look for the Storage section in the pane on the left-hand side.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Expand an appropriate storage type such as Cookies, Local Storage, or Session Storage.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Click on the appropriate URL to display the stored values in a grid. For cookie storage, you may want to filter the cookies by entering the name of the cookie you want to view.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94B7E-E98C-4441-9276-6B709F455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1A7B4-F5E9-4F6C-A451-D1D6F3F0A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F3A78-D886-48B9-B4B7-EC207AD1C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527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7029A-57D4-4884-9B2E-1123184FF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delete or edit cookies or stored items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6EC43-4E5D-46F0-A982-2840F68808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delete an item, right-click the item and select Delete.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edit an item, right-click the item and select Edit Value. Then, edit the text for the value.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apply the edit or deletion to the application, make sure to refresh the page.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A0A24-67AC-4964-A283-7C2532D57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B62FBD-B190-4222-ACDF-8643E7556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2C6E7-D04A-4347-A170-DFBA074E9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65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B222A37-A242-49EF-8526-B711EF599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 of the location object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86A81C-5A0B-4469-8528-25D82AF02DE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43000" y="1043065"/>
            <a:ext cx="3962400" cy="3150569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255713" algn="l"/>
                <a:tab pos="2057400" algn="l"/>
              </a:tabLst>
            </a:pP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	Value in the URL above</a:t>
            </a: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href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 URL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protocol	http: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hostname	www.murach.com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port	8181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host	www.murach.com:8181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path	/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javascript</a:t>
            </a: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/location.html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search	?first=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G&amp;last</a:t>
            </a: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=Hopper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255713" marR="0" indent="-1255713">
              <a:spcBef>
                <a:spcPts val="600"/>
              </a:spcBef>
              <a:spcAft>
                <a:spcPts val="600"/>
              </a:spcAft>
              <a:tabLst>
                <a:tab pos="25146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hash	#result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0144D4D-9A50-486A-AC7F-2B4D32B86B5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4218266"/>
            <a:ext cx="7391400" cy="149673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the location object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706AE57-8CD7-4EA7-9017-9AB5C7C66FB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4698616"/>
            <a:ext cx="5715000" cy="1321184"/>
          </a:xfrm>
          <a:ln w="12700"/>
        </p:spPr>
        <p:txBody>
          <a:bodyPr/>
          <a:lstStyle/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1597025" algn="l"/>
              </a:tabLst>
            </a:pP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1597025" marR="0" indent="-159702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reload(</a:t>
            </a:r>
            <a:r>
              <a:rPr lang="en-US" sz="12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force</a:t>
            </a: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Reloads the current webpage.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597025" marR="0" indent="-1597025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45720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replace(</a:t>
            </a:r>
            <a:r>
              <a:rPr lang="en-US" sz="12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url</a:t>
            </a:r>
            <a:r>
              <a:rPr lang="en-US" sz="12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Loads a new page in the browser and replaces the current page in the history list.</a:t>
            </a:r>
            <a:endParaRPr lang="en-US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55AAF-2923-4BCE-85EB-EC809CF21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Murach's</a:t>
            </a:r>
            <a:r>
              <a:rPr lang="en-US" dirty="0"/>
              <a:t> JavaScript &amp; jQuery (4th Ed)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33901-52BF-4052-8F89-27FA1005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60819-3699-4441-8D27-86ED2AA0F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3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A1941-7118-4306-BD3B-D944D6A80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load a new web page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E412F-981E-44C7-86BD-90C08B9A49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"https://www.murach.com";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 = "https://www.murach.com";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reload a web page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location.reload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reloads the current page from the cache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location.reload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(true);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reloads the current page from the server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load a new page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overwrite the current history page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location.replace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("https://www.murach.com");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4B264-0A7A-4631-BCC0-9B9CCC072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43418-5E4A-415A-AA01-33BB51B2E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EDA75-4395-4993-A539-35C235635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33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B6E69BB-C5D1-44BF-88C0-79B80ADDB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property of the history object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C81C72D-1C89-49A7-8F78-564409710D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089365"/>
            <a:ext cx="6781800" cy="815635"/>
          </a:xfrm>
          <a:ln w="12700"/>
        </p:spPr>
        <p:txBody>
          <a:bodyPr/>
          <a:lstStyle/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1481138" algn="l"/>
                <a:tab pos="2057400" algn="l"/>
                <a:tab pos="914400" algn="l"/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	Description</a:t>
            </a:r>
          </a:p>
          <a:p>
            <a:pPr marL="1943100" marR="0" indent="-1943100">
              <a:spcBef>
                <a:spcPts val="600"/>
              </a:spcBef>
              <a:spcAft>
                <a:spcPts val="900"/>
              </a:spcAft>
              <a:tabLst>
                <a:tab pos="1481138" algn="l"/>
                <a:tab pos="2057400" algn="l"/>
                <a:tab pos="914400" algn="l"/>
                <a:tab pos="18288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length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number of URLs in the history object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5D31956-DFB5-4039-AE65-C23C0B2A9E2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0574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Methods of the history object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9B63F9F-6238-4BE3-B26F-55293AEA25B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2590800"/>
            <a:ext cx="6781800" cy="2819400"/>
          </a:xfrm>
          <a:ln w="12700"/>
        </p:spPr>
        <p:txBody>
          <a:bodyPr/>
          <a:lstStyle/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194468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1944688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back()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Goes back one step in the URL history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forward()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Goes forward one step in the URL history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go(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position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Goes forward or back the specified number of steps in the URL history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943100" marR="0" indent="-19431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914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go(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substring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Goes to the most recent URL in the history that contains the substring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2749A-5AB2-4B96-A0A3-452103A70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C3639-0FE7-4444-A3C3-B0195A36C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173F0-8A63-41CB-BD72-DD5502094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39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FBC62-824E-4727-A082-C022EF689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back()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7A87C5-8776-4124-BA92-46E347FE04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history.back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forward()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history.forward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go() method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 forward two URLs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history.go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 back three URLs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history.go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(-3);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 to the most recent URL that contains "google"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history.go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("google");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A1524-420D-4041-B398-36FAEE98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2F0D0-C9F9-41C7-9468-6C1BF80CF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F41C7-4DC7-42E4-9F7A-106B5728A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C14,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287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6E8583D3-0C50-40DC-BDFD-2500B8FE0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four pages of the Tutorial application</a:t>
            </a:r>
          </a:p>
        </p:txBody>
      </p:sp>
      <p:pic>
        <p:nvPicPr>
          <p:cNvPr id="16" name="Content Placeholder 15" descr="Refer to 437 in textbook">
            <a:extLst>
              <a:ext uri="{FF2B5EF4-FFF2-40B4-BE49-F238E27FC236}">
                <a16:creationId xmlns:a16="http://schemas.microsoft.com/office/drawing/2014/main" id="{1C2EC559-9D7D-46AB-BA80-D5E6CC84A3B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66800"/>
            <a:ext cx="5506486" cy="1447800"/>
          </a:xfrm>
          <a:prstGeom prst="rect">
            <a:avLst/>
          </a:prstGeom>
        </p:spPr>
      </p:pic>
      <p:pic>
        <p:nvPicPr>
          <p:cNvPr id="17" name="Content Placeholder 16" descr="Refer to 437 in textbook">
            <a:extLst>
              <a:ext uri="{FF2B5EF4-FFF2-40B4-BE49-F238E27FC236}">
                <a16:creationId xmlns:a16="http://schemas.microsoft.com/office/drawing/2014/main" id="{04C359DB-043E-4ECA-B379-DF09045F0A41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1541814" y="2404770"/>
            <a:ext cx="5468586" cy="1176630"/>
          </a:xfrm>
          <a:prstGeom prst="rect">
            <a:avLst/>
          </a:prstGeom>
        </p:spPr>
      </p:pic>
      <p:pic>
        <p:nvPicPr>
          <p:cNvPr id="18" name="Content Placeholder 17" descr="Refer to 437 in textbook">
            <a:extLst>
              <a:ext uri="{FF2B5EF4-FFF2-40B4-BE49-F238E27FC236}">
                <a16:creationId xmlns:a16="http://schemas.microsoft.com/office/drawing/2014/main" id="{3D74606C-560F-406C-B63D-43688AE732C0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4"/>
          <a:stretch>
            <a:fillRect/>
          </a:stretch>
        </p:blipFill>
        <p:spPr>
          <a:xfrm>
            <a:off x="1803938" y="3471570"/>
            <a:ext cx="5511262" cy="1176630"/>
          </a:xfrm>
          <a:prstGeom prst="rect">
            <a:avLst/>
          </a:prstGeom>
        </p:spPr>
      </p:pic>
      <p:pic>
        <p:nvPicPr>
          <p:cNvPr id="19" name="Content Placeholder 18" descr="Refer to 437 in textbook">
            <a:extLst>
              <a:ext uri="{FF2B5EF4-FFF2-40B4-BE49-F238E27FC236}">
                <a16:creationId xmlns:a16="http://schemas.microsoft.com/office/drawing/2014/main" id="{0A3C9A02-BC3E-48BF-BD70-B2CF9BBA1406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5"/>
          <a:stretch>
            <a:fillRect/>
          </a:stretch>
        </p:blipFill>
        <p:spPr>
          <a:xfrm>
            <a:off x="2075214" y="4538370"/>
            <a:ext cx="5468586" cy="117663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92FCA-78FC-46CB-A605-33D21A2F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EBF93-4C47-40A6-954E-8F701C66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33328-9210-4D75-BAEE-B2A190C3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C14,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653383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88</TotalTime>
  <Words>4243</Words>
  <Application>Microsoft Office PowerPoint</Application>
  <PresentationFormat>On-screen Show (4:3)</PresentationFormat>
  <Paragraphs>618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14</vt:lpstr>
      <vt:lpstr>Objectives (part 1)</vt:lpstr>
      <vt:lpstr>Objectives (part 2)</vt:lpstr>
      <vt:lpstr>A URL with search parameters</vt:lpstr>
      <vt:lpstr>Properties of the location object</vt:lpstr>
      <vt:lpstr>How to load a new web page</vt:lpstr>
      <vt:lpstr>One property of the history object</vt:lpstr>
      <vt:lpstr>How to use the back() method</vt:lpstr>
      <vt:lpstr>The four pages of the Tutorial application</vt:lpstr>
      <vt:lpstr>The HTML in the main element  of the index.html file</vt:lpstr>
      <vt:lpstr>The HTML in the main element of the tutorial files</vt:lpstr>
      <vt:lpstr>The JavaScript for each HTML file (part 1)</vt:lpstr>
      <vt:lpstr>The JavaScript for each HTML file (part 2)</vt:lpstr>
      <vt:lpstr>A browser usually gets a cookie  as part of an HTTP response</vt:lpstr>
      <vt:lpstr>A browser sends the cookie back to the server with each HTTP request</vt:lpstr>
      <vt:lpstr>Attributes of a cookie</vt:lpstr>
      <vt:lpstr>Terms related to cookies</vt:lpstr>
      <vt:lpstr>Two functions for working with cookies</vt:lpstr>
      <vt:lpstr>How to create a session cookie</vt:lpstr>
      <vt:lpstr>How to create a persistent cookie</vt:lpstr>
      <vt:lpstr>How to add multiple cookies  to the document.cookie object</vt:lpstr>
      <vt:lpstr>A setCookie() function that creates a session  or persistent cookie</vt:lpstr>
      <vt:lpstr>Three cookies in the document.cookie object</vt:lpstr>
      <vt:lpstr>A getCookieByName() function that gets a cookie by name (part 2)</vt:lpstr>
      <vt:lpstr>The cookie to delete</vt:lpstr>
      <vt:lpstr>A deleteCookie() function that deletes a cookie</vt:lpstr>
      <vt:lpstr>The Task List application</vt:lpstr>
      <vt:lpstr>The HTML for the Task List application (part 1)</vt:lpstr>
      <vt:lpstr>The HTML for the Task List application (part 2)</vt:lpstr>
      <vt:lpstr>The CSS for the div element with “tasks” as its id</vt:lpstr>
      <vt:lpstr>The JavaScript for the Task List app (part 1)</vt:lpstr>
      <vt:lpstr>The JavaScript for the Task List app (part 2)</vt:lpstr>
      <vt:lpstr>The JavaScript for the Task List app (part 3)</vt:lpstr>
      <vt:lpstr>The syntax for working with local storage</vt:lpstr>
      <vt:lpstr>The syntax for working with session storage</vt:lpstr>
      <vt:lpstr>The shortcut syntax for getting or saving an item</vt:lpstr>
      <vt:lpstr>JavaScript that uses local and session storage  for hit counters</vt:lpstr>
      <vt:lpstr>A console message that shows the current values of both hits items</vt:lpstr>
      <vt:lpstr>Terms related to web storage</vt:lpstr>
      <vt:lpstr>The Task List application with web storage</vt:lpstr>
      <vt:lpstr>The JavaScript for the Task List application with web storage (part 1)</vt:lpstr>
      <vt:lpstr>The JavaScript for the Task List application with web storage (part 2)</vt:lpstr>
      <vt:lpstr>The cookies for an application  in the Application panel</vt:lpstr>
      <vt:lpstr>The local storage items for an application  in the Application panel</vt:lpstr>
      <vt:lpstr>How to view cookies and stored items</vt:lpstr>
      <vt:lpstr>How to delete or edit cookies or stored items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13</cp:revision>
  <cp:lastPrinted>2016-01-14T23:03:16Z</cp:lastPrinted>
  <dcterms:created xsi:type="dcterms:W3CDTF">2020-08-17T21:26:27Z</dcterms:created>
  <dcterms:modified xsi:type="dcterms:W3CDTF">2020-08-17T23:50:14Z</dcterms:modified>
</cp:coreProperties>
</file>