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49"/>
  </p:notesMasterIdLst>
  <p:handoutMasterIdLst>
    <p:handoutMasterId r:id="rId50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7" r:id="rId46"/>
    <p:sldId id="368" r:id="rId47"/>
    <p:sldId id="369" r:id="rId4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97" d="100"/>
          <a:sy n="97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9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0.doc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1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2.doc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3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4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5.docx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16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17.docx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18.docx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19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20.docx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9.emf"/><Relationship Id="rId4" Type="http://schemas.openxmlformats.org/officeDocument/2006/relationships/package" Target="../embeddings/Microsoft_Word_Document21.docx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22.docx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23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Document24.docx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25.doc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7.emf"/><Relationship Id="rId4" Type="http://schemas.openxmlformats.org/officeDocument/2006/relationships/package" Target="../embeddings/Microsoft_Word_Document26.docx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Document27.docx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40.emf"/><Relationship Id="rId4" Type="http://schemas.openxmlformats.org/officeDocument/2006/relationships/package" Target="../embeddings/Microsoft_Word_Document28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42.emf"/><Relationship Id="rId4" Type="http://schemas.openxmlformats.org/officeDocument/2006/relationships/package" Target="../embeddings/Microsoft_Word_Document29.docx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43.emf"/><Relationship Id="rId4" Type="http://schemas.openxmlformats.org/officeDocument/2006/relationships/package" Target="../embeddings/Microsoft_Word_Document30.docx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Document31.docx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32.docx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8.emf"/><Relationship Id="rId4" Type="http://schemas.openxmlformats.org/officeDocument/2006/relationships/package" Target="../embeddings/Microsoft_Word_Document33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4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Document5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6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7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8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C11,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095154"/>
              </p:ext>
            </p:extLst>
          </p:nvPr>
        </p:nvGraphicFramePr>
        <p:xfrm>
          <a:off x="914400" y="1600200"/>
          <a:ext cx="7313400" cy="2482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4" imgW="7313400" imgH="2482506" progId="Word.Document.12">
                  <p:embed/>
                </p:oleObj>
              </mc:Choice>
              <mc:Fallback>
                <p:oleObj name="Document" r:id="rId4" imgW="7313400" imgH="24825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313400" cy="2482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</a:t>
            </a:r>
            <a:r>
              <a:rPr lang="en-US" dirty="0" err="1"/>
              <a:t>bxSlider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034150"/>
              </p:ext>
            </p:extLst>
          </p:nvPr>
        </p:nvGraphicFramePr>
        <p:xfrm>
          <a:off x="914400" y="11430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79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using the </a:t>
            </a:r>
            <a:r>
              <a:rPr lang="en-US" dirty="0" err="1"/>
              <a:t>bxSlider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234754"/>
              </p:ext>
            </p:extLst>
          </p:nvPr>
        </p:nvGraphicFramePr>
        <p:xfrm>
          <a:off x="914400" y="1143000"/>
          <a:ext cx="7313400" cy="184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2" name="Document" r:id="rId4" imgW="7313400" imgH="1840293" progId="Word.Document.12">
                  <p:embed/>
                </p:oleObj>
              </mc:Choice>
              <mc:Fallback>
                <p:oleObj name="Document" r:id="rId4" imgW="7313400" imgH="18402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840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348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Lightbox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 descr="M:\Current projects\HTML5 and CSS3 revision\Manuscript\Chapter 16\16-0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705" y="1295400"/>
            <a:ext cx="4189095" cy="3482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297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URL for the </a:t>
            </a:r>
            <a:r>
              <a:rPr lang="en-US" dirty="0" err="1"/>
              <a:t>Lightbox</a:t>
            </a:r>
            <a:r>
              <a:rPr lang="en-US" dirty="0"/>
              <a:t> website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295925"/>
              </p:ext>
            </p:extLst>
          </p:nvPr>
        </p:nvGraphicFramePr>
        <p:xfrm>
          <a:off x="914400" y="1081772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81772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78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HTML for the images </a:t>
            </a:r>
            <a:br>
              <a:rPr lang="en-US" dirty="0"/>
            </a:br>
            <a:r>
              <a:rPr lang="en-US" dirty="0"/>
              <a:t>used by the </a:t>
            </a:r>
            <a:r>
              <a:rPr lang="en-US" dirty="0" err="1"/>
              <a:t>Lightbox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2227427"/>
              </p:ext>
            </p:extLst>
          </p:nvPr>
        </p:nvGraphicFramePr>
        <p:xfrm>
          <a:off x="914400" y="13716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867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bxSlider</a:t>
            </a:r>
            <a:r>
              <a:rPr lang="en-US" dirty="0"/>
              <a:t> plugin for a carousel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049" y="1285870"/>
            <a:ext cx="5428571" cy="28380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6182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URL for the </a:t>
            </a:r>
            <a:r>
              <a:rPr lang="en-US" dirty="0" err="1"/>
              <a:t>bxSlider</a:t>
            </a:r>
            <a:r>
              <a:rPr lang="en-US" dirty="0"/>
              <a:t> website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571460"/>
              </p:ext>
            </p:extLst>
          </p:nvPr>
        </p:nvGraphicFramePr>
        <p:xfrm>
          <a:off x="914400" y="1081772"/>
          <a:ext cx="7313400" cy="234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Document" r:id="rId4" imgW="7313400" imgH="2347228" progId="Word.Document.12">
                  <p:embed/>
                </p:oleObj>
              </mc:Choice>
              <mc:Fallback>
                <p:oleObj name="Document" r:id="rId4" imgW="7313400" imgH="2347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81772"/>
                        <a:ext cx="7313400" cy="2347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8915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</a:t>
            </a:r>
            <a:r>
              <a:rPr lang="en-US" dirty="0" err="1"/>
              <a:t>bxSlider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891874"/>
              </p:ext>
            </p:extLst>
          </p:nvPr>
        </p:nvGraphicFramePr>
        <p:xfrm>
          <a:off x="914400" y="11430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19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using some of the </a:t>
            </a:r>
            <a:r>
              <a:rPr lang="en-US" dirty="0" err="1"/>
              <a:t>bxSlider</a:t>
            </a:r>
            <a:r>
              <a:rPr lang="en-US" dirty="0"/>
              <a:t> options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928283"/>
              </p:ext>
            </p:extLst>
          </p:nvPr>
        </p:nvGraphicFramePr>
        <p:xfrm>
          <a:off x="914400" y="1143000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Document" r:id="rId4" imgW="7313400" imgH="2530717" progId="Word.Document.12">
                  <p:embed/>
                </p:oleObj>
              </mc:Choice>
              <mc:Fallback>
                <p:oleObj name="Document" r:id="rId4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8615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Cycle 2 plugin used for a slide show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085" y="1295400"/>
            <a:ext cx="4044315" cy="33147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883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395405"/>
              </p:ext>
            </p:extLst>
          </p:nvPr>
        </p:nvGraphicFramePr>
        <p:xfrm>
          <a:off x="914400" y="1069975"/>
          <a:ext cx="7253288" cy="474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3" imgW="7301323" imgH="4785636" progId="Word.Document.12">
                  <p:embed/>
                </p:oleObj>
              </mc:Choice>
              <mc:Fallback>
                <p:oleObj name="Document" r:id="rId3" imgW="7301323" imgH="47856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9975"/>
                        <a:ext cx="7253288" cy="4748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364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URL for the Cycle 2 website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786747"/>
              </p:ext>
            </p:extLst>
          </p:nvPr>
        </p:nvGraphicFramePr>
        <p:xfrm>
          <a:off x="914400" y="1066800"/>
          <a:ext cx="7313400" cy="1766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5" name="Document" r:id="rId4" imgW="7313400" imgH="1766897" progId="Word.Document.12">
                  <p:embed/>
                </p:oleObj>
              </mc:Choice>
              <mc:Fallback>
                <p:oleObj name="Document" r:id="rId4" imgW="7313400" imgH="17668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1766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740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Cycle 2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24634"/>
              </p:ext>
            </p:extLst>
          </p:nvPr>
        </p:nvGraphicFramePr>
        <p:xfrm>
          <a:off x="914400" y="1143000"/>
          <a:ext cx="7313400" cy="3220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Document" r:id="rId4" imgW="7313400" imgH="3220782" progId="Word.Document.12">
                  <p:embed/>
                </p:oleObj>
              </mc:Choice>
              <mc:Fallback>
                <p:oleObj name="Document" r:id="rId4" imgW="7313400" imgH="32207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2207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75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UI website (</a:t>
            </a:r>
            <a:r>
              <a:rPr lang="en-US" u="sng" dirty="0"/>
              <a:t>http://jqueryui.com</a:t>
            </a:r>
            <a:r>
              <a:rPr lang="en-US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143000"/>
            <a:ext cx="5486400" cy="47616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82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four types of features provided by jQuery UI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937165"/>
              </p:ext>
            </p:extLst>
          </p:nvPr>
        </p:nvGraphicFramePr>
        <p:xfrm>
          <a:off x="914400" y="1121730"/>
          <a:ext cx="7313400" cy="1545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Document" r:id="rId4" imgW="7313400" imgH="1545270" progId="Word.Document.12">
                  <p:embed/>
                </p:oleObj>
              </mc:Choice>
              <mc:Fallback>
                <p:oleObj name="Document" r:id="rId4" imgW="7313400" imgH="15452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1730"/>
                        <a:ext cx="7313400" cy="1545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52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primary folders and files </a:t>
            </a:r>
            <a:br>
              <a:rPr lang="en-US" dirty="0"/>
            </a:br>
            <a:r>
              <a:rPr lang="en-US" dirty="0"/>
              <a:t>in a full jQuery UI download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230" y="1419689"/>
            <a:ext cx="6440170" cy="19907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772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build a jQuery UI download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524198"/>
              </p:ext>
            </p:extLst>
          </p:nvPr>
        </p:nvGraphicFramePr>
        <p:xfrm>
          <a:off x="914400" y="1143000"/>
          <a:ext cx="7313400" cy="3363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Document" r:id="rId4" imgW="7313400" imgH="3363256" progId="Word.Document.12">
                  <p:embed/>
                </p:oleObj>
              </mc:Choice>
              <mc:Fallback>
                <p:oleObj name="Document" r:id="rId4" imgW="7313400" imgH="33632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363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627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include the downloaded files </a:t>
            </a:r>
            <a:br>
              <a:rPr lang="en-US" dirty="0"/>
            </a:br>
            <a:r>
              <a:rPr lang="en-US" dirty="0"/>
              <a:t>in your application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0688115"/>
              </p:ext>
            </p:extLst>
          </p:nvPr>
        </p:nvGraphicFramePr>
        <p:xfrm>
          <a:off x="914400" y="1295400"/>
          <a:ext cx="7313612" cy="276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Document" r:id="rId4" imgW="7313400" imgH="2760619" progId="Word.Document.12">
                  <p:embed/>
                </p:oleObj>
              </mc:Choice>
              <mc:Fallback>
                <p:oleObj name="Document" r:id="rId4" imgW="7313400" imgH="27606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612" cy="2760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51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accordion documentation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370" y="1200150"/>
            <a:ext cx="6259830" cy="39814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282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How to use the jQuery UI documentation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001064"/>
              </p:ext>
            </p:extLst>
          </p:nvPr>
        </p:nvGraphicFramePr>
        <p:xfrm>
          <a:off x="914400" y="1102640"/>
          <a:ext cx="7313400" cy="232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Document" r:id="rId4" imgW="7313400" imgH="2326360" progId="Word.Document.12">
                  <p:embed/>
                </p:oleObj>
              </mc:Choice>
              <mc:Fallback>
                <p:oleObj name="Document" r:id="rId4" imgW="7313400" imgH="2326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2640"/>
                        <a:ext cx="7313400" cy="2326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227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images folder and jquery-ui.min.css relationship that jQuery UI expects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457421"/>
            <a:ext cx="3048000" cy="14381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291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Objectives (continued)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967043"/>
              </p:ext>
            </p:extLst>
          </p:nvPr>
        </p:nvGraphicFramePr>
        <p:xfrm>
          <a:off x="914400" y="1143000"/>
          <a:ext cx="7313400" cy="1611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4" imgW="7313400" imgH="1611830" progId="Word.Document.12">
                  <p:embed/>
                </p:oleObj>
              </mc:Choice>
              <mc:Fallback>
                <p:oleObj name="Document" r:id="rId4" imgW="7313400" imgH="16118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18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199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using a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907282"/>
              </p:ext>
            </p:extLst>
          </p:nvPr>
        </p:nvGraphicFramePr>
        <p:xfrm>
          <a:off x="914400" y="1143000"/>
          <a:ext cx="7313400" cy="1150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Document" r:id="rId4" imgW="7313400" imgH="1150228" progId="Word.Document.12">
                  <p:embed/>
                </p:oleObj>
              </mc:Choice>
              <mc:Fallback>
                <p:oleObj name="Document" r:id="rId4" imgW="7313400" imgH="1150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150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423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 Accordion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340" y="1190625"/>
            <a:ext cx="5788660" cy="2847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01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accordion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061272"/>
              </p:ext>
            </p:extLst>
          </p:nvPr>
        </p:nvGraphicFramePr>
        <p:xfrm>
          <a:off x="914400" y="1143000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Document" r:id="rId4" imgW="7313400" imgH="2530717" progId="Word.Document.12">
                  <p:embed/>
                </p:oleObj>
              </mc:Choice>
              <mc:Fallback>
                <p:oleObj name="Document" r:id="rId4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871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accordion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257434"/>
              </p:ext>
            </p:extLst>
          </p:nvPr>
        </p:nvGraphicFramePr>
        <p:xfrm>
          <a:off x="914400" y="1143000"/>
          <a:ext cx="7313400" cy="161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Document" r:id="rId4" imgW="7313400" imgH="1610391" progId="Word.Document.12">
                  <p:embed/>
                </p:oleObj>
              </mc:Choice>
              <mc:Fallback>
                <p:oleObj name="Document" r:id="rId4" imgW="7313400" imgH="16103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210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Tabs widget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C11, Slide </a:t>
            </a:r>
            <a:fld id="{5ECE9829-65B2-40C6-AEFF-7C648FF56A9C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25" y="1219200"/>
            <a:ext cx="5514975" cy="3609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0517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tabs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1493468"/>
              </p:ext>
            </p:extLst>
          </p:nvPr>
        </p:nvGraphicFramePr>
        <p:xfrm>
          <a:off x="914400" y="1126883"/>
          <a:ext cx="7313400" cy="2530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Document" r:id="rId4" imgW="7313400" imgH="2530717" progId="Word.Document.12">
                  <p:embed/>
                </p:oleObj>
              </mc:Choice>
              <mc:Fallback>
                <p:oleObj name="Document" r:id="rId4" imgW="7313400" imgH="25307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6883"/>
                        <a:ext cx="7313400" cy="25307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964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tabs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910405"/>
              </p:ext>
            </p:extLst>
          </p:nvPr>
        </p:nvGraphicFramePr>
        <p:xfrm>
          <a:off x="914400" y="1143000"/>
          <a:ext cx="7313400" cy="690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Document" r:id="rId4" imgW="7313400" imgH="690065" progId="Word.Document.12">
                  <p:embed/>
                </p:oleObj>
              </mc:Choice>
              <mc:Fallback>
                <p:oleObj name="Document" r:id="rId4" imgW="7313400" imgH="6900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690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53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Button widget that activates a Dialog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675" y="1219200"/>
            <a:ext cx="4937125" cy="2867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309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Button and Dialog widgets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990578"/>
              </p:ext>
            </p:extLst>
          </p:nvPr>
        </p:nvGraphicFramePr>
        <p:xfrm>
          <a:off x="914400" y="1143000"/>
          <a:ext cx="7313400" cy="184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Document" r:id="rId4" imgW="7313400" imgH="1840293" progId="Word.Document.12">
                  <p:embed/>
                </p:oleObj>
              </mc:Choice>
              <mc:Fallback>
                <p:oleObj name="Document" r:id="rId4" imgW="7313400" imgH="18402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840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73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Button and Dialog widgets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468532"/>
              </p:ext>
            </p:extLst>
          </p:nvPr>
        </p:nvGraphicFramePr>
        <p:xfrm>
          <a:off x="914400" y="1143000"/>
          <a:ext cx="7313400" cy="18402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Document" r:id="rId4" imgW="7313400" imgH="1840293" progId="Word.Document.12">
                  <p:embed/>
                </p:oleObj>
              </mc:Choice>
              <mc:Fallback>
                <p:oleObj name="Document" r:id="rId4" imgW="7313400" imgH="18402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8402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14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Google search for a jQuery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95400"/>
            <a:ext cx="7162800" cy="26766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53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Datepicker</a:t>
            </a:r>
            <a:r>
              <a:rPr lang="en-US" dirty="0"/>
              <a:t> widget with no options set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0" y="1238250"/>
            <a:ext cx="4883150" cy="30289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022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</a:t>
            </a:r>
            <a:r>
              <a:rPr lang="en-US" dirty="0" err="1"/>
              <a:t>Datepicker</a:t>
            </a:r>
            <a:r>
              <a:rPr lang="en-US" dirty="0"/>
              <a:t>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219903"/>
              </p:ext>
            </p:extLst>
          </p:nvPr>
        </p:nvGraphicFramePr>
        <p:xfrm>
          <a:off x="914400" y="1143000"/>
          <a:ext cx="7313400" cy="46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Document" r:id="rId4" imgW="7313400" imgH="460163" progId="Word.Document.12">
                  <p:embed/>
                </p:oleObj>
              </mc:Choice>
              <mc:Fallback>
                <p:oleObj name="Document" r:id="rId4" imgW="7313400" imgH="4601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6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44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</a:t>
            </a:r>
            <a:r>
              <a:rPr lang="en-US" dirty="0" err="1"/>
              <a:t>Datepicker</a:t>
            </a:r>
            <a:r>
              <a:rPr lang="en-US" dirty="0"/>
              <a:t>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454105"/>
              </p:ext>
            </p:extLst>
          </p:nvPr>
        </p:nvGraphicFramePr>
        <p:xfrm>
          <a:off x="914400" y="1066800"/>
          <a:ext cx="7313400" cy="326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0" name="Document" r:id="rId4" imgW="7313400" imgH="3265036" progId="Word.Document.12">
                  <p:embed/>
                </p:oleObj>
              </mc:Choice>
              <mc:Fallback>
                <p:oleObj name="Document" r:id="rId4" imgW="7313400" imgH="3265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265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90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11-1	Modify the Carousel application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5474131"/>
              </p:ext>
            </p:extLst>
          </p:nvPr>
        </p:nvGraphicFramePr>
        <p:xfrm>
          <a:off x="914400" y="1143000"/>
          <a:ext cx="7313400" cy="4499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Document" r:id="rId4" imgW="7313400" imgH="4499453" progId="Word.Document.12">
                  <p:embed/>
                </p:oleObj>
              </mc:Choice>
              <mc:Fallback>
                <p:oleObj name="Document" r:id="rId4" imgW="7313400" imgH="44994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499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18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11-2	Replace tabs with an accordion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22305"/>
            <a:ext cx="6799580" cy="434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1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11-3	Use widgets in a form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845" y="1248410"/>
            <a:ext cx="6751955" cy="362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543800" cy="738664"/>
          </a:xfrm>
        </p:spPr>
        <p:txBody>
          <a:bodyPr/>
          <a:lstStyle/>
          <a:p>
            <a:r>
              <a:rPr lang="en-US" dirty="0"/>
              <a:t>Short 11-1	Convert the FAQs app to an accordion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440177"/>
              </p:ext>
            </p:extLst>
          </p:nvPr>
        </p:nvGraphicFramePr>
        <p:xfrm>
          <a:off x="914400" y="1066800"/>
          <a:ext cx="7313612" cy="312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8" name="Document" r:id="rId4" imgW="7313400" imgH="3127238" progId="Word.Document.12">
                  <p:embed/>
                </p:oleObj>
              </mc:Choice>
              <mc:Fallback>
                <p:oleObj name="Document" r:id="rId4" imgW="7313400" imgH="31272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3128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459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11-2	Create a </a:t>
            </a:r>
            <a:r>
              <a:rPr lang="en-US" dirty="0" err="1"/>
              <a:t>Progressbar</a:t>
            </a:r>
            <a:r>
              <a:rPr lang="en-US" dirty="0"/>
              <a:t> widget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027827"/>
              </p:ext>
            </p:extLst>
          </p:nvPr>
        </p:nvGraphicFramePr>
        <p:xfrm>
          <a:off x="914400" y="1066800"/>
          <a:ext cx="7313400" cy="3773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Document" r:id="rId4" imgW="7313400" imgH="3773769" progId="Word.Document.12">
                  <p:embed/>
                </p:oleObj>
              </mc:Choice>
              <mc:Fallback>
                <p:oleObj name="Document" r:id="rId4" imgW="7313400" imgH="37737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773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12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Websites for finding jQuery plugins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269457"/>
              </p:ext>
            </p:extLst>
          </p:nvPr>
        </p:nvGraphicFramePr>
        <p:xfrm>
          <a:off x="914400" y="1143000"/>
          <a:ext cx="7313400" cy="232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Document" r:id="rId4" imgW="7301323" imgH="2324226" progId="Word.Document.12">
                  <p:embed/>
                </p:oleObj>
              </mc:Choice>
              <mc:Fallback>
                <p:oleObj name="Document" r:id="rId4" imgW="7301323" imgH="232422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32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12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Popular plugins for displaying images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145974"/>
              </p:ext>
            </p:extLst>
          </p:nvPr>
        </p:nvGraphicFramePr>
        <p:xfrm>
          <a:off x="914400" y="990600"/>
          <a:ext cx="7313400" cy="4005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Document" r:id="rId4" imgW="7313400" imgH="4005470" progId="Word.Document.12">
                  <p:embed/>
                </p:oleObj>
              </mc:Choice>
              <mc:Fallback>
                <p:oleObj name="Document" r:id="rId4" imgW="7313400" imgH="40054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990600"/>
                        <a:ext cx="7313400" cy="4005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016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General steps for using a plugin </a:t>
            </a:r>
            <a:br>
              <a:rPr lang="en-US" dirty="0"/>
            </a:br>
            <a:r>
              <a:rPr lang="en-US" dirty="0"/>
              <a:t>within your web pages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126728"/>
              </p:ext>
            </p:extLst>
          </p:nvPr>
        </p:nvGraphicFramePr>
        <p:xfrm>
          <a:off x="914400" y="1295400"/>
          <a:ext cx="7313400" cy="4607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Document" r:id="rId4" imgW="7313400" imgH="4607028" progId="Word.Document.12">
                  <p:embed/>
                </p:oleObj>
              </mc:Choice>
              <mc:Fallback>
                <p:oleObj name="Document" r:id="rId4" imgW="7313400" imgH="46070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607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8972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cautions when using plugins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264528"/>
              </p:ext>
            </p:extLst>
          </p:nvPr>
        </p:nvGraphicFramePr>
        <p:xfrm>
          <a:off x="914400" y="1143000"/>
          <a:ext cx="7313400" cy="1648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Document" r:id="rId4" imgW="7313400" imgH="1648168" progId="Word.Document.12">
                  <p:embed/>
                </p:oleObj>
              </mc:Choice>
              <mc:Fallback>
                <p:oleObj name="Document" r:id="rId4" imgW="7313400" imgH="16481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48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469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script elements for the jQuery library </a:t>
            </a:r>
            <a:br>
              <a:rPr lang="en-US" dirty="0"/>
            </a:br>
            <a:r>
              <a:rPr lang="en-US" dirty="0"/>
              <a:t>and the </a:t>
            </a:r>
            <a:r>
              <a:rPr lang="en-US" dirty="0" err="1"/>
              <a:t>bxSlider</a:t>
            </a:r>
            <a:r>
              <a:rPr lang="en-US" dirty="0"/>
              <a:t> plugin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t>C11,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504406"/>
              </p:ext>
            </p:extLst>
          </p:nvPr>
        </p:nvGraphicFramePr>
        <p:xfrm>
          <a:off x="914400" y="1295400"/>
          <a:ext cx="7313400" cy="1150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Document" r:id="rId4" imgW="7313400" imgH="1150228" progId="Word.Document.12">
                  <p:embed/>
                </p:oleObj>
              </mc:Choice>
              <mc:Fallback>
                <p:oleObj name="Document" r:id="rId4" imgW="7313400" imgH="1150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150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642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83</TotalTime>
  <Words>1294</Words>
  <Application>Microsoft Office PowerPoint</Application>
  <PresentationFormat>On-screen Show (4:3)</PresentationFormat>
  <Paragraphs>235</Paragraphs>
  <Slides>47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11</vt:lpstr>
      <vt:lpstr>Objectives</vt:lpstr>
      <vt:lpstr>Objectives (continued)</vt:lpstr>
      <vt:lpstr>A Google search for a jQuery plugin</vt:lpstr>
      <vt:lpstr>Websites for finding jQuery plugins</vt:lpstr>
      <vt:lpstr>Popular plugins for displaying images</vt:lpstr>
      <vt:lpstr>General steps for using a plugin  within your web pages</vt:lpstr>
      <vt:lpstr>Two cautions when using plugins</vt:lpstr>
      <vt:lpstr>The script elements for the jQuery library  and the bxSlider plugin</vt:lpstr>
      <vt:lpstr>The HTML for the bxSlider plugin</vt:lpstr>
      <vt:lpstr>The jQuery for using the bxSlider plugin</vt:lpstr>
      <vt:lpstr>A Lightbox plugin</vt:lpstr>
      <vt:lpstr>The URL for the Lightbox website</vt:lpstr>
      <vt:lpstr>The HTML for the images  used by the Lightbox plugin</vt:lpstr>
      <vt:lpstr>A bxSlider plugin for a carousel</vt:lpstr>
      <vt:lpstr>The URL for the bxSlider website</vt:lpstr>
      <vt:lpstr>The HTML for the bxSlider plugin</vt:lpstr>
      <vt:lpstr>The jQuery for using some of the bxSlider options</vt:lpstr>
      <vt:lpstr>A Cycle 2 plugin used for a slide show</vt:lpstr>
      <vt:lpstr>The URL for the Cycle 2 website</vt:lpstr>
      <vt:lpstr>The HTML for the Cycle 2 plugin</vt:lpstr>
      <vt:lpstr>The jQuery UI website (http://jqueryui.com)</vt:lpstr>
      <vt:lpstr>The four types of features provided by jQuery UI</vt:lpstr>
      <vt:lpstr>The primary folders and files  in a full jQuery UI download</vt:lpstr>
      <vt:lpstr>How to build a jQuery UI download</vt:lpstr>
      <vt:lpstr>How to include the downloaded files  in your application</vt:lpstr>
      <vt:lpstr>The accordion documentation</vt:lpstr>
      <vt:lpstr>How to use the jQuery UI documentation</vt:lpstr>
      <vt:lpstr>The images folder and jquery-ui.min.css relationship that jQuery UI expects</vt:lpstr>
      <vt:lpstr>The jQuery for using a widget</vt:lpstr>
      <vt:lpstr>An Accordion widget</vt:lpstr>
      <vt:lpstr>The HTML for the accordion</vt:lpstr>
      <vt:lpstr>The jQuery for the accordion</vt:lpstr>
      <vt:lpstr>A Tabs widget</vt:lpstr>
      <vt:lpstr>The HTML for the tabs</vt:lpstr>
      <vt:lpstr>The jQuery for the tabs</vt:lpstr>
      <vt:lpstr>A Button widget that activates a Dialog widget</vt:lpstr>
      <vt:lpstr>The HTML for the Button and Dialog widgets</vt:lpstr>
      <vt:lpstr>The jQuery for the Button and Dialog widgets</vt:lpstr>
      <vt:lpstr>A Datepicker widget with no options set</vt:lpstr>
      <vt:lpstr>The HTML for the Datepicker widget</vt:lpstr>
      <vt:lpstr>The jQuery for the Datepicker widget</vt:lpstr>
      <vt:lpstr>Extra 11-1 Modify the Carousel application</vt:lpstr>
      <vt:lpstr>Extra 11-2 Replace tabs with an accordion</vt:lpstr>
      <vt:lpstr>Extra 11-3 Use widgets in a form</vt:lpstr>
      <vt:lpstr>Short 11-1 Convert the FAQs app to an accordion</vt:lpstr>
      <vt:lpstr>Short 11-2 Create a Progressbar widget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</dc:title>
  <dc:creator>Maria David</dc:creator>
  <cp:lastModifiedBy>Anne Boehm</cp:lastModifiedBy>
  <cp:revision>11</cp:revision>
  <cp:lastPrinted>2016-01-14T23:03:16Z</cp:lastPrinted>
  <dcterms:created xsi:type="dcterms:W3CDTF">2017-02-02T22:02:33Z</dcterms:created>
  <dcterms:modified xsi:type="dcterms:W3CDTF">2017-02-17T00:02:00Z</dcterms:modified>
</cp:coreProperties>
</file>