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68"/>
  </p:notesMasterIdLst>
  <p:handoutMasterIdLst>
    <p:handoutMasterId r:id="rId69"/>
  </p:handout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84" r:id="rId15"/>
    <p:sldId id="385" r:id="rId16"/>
    <p:sldId id="389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90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65" r:id="rId48"/>
    <p:sldId id="366" r:id="rId49"/>
    <p:sldId id="367" r:id="rId50"/>
    <p:sldId id="368" r:id="rId51"/>
    <p:sldId id="369" r:id="rId52"/>
    <p:sldId id="370" r:id="rId53"/>
    <p:sldId id="371" r:id="rId54"/>
    <p:sldId id="372" r:id="rId55"/>
    <p:sldId id="373" r:id="rId56"/>
    <p:sldId id="374" r:id="rId57"/>
    <p:sldId id="375" r:id="rId58"/>
    <p:sldId id="376" r:id="rId59"/>
    <p:sldId id="377" r:id="rId60"/>
    <p:sldId id="378" r:id="rId61"/>
    <p:sldId id="379" r:id="rId62"/>
    <p:sldId id="380" r:id="rId63"/>
    <p:sldId id="381" r:id="rId64"/>
    <p:sldId id="382" r:id="rId65"/>
    <p:sldId id="383" r:id="rId66"/>
    <p:sldId id="388" r:id="rId67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52" autoAdjust="0"/>
  </p:normalViewPr>
  <p:slideViewPr>
    <p:cSldViewPr>
      <p:cViewPr varScale="1">
        <p:scale>
          <a:sx n="85" d="100"/>
          <a:sy n="85" d="100"/>
        </p:scale>
        <p:origin x="-72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image" Target="../media/image5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2/14/2017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694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5790"/>
            <a:ext cx="5046663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694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51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C1, Slide </a:t>
            </a:r>
            <a:fld id="{5ECE9829-65B2-40C6-AEFF-7C648FF56A9C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C1, Slide (#)</a:t>
            </a:r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C1, Slide (#)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C1, Slide </a:t>
            </a:r>
            <a:fld id="{5ECE9829-65B2-40C6-AEFF-7C648FF56A9C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1" r:id="rId4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9.docx"/><Relationship Id="rId3" Type="http://schemas.openxmlformats.org/officeDocument/2006/relationships/image" Target="../media/image14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emf"/><Relationship Id="rId5" Type="http://schemas.openxmlformats.org/officeDocument/2006/relationships/package" Target="../embeddings/Microsoft_Word_Document8.docx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11.docx"/><Relationship Id="rId3" Type="http://schemas.openxmlformats.org/officeDocument/2006/relationships/image" Target="../media/image17.pn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Word_Document10.docx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2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13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Document14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15.docx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Document16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17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2.docx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18.doc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19.doc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8.emf"/><Relationship Id="rId5" Type="http://schemas.openxmlformats.org/officeDocument/2006/relationships/package" Target="../embeddings/Microsoft_Word_Document20.docx"/><Relationship Id="rId4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30.emf"/><Relationship Id="rId4" Type="http://schemas.openxmlformats.org/officeDocument/2006/relationships/package" Target="../embeddings/Microsoft_Word_Document21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Document22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32.emf"/><Relationship Id="rId4" Type="http://schemas.openxmlformats.org/officeDocument/2006/relationships/package" Target="../embeddings/Microsoft_Word_Document23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24.docx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35.emf"/><Relationship Id="rId4" Type="http://schemas.openxmlformats.org/officeDocument/2006/relationships/package" Target="../embeddings/Microsoft_Word_Document25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Document26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7.emf"/><Relationship Id="rId4" Type="http://schemas.openxmlformats.org/officeDocument/2006/relationships/package" Target="../embeddings/Microsoft_Word_Document27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8.emf"/><Relationship Id="rId4" Type="http://schemas.openxmlformats.org/officeDocument/2006/relationships/package" Target="../embeddings/Microsoft_Word_Document28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Word_Document29.docx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41.emf"/><Relationship Id="rId4" Type="http://schemas.openxmlformats.org/officeDocument/2006/relationships/package" Target="../embeddings/Microsoft_Word_Document30.doc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42.emf"/><Relationship Id="rId4" Type="http://schemas.openxmlformats.org/officeDocument/2006/relationships/package" Target="../embeddings/Microsoft_Word_Document31.docx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43.emf"/><Relationship Id="rId4" Type="http://schemas.openxmlformats.org/officeDocument/2006/relationships/package" Target="../embeddings/Microsoft_Word_Document32.docx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44.emf"/><Relationship Id="rId4" Type="http://schemas.openxmlformats.org/officeDocument/2006/relationships/package" Target="../embeddings/Microsoft_Word_Document33.docx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4.docx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46.emf"/><Relationship Id="rId4" Type="http://schemas.openxmlformats.org/officeDocument/2006/relationships/package" Target="../embeddings/Microsoft_Word_Document34.docx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7.emf"/><Relationship Id="rId4" Type="http://schemas.openxmlformats.org/officeDocument/2006/relationships/package" Target="../embeddings/Microsoft_Word_Document35.docx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9.emf"/><Relationship Id="rId4" Type="http://schemas.openxmlformats.org/officeDocument/2006/relationships/package" Target="../embeddings/Microsoft_Word_Document36.docx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50.emf"/><Relationship Id="rId4" Type="http://schemas.openxmlformats.org/officeDocument/2006/relationships/package" Target="../embeddings/Microsoft_Word_Document37.docx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image" Target="../media/image5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package" Target="../embeddings/Microsoft_Word_Document38.docx"/><Relationship Id="rId5" Type="http://schemas.openxmlformats.org/officeDocument/2006/relationships/oleObject" Target="../embeddings/oleObject41.bin"/><Relationship Id="rId4" Type="http://schemas.openxmlformats.org/officeDocument/2006/relationships/image" Target="../media/image51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54.emf"/><Relationship Id="rId4" Type="http://schemas.openxmlformats.org/officeDocument/2006/relationships/package" Target="../embeddings/Microsoft_Word_Document39.docx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55.emf"/><Relationship Id="rId4" Type="http://schemas.openxmlformats.org/officeDocument/2006/relationships/package" Target="../embeddings/Microsoft_Word_Document40.docx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57.emf"/><Relationship Id="rId4" Type="http://schemas.openxmlformats.org/officeDocument/2006/relationships/package" Target="../embeddings/Microsoft_Word_Document41.docx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58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59.emf"/><Relationship Id="rId4" Type="http://schemas.openxmlformats.org/officeDocument/2006/relationships/package" Target="../embeddings/Microsoft_Word_Document43.docx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60.emf"/><Relationship Id="rId4" Type="http://schemas.openxmlformats.org/officeDocument/2006/relationships/package" Target="../embeddings/Microsoft_Word_Document44.docx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63.emf"/><Relationship Id="rId4" Type="http://schemas.openxmlformats.org/officeDocument/2006/relationships/package" Target="../embeddings/Microsoft_Word_Document45.docx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65.emf"/><Relationship Id="rId4" Type="http://schemas.openxmlformats.org/officeDocument/2006/relationships/package" Target="../embeddings/Microsoft_Word_Document46.docx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66.emf"/><Relationship Id="rId4" Type="http://schemas.openxmlformats.org/officeDocument/2006/relationships/package" Target="../embeddings/Microsoft_Word_Document47.docx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67.emf"/><Relationship Id="rId5" Type="http://schemas.openxmlformats.org/officeDocument/2006/relationships/package" Target="../embeddings/Microsoft_Word_Document48.docx"/><Relationship Id="rId4" Type="http://schemas.openxmlformats.org/officeDocument/2006/relationships/oleObject" Target="../embeddings/oleObject5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5.docx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69.emf"/><Relationship Id="rId4" Type="http://schemas.openxmlformats.org/officeDocument/2006/relationships/package" Target="../embeddings/Microsoft_Word_Document49.docx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70.emf"/><Relationship Id="rId4" Type="http://schemas.openxmlformats.org/officeDocument/2006/relationships/package" Target="../embeddings/Microsoft_Word_Document50.docx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71.emf"/><Relationship Id="rId4" Type="http://schemas.openxmlformats.org/officeDocument/2006/relationships/package" Target="../embeddings/Microsoft_Word_Document51.docx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74.emf"/><Relationship Id="rId4" Type="http://schemas.openxmlformats.org/officeDocument/2006/relationships/package" Target="../embeddings/Microsoft_Word_Document52.docx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75.emf"/><Relationship Id="rId4" Type="http://schemas.openxmlformats.org/officeDocument/2006/relationships/package" Target="../embeddings/Microsoft_Word_Document53.doc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package" Target="../embeddings/Microsoft_Word_Document6.docx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1.emf"/><Relationship Id="rId4" Type="http://schemas.openxmlformats.org/officeDocument/2006/relationships/image" Target="../media/image9.emf"/><Relationship Id="rId9" Type="http://schemas.openxmlformats.org/officeDocument/2006/relationships/package" Target="../embeddings/Microsoft_Word_Document7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 dirty="0" smtClean="0"/>
              <a:t>Chapter 1</a:t>
            </a:r>
            <a:endParaRPr lang="en-US" sz="3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388380"/>
              </p:ext>
            </p:extLst>
          </p:nvPr>
        </p:nvGraphicFramePr>
        <p:xfrm>
          <a:off x="914400" y="1597025"/>
          <a:ext cx="7301323" cy="2310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Document" r:id="rId5" imgW="7301323" imgH="2310183" progId="Word.Document.12">
                  <p:embed/>
                </p:oleObj>
              </mc:Choice>
              <mc:Fallback>
                <p:oleObj name="Document" r:id="rId5" imgW="7301323" imgH="23101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1597025"/>
                        <a:ext cx="7301323" cy="23101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C1, Slide </a:t>
            </a:r>
            <a:fld id="{5ECE9829-65B2-40C6-AEFF-7C648FF56A9C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web server processes </a:t>
            </a:r>
            <a:br>
              <a:rPr lang="en-US" dirty="0" smtClean="0"/>
            </a:br>
            <a:r>
              <a:rPr lang="en-US" dirty="0" smtClean="0"/>
              <a:t>a dynamic web page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95400"/>
            <a:ext cx="7315200" cy="156152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77440"/>
              </p:ext>
            </p:extLst>
          </p:nvPr>
        </p:nvGraphicFramePr>
        <p:xfrm>
          <a:off x="914400" y="3505200"/>
          <a:ext cx="7313400" cy="1931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7" name="Document" r:id="rId5" imgW="7313400" imgH="1931318" progId="Word.Document.12">
                  <p:embed/>
                </p:oleObj>
              </mc:Choice>
              <mc:Fallback>
                <p:oleObj name="Document" r:id="rId5" imgW="7313400" imgH="19313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3505200"/>
                        <a:ext cx="7313400" cy="19313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730571"/>
              </p:ext>
            </p:extLst>
          </p:nvPr>
        </p:nvGraphicFramePr>
        <p:xfrm>
          <a:off x="890530" y="2881313"/>
          <a:ext cx="7313612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8" name="Document" r:id="rId8" imgW="7313400" imgH="1080430" progId="Word.Document.12">
                  <p:embed/>
                </p:oleObj>
              </mc:Choice>
              <mc:Fallback>
                <p:oleObj name="Document" r:id="rId8" imgW="7313400" imgH="10804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90530" y="2881313"/>
                        <a:ext cx="7313612" cy="1081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6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web page with image swaps and rollovers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25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7010400" cy="39068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Line 87"/>
          <p:cNvSpPr>
            <a:spLocks noChangeShapeType="1"/>
          </p:cNvSpPr>
          <p:nvPr/>
        </p:nvSpPr>
        <p:spPr bwMode="auto">
          <a:xfrm flipH="1" flipV="1">
            <a:off x="6534150" y="3181350"/>
            <a:ext cx="733425" cy="419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Straight Connector 20"/>
          <p:cNvSpPr>
            <a:spLocks/>
          </p:cNvSpPr>
          <p:nvPr/>
        </p:nvSpPr>
        <p:spPr bwMode="auto">
          <a:xfrm flipH="1">
            <a:off x="6900861" y="3600450"/>
            <a:ext cx="365126" cy="742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 Box 88"/>
          <p:cNvSpPr txBox="1">
            <a:spLocks noChangeArrowheads="1"/>
          </p:cNvSpPr>
          <p:nvPr/>
        </p:nvSpPr>
        <p:spPr bwMode="auto">
          <a:xfrm>
            <a:off x="7239000" y="3305175"/>
            <a:ext cx="895350" cy="614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Image</a:t>
            </a:r>
            <a:b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swap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81"/>
          <p:cNvSpPr txBox="1">
            <a:spLocks noChangeArrowheads="1"/>
          </p:cNvSpPr>
          <p:nvPr/>
        </p:nvSpPr>
        <p:spPr bwMode="auto">
          <a:xfrm>
            <a:off x="1520825" y="2781300"/>
            <a:ext cx="990600" cy="590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Image</a:t>
            </a:r>
            <a:b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rollover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Line 89"/>
          <p:cNvSpPr>
            <a:spLocks noChangeShapeType="1"/>
          </p:cNvSpPr>
          <p:nvPr/>
        </p:nvSpPr>
        <p:spPr bwMode="auto">
          <a:xfrm flipH="1">
            <a:off x="2511425" y="3081338"/>
            <a:ext cx="10985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JavaScript fits into this architecture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04900"/>
            <a:ext cx="6057900" cy="201930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862206"/>
              </p:ext>
            </p:extLst>
          </p:nvPr>
        </p:nvGraphicFramePr>
        <p:xfrm>
          <a:off x="896250" y="3886200"/>
          <a:ext cx="7313400" cy="1932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5" name="Document" r:id="rId5" imgW="7313400" imgH="1932397" progId="Word.Document.12">
                  <p:embed/>
                </p:oleObj>
              </mc:Choice>
              <mc:Fallback>
                <p:oleObj name="Document" r:id="rId5" imgW="7313400" imgH="19323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6250" y="3886200"/>
                        <a:ext cx="7313400" cy="19323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498781"/>
              </p:ext>
            </p:extLst>
          </p:nvPr>
        </p:nvGraphicFramePr>
        <p:xfrm>
          <a:off x="914400" y="3276600"/>
          <a:ext cx="7313612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6" name="Document" r:id="rId8" imgW="7313400" imgH="1080430" progId="Word.Document.12">
                  <p:embed/>
                </p:oleObj>
              </mc:Choice>
              <mc:Fallback>
                <p:oleObj name="Document" r:id="rId8" imgW="7313400" imgH="10804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14400" y="3276600"/>
                        <a:ext cx="7313612" cy="1081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908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of the many uses of JavaScript and jQuery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862610"/>
              </p:ext>
            </p:extLst>
          </p:nvPr>
        </p:nvGraphicFramePr>
        <p:xfrm>
          <a:off x="914400" y="1109455"/>
          <a:ext cx="7301323" cy="231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0" name="Document" r:id="rId4" imgW="7313400" imgH="2318085" progId="Word.Document.12">
                  <p:embed/>
                </p:oleObj>
              </mc:Choice>
              <mc:Fallback>
                <p:oleObj name="Document" r:id="rId4" imgW="7313400" imgH="23180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9455"/>
                        <a:ext cx="7301323" cy="2319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49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versions and release dates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the ECMAScript </a:t>
            </a:r>
            <a:r>
              <a:rPr lang="en-US" dirty="0" smtClean="0"/>
              <a:t>specification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745935"/>
              </p:ext>
            </p:extLst>
          </p:nvPr>
        </p:nvGraphicFramePr>
        <p:xfrm>
          <a:off x="914400" y="1295400"/>
          <a:ext cx="7313400" cy="4246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3" name="Document" r:id="rId4" imgW="7313400" imgH="4246165" progId="Word.Document.12">
                  <p:embed/>
                </p:oleObj>
              </mc:Choice>
              <mc:Fallback>
                <p:oleObj name="Document" r:id="rId4" imgW="7313400" imgH="42461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4246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964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additions in recent specifications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167451"/>
              </p:ext>
            </p:extLst>
          </p:nvPr>
        </p:nvGraphicFramePr>
        <p:xfrm>
          <a:off x="914400" y="1143000"/>
          <a:ext cx="7291388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5" name="Document" r:id="rId4" imgW="7285535" imgH="3496600" progId="Word.Document.12">
                  <p:embed/>
                </p:oleObj>
              </mc:Choice>
              <mc:Fallback>
                <p:oleObj name="Document" r:id="rId4" imgW="7285535" imgH="3496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291388" cy="3489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7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additions in recent specifications (cont.)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60398"/>
              </p:ext>
            </p:extLst>
          </p:nvPr>
        </p:nvGraphicFramePr>
        <p:xfrm>
          <a:off x="914400" y="1143000"/>
          <a:ext cx="7291388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7" name="Document" r:id="rId4" imgW="7301323" imgH="4775194" progId="Word.Document.12">
                  <p:embed/>
                </p:oleObj>
              </mc:Choice>
              <mc:Fallback>
                <p:oleObj name="Document" r:id="rId4" imgW="7301323" imgH="47751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291388" cy="4752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8446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HTML file (index.html) in a browser </a:t>
            </a:r>
            <a:br>
              <a:rPr lang="en-US" dirty="0" smtClean="0"/>
            </a:br>
            <a:r>
              <a:rPr lang="en-US" dirty="0" smtClean="0"/>
              <a:t>with no CSS applied to it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447800"/>
            <a:ext cx="7239000" cy="26100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38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code for the HTML file named index.html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865034"/>
              </p:ext>
            </p:extLst>
          </p:nvPr>
        </p:nvGraphicFramePr>
        <p:xfrm>
          <a:off x="914400" y="1219200"/>
          <a:ext cx="7313400" cy="414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7" name="Document" r:id="rId4" imgW="7313400" imgH="4140749" progId="Word.Document.12">
                  <p:embed/>
                </p:oleObj>
              </mc:Choice>
              <mc:Fallback>
                <p:oleObj name="Document" r:id="rId4" imgW="7313400" imgH="41407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4140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256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file named index.html (continued)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311651"/>
              </p:ext>
            </p:extLst>
          </p:nvPr>
        </p:nvGraphicFramePr>
        <p:xfrm>
          <a:off x="914400" y="1219200"/>
          <a:ext cx="7313400" cy="414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1" name="Document" r:id="rId4" imgW="7313400" imgH="4140749" progId="Word.Document.12">
                  <p:embed/>
                </p:oleObj>
              </mc:Choice>
              <mc:Fallback>
                <p:oleObj name="Document" r:id="rId4" imgW="7313400" imgH="41407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4140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423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020797"/>
              </p:ext>
            </p:extLst>
          </p:nvPr>
        </p:nvGraphicFramePr>
        <p:xfrm>
          <a:off x="914400" y="1069975"/>
          <a:ext cx="7313400" cy="3452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Document" r:id="rId4" imgW="7313400" imgH="3452123" progId="Word.Document.12">
                  <p:embed/>
                </p:oleObj>
              </mc:Choice>
              <mc:Fallback>
                <p:oleObj name="Document" r:id="rId4" imgW="7313400" imgH="34521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9975"/>
                        <a:ext cx="7313400" cy="3452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46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web page in a browser </a:t>
            </a:r>
            <a:br>
              <a:rPr lang="en-US" dirty="0" smtClean="0"/>
            </a:br>
            <a:r>
              <a:rPr lang="en-US" dirty="0" smtClean="0"/>
              <a:t>after CSS has been applied to it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371600"/>
            <a:ext cx="7241119" cy="2819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60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link element that applies the CSS file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151484"/>
              </p:ext>
            </p:extLst>
          </p:nvPr>
        </p:nvGraphicFramePr>
        <p:xfrm>
          <a:off x="914400" y="1118512"/>
          <a:ext cx="7313400" cy="337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1" name="Document" r:id="rId4" imgW="7313400" imgH="3377288" progId="Word.Document.12">
                  <p:embed/>
                </p:oleObj>
              </mc:Choice>
              <mc:Fallback>
                <p:oleObj name="Document" r:id="rId4" imgW="7313400" imgH="33772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18512"/>
                        <a:ext cx="7313400" cy="337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06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CSS file named email_list.css (continued)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353994"/>
              </p:ext>
            </p:extLst>
          </p:nvPr>
        </p:nvGraphicFramePr>
        <p:xfrm>
          <a:off x="914400" y="1125581"/>
          <a:ext cx="7313400" cy="2760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Document" r:id="rId4" imgW="7313400" imgH="2760619" progId="Word.Document.12">
                  <p:embed/>
                </p:oleObj>
              </mc:Choice>
              <mc:Fallback>
                <p:oleObj name="Document" r:id="rId4" imgW="7313400" imgH="27606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5581"/>
                        <a:ext cx="7313400" cy="2760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05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web page in a browser </a:t>
            </a:r>
            <a:br>
              <a:rPr lang="en-US" dirty="0" smtClean="0"/>
            </a:br>
            <a:r>
              <a:rPr lang="en-US" dirty="0" smtClean="0"/>
              <a:t>with JavaScript used for data validation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39338"/>
            <a:ext cx="7239000" cy="27754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938109"/>
              </p:ext>
            </p:extLst>
          </p:nvPr>
        </p:nvGraphicFramePr>
        <p:xfrm>
          <a:off x="914400" y="4267200"/>
          <a:ext cx="7313400" cy="11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Document" r:id="rId5" imgW="7313400" imgH="1197000" progId="Word.Document.12">
                  <p:embed/>
                </p:oleObj>
              </mc:Choice>
              <mc:Fallback>
                <p:oleObj name="Document" r:id="rId5" imgW="7313400" imgH="119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4267200"/>
                        <a:ext cx="7313400" cy="119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5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code for the JavaScript file (email_list.js)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213625"/>
              </p:ext>
            </p:extLst>
          </p:nvPr>
        </p:nvGraphicFramePr>
        <p:xfrm>
          <a:off x="914400" y="1143000"/>
          <a:ext cx="7313400" cy="442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1" name="Document" r:id="rId4" imgW="7313400" imgH="4428575" progId="Word.Document.12">
                  <p:embed/>
                </p:oleObj>
              </mc:Choice>
              <mc:Fallback>
                <p:oleObj name="Document" r:id="rId4" imgW="7313400" imgH="44285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428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61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file (continued)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333849"/>
              </p:ext>
            </p:extLst>
          </p:nvPr>
        </p:nvGraphicFramePr>
        <p:xfrm>
          <a:off x="914400" y="1143000"/>
          <a:ext cx="7313400" cy="3048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5" name="Document" r:id="rId4" imgW="7313400" imgH="3048086" progId="Word.Document.12">
                  <p:embed/>
                </p:oleObj>
              </mc:Choice>
              <mc:Fallback>
                <p:oleObj name="Document" r:id="rId4" imgW="7313400" imgH="30480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0480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957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primary HTML5 semantic elements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648439"/>
              </p:ext>
            </p:extLst>
          </p:nvPr>
        </p:nvGraphicFramePr>
        <p:xfrm>
          <a:off x="914400" y="1219200"/>
          <a:ext cx="7301323" cy="2451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Document" r:id="rId4" imgW="7301323" imgH="2451689" progId="Word.Document.12">
                  <p:embed/>
                </p:oleObj>
              </mc:Choice>
              <mc:Fallback>
                <p:oleObj name="Document" r:id="rId4" imgW="7301323" imgH="24516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01323" cy="24516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8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page that’s structured with HTML5 elements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9349"/>
              </p:ext>
            </p:extLst>
          </p:nvPr>
        </p:nvGraphicFramePr>
        <p:xfrm>
          <a:off x="914400" y="1143000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3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36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in a web browser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 descr="Description: 1-0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58900"/>
            <a:ext cx="6516486" cy="229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373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div and span elements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822353"/>
              </p:ext>
            </p:extLst>
          </p:nvPr>
        </p:nvGraphicFramePr>
        <p:xfrm>
          <a:off x="914400" y="1157412"/>
          <a:ext cx="7313400" cy="1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1" name="Document" r:id="rId4" imgW="7313400" imgH="1814388" progId="Word.Document.12">
                  <p:embed/>
                </p:oleObj>
              </mc:Choice>
              <mc:Fallback>
                <p:oleObj name="Document" r:id="rId4" imgW="7313400" imgH="18143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57412"/>
                        <a:ext cx="7313400" cy="181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6651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820470"/>
              </p:ext>
            </p:extLst>
          </p:nvPr>
        </p:nvGraphicFramePr>
        <p:xfrm>
          <a:off x="914400" y="1066800"/>
          <a:ext cx="7313400" cy="3972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Document" r:id="rId4" imgW="7313400" imgH="3972370" progId="Word.Document.12">
                  <p:embed/>
                </p:oleObj>
              </mc:Choice>
              <mc:Fallback>
                <p:oleObj name="Document" r:id="rId4" imgW="7313400" imgH="39723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972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5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div elements </a:t>
            </a:r>
            <a:br>
              <a:rPr lang="en-US" dirty="0" smtClean="0"/>
            </a:br>
            <a:r>
              <a:rPr lang="en-US" dirty="0" smtClean="0"/>
              <a:t>for a JavaScript application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324123"/>
              </p:ext>
            </p:extLst>
          </p:nvPr>
        </p:nvGraphicFramePr>
        <p:xfrm>
          <a:off x="914400" y="1371600"/>
          <a:ext cx="7313400" cy="3450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1" name="Document" r:id="rId4" imgW="7313400" imgH="3450684" progId="Word.Document.12">
                  <p:embed/>
                </p:oleObj>
              </mc:Choice>
              <mc:Fallback>
                <p:oleObj name="Document" r:id="rId4" imgW="7313400" imgH="34506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34506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511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span elements for a JavaScript application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50426"/>
              </p:ext>
            </p:extLst>
          </p:nvPr>
        </p:nvGraphicFramePr>
        <p:xfrm>
          <a:off x="914400" y="1219200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5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649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HTML attributes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303772"/>
              </p:ext>
            </p:extLst>
          </p:nvPr>
        </p:nvGraphicFramePr>
        <p:xfrm>
          <a:off x="990600" y="1143000"/>
          <a:ext cx="7301323" cy="1532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" name="Document" r:id="rId4" imgW="7301323" imgH="1532081" progId="Word.Document.12">
                  <p:embed/>
                </p:oleObj>
              </mc:Choice>
              <mc:Fallback>
                <p:oleObj name="Document" r:id="rId4" imgW="7301323" imgH="15320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0600" y="1143000"/>
                        <a:ext cx="7301323" cy="1532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6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that uses these attributes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067032"/>
              </p:ext>
            </p:extLst>
          </p:nvPr>
        </p:nvGraphicFramePr>
        <p:xfrm>
          <a:off x="914400" y="1198818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0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98818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57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in a web browser </a:t>
            </a:r>
            <a:br>
              <a:rPr lang="en-US" dirty="0" smtClean="0"/>
            </a:br>
            <a:r>
              <a:rPr lang="en-US" dirty="0" smtClean="0"/>
              <a:t>with a tooltip displayed for the text box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 descr="Description: 1-1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7800"/>
            <a:ext cx="5751830" cy="290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22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ways to provide styles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46858"/>
              </p:ext>
            </p:extLst>
          </p:nvPr>
        </p:nvGraphicFramePr>
        <p:xfrm>
          <a:off x="914400" y="1115824"/>
          <a:ext cx="7313400" cy="429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14" name="Document" r:id="rId4" imgW="7313400" imgH="4294376" progId="Word.Document.12">
                  <p:embed/>
                </p:oleObj>
              </mc:Choice>
              <mc:Fallback>
                <p:oleObj name="Document" r:id="rId4" imgW="7313400" imgH="42943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15824"/>
                        <a:ext cx="7313400" cy="429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500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head element that includes two style sheets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685142"/>
              </p:ext>
            </p:extLst>
          </p:nvPr>
        </p:nvGraphicFramePr>
        <p:xfrm>
          <a:off x="914400" y="1123296"/>
          <a:ext cx="7313400" cy="2153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0" name="Document" r:id="rId4" imgW="7313400" imgH="2153304" progId="Word.Document.12">
                  <p:embed/>
                </p:oleObj>
              </mc:Choice>
              <mc:Fallback>
                <p:oleObj name="Document" r:id="rId4" imgW="7313400" imgH="21533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3296"/>
                        <a:ext cx="7313400" cy="2153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95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that can be selected by type, id, or class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118332"/>
              </p:ext>
            </p:extLst>
          </p:nvPr>
        </p:nvGraphicFramePr>
        <p:xfrm>
          <a:off x="914400" y="1219200"/>
          <a:ext cx="7313400" cy="253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4" name="Document" r:id="rId4" imgW="7313400" imgH="2530717" progId="Word.Document.12">
                  <p:embed/>
                </p:oleObj>
              </mc:Choice>
              <mc:Fallback>
                <p:oleObj name="Document" r:id="rId4" imgW="7313400" imgH="25307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2530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189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 smtClean="0"/>
              <a:t>CSS style rules that select by type, id, and class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615772"/>
              </p:ext>
            </p:extLst>
          </p:nvPr>
        </p:nvGraphicFramePr>
        <p:xfrm>
          <a:off x="914400" y="1125316"/>
          <a:ext cx="7313400" cy="4513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0" name="Document" r:id="rId4" imgW="7313400" imgH="4513484" progId="Word.Document.12">
                  <p:embed/>
                </p:oleObj>
              </mc:Choice>
              <mc:Fallback>
                <p:oleObj name="Document" r:id="rId4" imgW="7313400" imgH="45134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5316"/>
                        <a:ext cx="7313400" cy="4513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58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elements displayed in a browser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 descr="Description: 1-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6083935" cy="2374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375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497906"/>
              </p:ext>
            </p:extLst>
          </p:nvPr>
        </p:nvGraphicFramePr>
        <p:xfrm>
          <a:off x="914400" y="1214438"/>
          <a:ext cx="7291388" cy="33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Document" r:id="rId4" imgW="7301323" imgH="3375618" progId="Word.Document.12">
                  <p:embed/>
                </p:oleObj>
              </mc:Choice>
              <mc:Fallback>
                <p:oleObj name="Document" r:id="rId4" imgW="7301323" imgH="33756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4438"/>
                        <a:ext cx="7291388" cy="3357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48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CSS file for a typical application </a:t>
            </a:r>
            <a:br>
              <a:rPr lang="en-US" dirty="0" smtClean="0"/>
            </a:br>
            <a:r>
              <a:rPr lang="en-US" dirty="0" smtClean="0"/>
              <a:t>in this book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377663"/>
              </p:ext>
            </p:extLst>
          </p:nvPr>
        </p:nvGraphicFramePr>
        <p:xfrm>
          <a:off x="915988" y="1358900"/>
          <a:ext cx="7313400" cy="437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52" name="Document" r:id="rId4" imgW="7313400" imgH="4371010" progId="Word.Document.12">
                  <p:embed/>
                </p:oleObj>
              </mc:Choice>
              <mc:Fallback>
                <p:oleObj name="Document" r:id="rId4" imgW="7313400" imgH="43710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5988" y="1358900"/>
                        <a:ext cx="7313400" cy="4371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979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3390062"/>
              </p:ext>
            </p:extLst>
          </p:nvPr>
        </p:nvGraphicFramePr>
        <p:xfrm>
          <a:off x="914400" y="1143000"/>
          <a:ext cx="7313400" cy="154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9" name="Document" r:id="rId4" imgW="7313400" imgH="1545270" progId="Word.Document.12">
                  <p:embed/>
                </p:oleObj>
              </mc:Choice>
              <mc:Fallback>
                <p:oleObj name="Document" r:id="rId4" imgW="7313400" imgH="1545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545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23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6715"/>
            <a:ext cx="7315200" cy="984885"/>
          </a:xfrm>
        </p:spPr>
        <p:txBody>
          <a:bodyPr/>
          <a:lstStyle/>
          <a:p>
            <a:r>
              <a:rPr lang="en-US" dirty="0"/>
              <a:t>The web page </a:t>
            </a:r>
            <a:r>
              <a:rPr lang="en-US" dirty="0" smtClean="0"/>
              <a:t>at </a:t>
            </a:r>
            <a:r>
              <a:rPr lang="en-US" sz="2000" dirty="0" smtClean="0"/>
              <a:t>c:/javascript/book_apps/ch01/email_list/index.html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65128"/>
            <a:ext cx="7239000" cy="2773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239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ways to run an HTML page that’s </a:t>
            </a:r>
            <a:br>
              <a:rPr lang="en-US" dirty="0" smtClean="0"/>
            </a:br>
            <a:r>
              <a:rPr lang="en-US" dirty="0" smtClean="0"/>
              <a:t>on your own server or computer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9127438"/>
              </p:ext>
            </p:extLst>
          </p:nvPr>
        </p:nvGraphicFramePr>
        <p:xfrm>
          <a:off x="914400" y="1313176"/>
          <a:ext cx="7313400" cy="242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1" name="Document" r:id="rId4" imgW="7313400" imgH="2420624" progId="Word.Document.12">
                  <p:embed/>
                </p:oleObj>
              </mc:Choice>
              <mc:Fallback>
                <p:oleObj name="Document" r:id="rId4" imgW="7313400" imgH="24206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13176"/>
                        <a:ext cx="7313400" cy="2420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54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ways to run an HTML page </a:t>
            </a:r>
            <a:br>
              <a:rPr lang="en-US" dirty="0" smtClean="0"/>
            </a:br>
            <a:r>
              <a:rPr lang="en-US" dirty="0" smtClean="0"/>
              <a:t>on the Internet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254440"/>
              </p:ext>
            </p:extLst>
          </p:nvPr>
        </p:nvGraphicFramePr>
        <p:xfrm>
          <a:off x="914400" y="1360538"/>
          <a:ext cx="7301323" cy="7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7" name="Document" r:id="rId4" imgW="7301323" imgH="773062" progId="Word.Document.12">
                  <p:embed/>
                </p:oleObj>
              </mc:Choice>
              <mc:Fallback>
                <p:oleObj name="Document" r:id="rId4" imgW="7301323" imgH="7730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60538"/>
                        <a:ext cx="7301323" cy="7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95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components of an HTTP URL </a:t>
            </a:r>
            <a:br>
              <a:rPr lang="en-US" dirty="0" smtClean="0"/>
            </a:br>
            <a:r>
              <a:rPr lang="en-US" dirty="0" smtClean="0"/>
              <a:t>on the Internet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955852"/>
              </p:ext>
            </p:extLst>
          </p:nvPr>
        </p:nvGraphicFramePr>
        <p:xfrm>
          <a:off x="1257300" y="1371600"/>
          <a:ext cx="6896100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7" name="Visio" r:id="rId3" imgW="4333824" imgH="535773" progId="Visio.Drawing.11">
                  <p:embed/>
                </p:oleObj>
              </mc:Choice>
              <mc:Fallback>
                <p:oleObj name="Visio" r:id="rId3" imgW="4333824" imgH="535773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7300" y="1371600"/>
                        <a:ext cx="6896100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831328"/>
              </p:ext>
            </p:extLst>
          </p:nvPr>
        </p:nvGraphicFramePr>
        <p:xfrm>
          <a:off x="915300" y="2441140"/>
          <a:ext cx="7313400" cy="2359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8" name="Document" r:id="rId6" imgW="7313400" imgH="2359460" progId="Word.Document.12">
                  <p:embed/>
                </p:oleObj>
              </mc:Choice>
              <mc:Fallback>
                <p:oleObj name="Document" r:id="rId6" imgW="7313400" imgH="23594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5300" y="2441140"/>
                        <a:ext cx="7313400" cy="23594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005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Chrome with an open Console panel </a:t>
            </a:r>
            <a:br>
              <a:rPr lang="en-US" dirty="0" smtClean="0"/>
            </a:br>
            <a:r>
              <a:rPr lang="en-US" dirty="0" smtClean="0"/>
              <a:t>that shows an error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239000" cy="32112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30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open or close Chrome’s developer tools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2973125"/>
              </p:ext>
            </p:extLst>
          </p:nvPr>
        </p:nvGraphicFramePr>
        <p:xfrm>
          <a:off x="914400" y="1219200"/>
          <a:ext cx="7301323" cy="164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0" name="Document" r:id="rId4" imgW="7301323" imgH="1649462" progId="Word.Document.12">
                  <p:embed/>
                </p:oleObj>
              </mc:Choice>
              <mc:Fallback>
                <p:oleObj name="Document" r:id="rId4" imgW="7301323" imgH="16494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01323" cy="164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76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the JavaScript statement </a:t>
            </a:r>
            <a:br>
              <a:rPr lang="en-US" dirty="0" smtClean="0"/>
            </a:br>
            <a:r>
              <a:rPr lang="en-US" dirty="0" smtClean="0"/>
              <a:t>that caused the error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669879"/>
              </p:ext>
            </p:extLst>
          </p:nvPr>
        </p:nvGraphicFramePr>
        <p:xfrm>
          <a:off x="914400" y="1295400"/>
          <a:ext cx="7301323" cy="2233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4" name="Document" r:id="rId4" imgW="7301323" imgH="2233849" progId="Word.Document.12">
                  <p:embed/>
                </p:oleObj>
              </mc:Choice>
              <mc:Fallback>
                <p:oleObj name="Document" r:id="rId4" imgW="7301323" imgH="22338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1323" cy="2233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8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Sources panel after the link </a:t>
            </a:r>
            <a:br>
              <a:rPr lang="en-US" dirty="0" smtClean="0"/>
            </a:br>
            <a:r>
              <a:rPr lang="en-US" dirty="0" smtClean="0"/>
              <a:t>in the Console panel has been clicked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239000" cy="20023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839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components of a web application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086167"/>
              </p:ext>
            </p:extLst>
          </p:nvPr>
        </p:nvGraphicFramePr>
        <p:xfrm>
          <a:off x="1200150" y="1221550"/>
          <a:ext cx="6724650" cy="411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Visio" r:id="rId3" imgW="3796448" imgH="2319030" progId="Visio.Drawing.11">
                  <p:embed/>
                </p:oleObj>
              </mc:Choice>
              <mc:Fallback>
                <p:oleObj name="Visio" r:id="rId3" imgW="3796448" imgH="231903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1221550"/>
                        <a:ext cx="6724650" cy="41124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4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HTML5 ratings of current browsers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681227"/>
              </p:ext>
            </p:extLst>
          </p:nvPr>
        </p:nvGraphicFramePr>
        <p:xfrm>
          <a:off x="914400" y="1066800"/>
          <a:ext cx="7313400" cy="386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89" name="Document" r:id="rId4" imgW="7313400" imgH="3867313" progId="Word.Document.12">
                  <p:embed/>
                </p:oleObj>
              </mc:Choice>
              <mc:Fallback>
                <p:oleObj name="Document" r:id="rId4" imgW="7313400" imgH="38673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867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671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CDN for the JavaScript shiv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HTML5 compatibility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74084"/>
              </p:ext>
            </p:extLst>
          </p:nvPr>
        </p:nvGraphicFramePr>
        <p:xfrm>
          <a:off x="914399" y="1293812"/>
          <a:ext cx="7728738" cy="2981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13" name="Document" r:id="rId3" imgW="7728738" imgH="2981526" progId="Word.Document.12">
                  <p:embed/>
                </p:oleObj>
              </mc:Choice>
              <mc:Fallback>
                <p:oleObj name="Document" r:id="rId3" imgW="7728738" imgH="29815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399" y="1293812"/>
                        <a:ext cx="7728738" cy="2981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845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CDNs for the ECMAScript compatibility shims and shams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515400"/>
              </p:ext>
            </p:extLst>
          </p:nvPr>
        </p:nvGraphicFramePr>
        <p:xfrm>
          <a:off x="914400" y="1264975"/>
          <a:ext cx="7313400" cy="467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39" name="Document" r:id="rId4" imgW="7301323" imgH="4682297" progId="Word.Document.12">
                  <p:embed/>
                </p:oleObj>
              </mc:Choice>
              <mc:Fallback>
                <p:oleObj name="Document" r:id="rId4" imgW="7301323" imgH="46822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64975"/>
                        <a:ext cx="7313400" cy="467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262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937143"/>
              </p:ext>
            </p:extLst>
          </p:nvPr>
        </p:nvGraphicFramePr>
        <p:xfrm>
          <a:off x="914400" y="1143000"/>
          <a:ext cx="7313612" cy="231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1" name="Document" r:id="rId4" imgW="7313400" imgH="2317725" progId="Word.Document.12">
                  <p:embed/>
                </p:oleObj>
              </mc:Choice>
              <mc:Fallback>
                <p:oleObj name="Document" r:id="rId4" imgW="7313400" imgH="231772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231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52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dialog boxes for importing </a:t>
            </a:r>
            <a:r>
              <a:rPr lang="en-US" dirty="0" smtClean="0"/>
              <a:t>an </a:t>
            </a:r>
            <a:r>
              <a:rPr lang="en-US" dirty="0" err="1"/>
              <a:t>Aptana</a:t>
            </a:r>
            <a:r>
              <a:rPr lang="en-US" dirty="0"/>
              <a:t> project</a:t>
            </a:r>
            <a:br>
              <a:rPr lang="en-US" dirty="0"/>
            </a:b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9" name="Picture 8" descr="M:\Current projects\JavaScript\Manuscript\ch01\1-17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066800"/>
            <a:ext cx="3860351" cy="35271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38401"/>
            <a:ext cx="4267200" cy="33173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850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 new project</a:t>
            </a:r>
            <a:endParaRPr lang="en-US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879512"/>
              </p:ext>
            </p:extLst>
          </p:nvPr>
        </p:nvGraphicFramePr>
        <p:xfrm>
          <a:off x="914400" y="1104544"/>
          <a:ext cx="7313400" cy="3696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4" name="Document" r:id="rId4" imgW="7313400" imgH="3696056" progId="Word.Document.12">
                  <p:embed/>
                </p:oleObj>
              </mc:Choice>
              <mc:Fallback>
                <p:oleObj name="Document" r:id="rId4" imgW="7313400" imgH="36960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4544"/>
                        <a:ext cx="7313400" cy="3696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367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Aptana</a:t>
            </a:r>
            <a:r>
              <a:rPr lang="en-US" dirty="0" smtClean="0"/>
              <a:t> with the App Explorer shown </a:t>
            </a:r>
            <a:br>
              <a:rPr lang="en-US" dirty="0" smtClean="0"/>
            </a:br>
            <a:r>
              <a:rPr lang="en-US" dirty="0" smtClean="0"/>
              <a:t>and a JavaScript file in the second tab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239000" cy="41882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open a file within a project</a:t>
            </a:r>
            <a:endParaRPr lang="en-US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704914"/>
              </p:ext>
            </p:extLst>
          </p:nvPr>
        </p:nvGraphicFramePr>
        <p:xfrm>
          <a:off x="914400" y="1104533"/>
          <a:ext cx="7313400" cy="407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02" name="Document" r:id="rId4" imgW="7313400" imgH="4077067" progId="Word.Document.12">
                  <p:embed/>
                </p:oleObj>
              </mc:Choice>
              <mc:Fallback>
                <p:oleObj name="Document" r:id="rId4" imgW="7313400" imgH="40770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4533"/>
                        <a:ext cx="7313400" cy="4077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210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start a new file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772987"/>
              </p:ext>
            </p:extLst>
          </p:nvPr>
        </p:nvGraphicFramePr>
        <p:xfrm>
          <a:off x="914400" y="1143000"/>
          <a:ext cx="7301323" cy="2328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5" name="Document" r:id="rId4" imgW="7301323" imgH="2328186" progId="Word.Document.12">
                  <p:embed/>
                </p:oleObj>
              </mc:Choice>
              <mc:Fallback>
                <p:oleObj name="Document" r:id="rId4" imgW="7301323" imgH="23281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2328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1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Aptana</a:t>
            </a:r>
            <a:r>
              <a:rPr lang="en-US" dirty="0" smtClean="0"/>
              <a:t> with an auto-completion list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66800"/>
            <a:ext cx="6629400" cy="2458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615617"/>
              </p:ext>
            </p:extLst>
          </p:nvPr>
        </p:nvGraphicFramePr>
        <p:xfrm>
          <a:off x="914400" y="3581400"/>
          <a:ext cx="7313400" cy="2556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82" name="Document" r:id="rId5" imgW="7313400" imgH="2556982" progId="Word.Document.12">
                  <p:embed/>
                </p:oleObj>
              </mc:Choice>
              <mc:Fallback>
                <p:oleObj name="Document" r:id="rId5" imgW="7313400" imgH="25569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3581400"/>
                        <a:ext cx="7313400" cy="2556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699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359820"/>
              </p:ext>
            </p:extLst>
          </p:nvPr>
        </p:nvGraphicFramePr>
        <p:xfrm>
          <a:off x="914400" y="1092683"/>
          <a:ext cx="7301323" cy="3479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Document" r:id="rId4" imgW="7301323" imgH="3479317" progId="Word.Document.12">
                  <p:embed/>
                </p:oleObj>
              </mc:Choice>
              <mc:Fallback>
                <p:oleObj name="Document" r:id="rId4" imgW="7301323" imgH="34793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92683"/>
                        <a:ext cx="7301323" cy="3479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6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identify errors in </a:t>
            </a:r>
            <a:r>
              <a:rPr lang="en-US" dirty="0" err="1" smtClean="0"/>
              <a:t>Aptana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988376"/>
              </p:ext>
            </p:extLst>
          </p:nvPr>
        </p:nvGraphicFramePr>
        <p:xfrm>
          <a:off x="914400" y="1106164"/>
          <a:ext cx="7301323" cy="1941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1" name="Document" r:id="rId4" imgW="7301323" imgH="1941836" progId="Word.Document.12">
                  <p:embed/>
                </p:oleObj>
              </mc:Choice>
              <mc:Fallback>
                <p:oleObj name="Document" r:id="rId4" imgW="7301323" imgH="19418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6164"/>
                        <a:ext cx="7301323" cy="1941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0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hide and restore the Project </a:t>
            </a:r>
            <a:br>
              <a:rPr lang="en-US" dirty="0" smtClean="0"/>
            </a:br>
            <a:r>
              <a:rPr lang="en-US" dirty="0" smtClean="0"/>
              <a:t>and App Explorers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353665"/>
              </p:ext>
            </p:extLst>
          </p:nvPr>
        </p:nvGraphicFramePr>
        <p:xfrm>
          <a:off x="914400" y="1295400"/>
          <a:ext cx="7301323" cy="2422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05" name="Document" r:id="rId4" imgW="7301323" imgH="2422524" progId="Word.Document.12">
                  <p:embed/>
                </p:oleObj>
              </mc:Choice>
              <mc:Fallback>
                <p:oleObj name="Document" r:id="rId4" imgW="7301323" imgH="24225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1323" cy="2422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81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the colors used to highlight </a:t>
            </a:r>
            <a:br>
              <a:rPr lang="en-US" dirty="0" smtClean="0"/>
            </a:br>
            <a:r>
              <a:rPr lang="en-US" dirty="0" smtClean="0"/>
              <a:t>the syntax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786716"/>
              </p:ext>
            </p:extLst>
          </p:nvPr>
        </p:nvGraphicFramePr>
        <p:xfrm>
          <a:off x="914400" y="1295400"/>
          <a:ext cx="7301323" cy="1744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9" name="Document" r:id="rId4" imgW="7301323" imgH="1744159" progId="Word.Document.12">
                  <p:embed/>
                </p:oleObj>
              </mc:Choice>
              <mc:Fallback>
                <p:oleObj name="Document" r:id="rId4" imgW="7301323" imgH="174415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1323" cy="1744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4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run a web page, </a:t>
            </a:r>
            <a:br>
              <a:rPr lang="en-US" dirty="0" smtClean="0"/>
            </a:br>
            <a:r>
              <a:rPr lang="en-US" dirty="0" smtClean="0"/>
              <a:t> click on </a:t>
            </a:r>
            <a:r>
              <a:rPr lang="en-US" dirty="0" err="1" smtClean="0"/>
              <a:t>Aptana’s</a:t>
            </a:r>
            <a:r>
              <a:rPr lang="en-US" dirty="0" smtClean="0"/>
              <a:t> Run button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64343"/>
            <a:ext cx="7239000" cy="2826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1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To rerun a web page in a browser, </a:t>
            </a:r>
            <a:br>
              <a:rPr lang="en-US" dirty="0" smtClean="0"/>
            </a:br>
            <a:r>
              <a:rPr lang="en-US" dirty="0" smtClean="0"/>
              <a:t>click on the Reload button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599"/>
            <a:ext cx="7239000" cy="27486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83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run a JavaScript application from </a:t>
            </a:r>
            <a:r>
              <a:rPr lang="en-US" dirty="0" err="1" smtClean="0"/>
              <a:t>Aptana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554894"/>
              </p:ext>
            </p:extLst>
          </p:nvPr>
        </p:nvGraphicFramePr>
        <p:xfrm>
          <a:off x="914400" y="1143000"/>
          <a:ext cx="7313400" cy="2910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0" name="Document" r:id="rId4" imgW="7313400" imgH="2910289" progId="Word.Document.12">
                  <p:embed/>
                </p:oleObj>
              </mc:Choice>
              <mc:Fallback>
                <p:oleObj name="Document" r:id="rId4" imgW="7313400" imgH="29102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9102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1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1-1 Test the Email List app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172050"/>
              </p:ext>
            </p:extLst>
          </p:nvPr>
        </p:nvGraphicFramePr>
        <p:xfrm>
          <a:off x="914400" y="1071563"/>
          <a:ext cx="7291388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2" name="Document" r:id="rId4" imgW="7301323" imgH="2939938" progId="Word.Document.12">
                  <p:embed/>
                </p:oleObj>
              </mc:Choice>
              <mc:Fallback>
                <p:oleObj name="Document" r:id="rId4" imgW="7301323" imgH="29399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71563"/>
                        <a:ext cx="7291388" cy="2922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35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static web </a:t>
            </a:r>
            <a:r>
              <a:rPr lang="en-US" dirty="0" smtClean="0"/>
              <a:t>page (index.html)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25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89692"/>
            <a:ext cx="6858000" cy="46015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25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 smtClean="0"/>
              <a:t>How a web server processes a static web page</a:t>
            </a:r>
            <a:endParaRPr 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083896"/>
              </p:ext>
            </p:extLst>
          </p:nvPr>
        </p:nvGraphicFramePr>
        <p:xfrm>
          <a:off x="1695450" y="1143000"/>
          <a:ext cx="5695950" cy="215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4" name="Visio" r:id="rId3" imgW="2931753" imgH="1102680" progId="Visio.Drawing.11">
                  <p:embed/>
                </p:oleObj>
              </mc:Choice>
              <mc:Fallback>
                <p:oleObj name="Visio" r:id="rId3" imgW="2931753" imgH="110268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5450" y="1143000"/>
                        <a:ext cx="5695950" cy="215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312752"/>
              </p:ext>
            </p:extLst>
          </p:nvPr>
        </p:nvGraphicFramePr>
        <p:xfrm>
          <a:off x="914400" y="3733800"/>
          <a:ext cx="7301323" cy="1932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Document" r:id="rId6" imgW="7301323" imgH="1932834" progId="Word.Document.12">
                  <p:embed/>
                </p:oleObj>
              </mc:Choice>
              <mc:Fallback>
                <p:oleObj name="Document" r:id="rId6" imgW="7301323" imgH="1932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4400" y="3733800"/>
                        <a:ext cx="7301323" cy="1932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015808"/>
              </p:ext>
            </p:extLst>
          </p:nvPr>
        </p:nvGraphicFramePr>
        <p:xfrm>
          <a:off x="915988" y="3124200"/>
          <a:ext cx="7313612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6" name="Document" r:id="rId9" imgW="7313400" imgH="1080430" progId="Word.Document.12">
                  <p:embed/>
                </p:oleObj>
              </mc:Choice>
              <mc:Fallback>
                <p:oleObj name="Document" r:id="rId9" imgW="7313400" imgH="10804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15988" y="3124200"/>
                        <a:ext cx="7313612" cy="1081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43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dynamic web page at amazon.com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25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96799"/>
            <a:ext cx="6400800" cy="45944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532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900</TotalTime>
  <Words>1875</Words>
  <Application>Microsoft Office PowerPoint</Application>
  <PresentationFormat>On-screen Show (4:3)</PresentationFormat>
  <Paragraphs>333</Paragraphs>
  <Slides>66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Master slides_with_titles_logo</vt:lpstr>
      <vt:lpstr>Document</vt:lpstr>
      <vt:lpstr>Visio</vt:lpstr>
      <vt:lpstr>Microsoft Word Document</vt:lpstr>
      <vt:lpstr>Chapter 1</vt:lpstr>
      <vt:lpstr>Objectives</vt:lpstr>
      <vt:lpstr>Objectives (continued)</vt:lpstr>
      <vt:lpstr>Objectives (continued)</vt:lpstr>
      <vt:lpstr>The components of a web application</vt:lpstr>
      <vt:lpstr>Terms</vt:lpstr>
      <vt:lpstr>A static web page (index.html)</vt:lpstr>
      <vt:lpstr>How a web server processes a static web page</vt:lpstr>
      <vt:lpstr>A dynamic web page at amazon.com</vt:lpstr>
      <vt:lpstr>How a web server processes  a dynamic web page</vt:lpstr>
      <vt:lpstr>A web page with image swaps and rollovers</vt:lpstr>
      <vt:lpstr>How JavaScript fits into this architecture</vt:lpstr>
      <vt:lpstr>Three of the many uses of JavaScript and jQuery</vt:lpstr>
      <vt:lpstr>The versions and release dates  of the ECMAScript specification</vt:lpstr>
      <vt:lpstr>Some additions in recent specifications</vt:lpstr>
      <vt:lpstr>Some additions in recent specifications (cont.)</vt:lpstr>
      <vt:lpstr>An HTML file (index.html) in a browser  with no CSS applied to it</vt:lpstr>
      <vt:lpstr>The code for the HTML file named index.html</vt:lpstr>
      <vt:lpstr>The HTML file named index.html (continued)</vt:lpstr>
      <vt:lpstr>The web page in a browser  after CSS has been applied to it</vt:lpstr>
      <vt:lpstr>The link element that applies the CSS file</vt:lpstr>
      <vt:lpstr>The CSS file named email_list.css (continued)</vt:lpstr>
      <vt:lpstr>The web page in a browser  with JavaScript used for data validation</vt:lpstr>
      <vt:lpstr>The code for the JavaScript file (email_list.js)</vt:lpstr>
      <vt:lpstr>The JavaScript file (continued)</vt:lpstr>
      <vt:lpstr>The primary HTML5 semantic elements</vt:lpstr>
      <vt:lpstr>A page that’s structured with HTML5 elements</vt:lpstr>
      <vt:lpstr>The HTML in a web browser</vt:lpstr>
      <vt:lpstr>The div and span elements</vt:lpstr>
      <vt:lpstr>HTML div elements  for a JavaScript application</vt:lpstr>
      <vt:lpstr>HTML span elements for a JavaScript application</vt:lpstr>
      <vt:lpstr>The basic HTML attributes</vt:lpstr>
      <vt:lpstr>HTML that uses these attributes</vt:lpstr>
      <vt:lpstr>The HTML in a web browser  with a tooltip displayed for the text box</vt:lpstr>
      <vt:lpstr>Two ways to provide styles</vt:lpstr>
      <vt:lpstr>A head element that includes two style sheets</vt:lpstr>
      <vt:lpstr>HTML that can be selected by type, id, or class</vt:lpstr>
      <vt:lpstr>CSS style rules that select by type, id, and class</vt:lpstr>
      <vt:lpstr>The HTML elements displayed in a browser</vt:lpstr>
      <vt:lpstr>The CSS file for a typical application  in this book</vt:lpstr>
      <vt:lpstr>Terms</vt:lpstr>
      <vt:lpstr>The web page at c:/javascript/book_apps/ch01/email_list/index.html </vt:lpstr>
      <vt:lpstr>Four ways to run an HTML page that’s  on your own server or computer</vt:lpstr>
      <vt:lpstr>Two ways to run an HTML page  on the Internet</vt:lpstr>
      <vt:lpstr>The components of an HTTP URL  on the Internet</vt:lpstr>
      <vt:lpstr>Chrome with an open Console panel  that shows an error</vt:lpstr>
      <vt:lpstr>How to open or close Chrome’s developer tools</vt:lpstr>
      <vt:lpstr>How to find the JavaScript statement  that caused the error</vt:lpstr>
      <vt:lpstr>The Sources panel after the link  in the Console panel has been clicked</vt:lpstr>
      <vt:lpstr>The HTML5 ratings of current browsers</vt:lpstr>
      <vt:lpstr>The CDN for the JavaScript shiv  for HTML5 compatibility</vt:lpstr>
      <vt:lpstr>The CDNs for the ECMAScript compatibility shims and shams</vt:lpstr>
      <vt:lpstr>Terms</vt:lpstr>
      <vt:lpstr>The dialog boxes for importing an Aptana project </vt:lpstr>
      <vt:lpstr>How to create a new project</vt:lpstr>
      <vt:lpstr>Aptana with the App Explorer shown  and a JavaScript file in the second tab</vt:lpstr>
      <vt:lpstr>How to open a file within a project</vt:lpstr>
      <vt:lpstr>How to start a new file</vt:lpstr>
      <vt:lpstr>Aptana with an auto-completion list</vt:lpstr>
      <vt:lpstr>How to identify errors in Aptana</vt:lpstr>
      <vt:lpstr>How to hide and restore the Project  and App Explorers</vt:lpstr>
      <vt:lpstr>How to set the colors used to highlight  the syntax</vt:lpstr>
      <vt:lpstr>To run a web page,   click on Aptana’s Run button</vt:lpstr>
      <vt:lpstr>To rerun a web page in a browser,  click on the Reload button</vt:lpstr>
      <vt:lpstr>How to run a JavaScript application from Aptana</vt:lpstr>
      <vt:lpstr>Short 1-1 Test the Email List app</vt:lpstr>
    </vt:vector>
  </TitlesOfParts>
  <Company>Mike Murach &amp; Associates,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Maria David</cp:lastModifiedBy>
  <cp:revision>94</cp:revision>
  <cp:lastPrinted>2015-09-17T18:46:28Z</cp:lastPrinted>
  <dcterms:created xsi:type="dcterms:W3CDTF">2010-11-30T18:46:51Z</dcterms:created>
  <dcterms:modified xsi:type="dcterms:W3CDTF">2017-02-14T18:37:52Z</dcterms:modified>
</cp:coreProperties>
</file>