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307" r:id="rId3"/>
    <p:sldId id="332" r:id="rId4"/>
    <p:sldId id="315" r:id="rId5"/>
    <p:sldId id="338" r:id="rId6"/>
    <p:sldId id="333" r:id="rId7"/>
    <p:sldId id="335" r:id="rId8"/>
    <p:sldId id="287" r:id="rId9"/>
    <p:sldId id="336" r:id="rId10"/>
    <p:sldId id="337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78"/>
    <p:restoredTop sz="94034"/>
  </p:normalViewPr>
  <p:slideViewPr>
    <p:cSldViewPr snapToGrid="0" snapToObjects="1">
      <p:cViewPr varScale="1">
        <p:scale>
          <a:sx n="96" d="100"/>
          <a:sy n="96" d="100"/>
        </p:scale>
        <p:origin x="12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Tuesday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2791-9DC3-2CA8-24B3-F331F9A24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Special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3117B-D1EE-6B52-41C5-546FC647D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Shadows</a:t>
            </a:r>
          </a:p>
          <a:p>
            <a:pPr lvl="1"/>
            <a:r>
              <a:rPr lang="en-US" dirty="0"/>
              <a:t>text-shadow</a:t>
            </a:r>
          </a:p>
          <a:p>
            <a:pPr lvl="1"/>
            <a:r>
              <a:rPr lang="en-US" dirty="0"/>
              <a:t>box-shadow</a:t>
            </a:r>
          </a:p>
          <a:p>
            <a:r>
              <a:rPr lang="en-US" dirty="0"/>
              <a:t>Border</a:t>
            </a:r>
          </a:p>
          <a:p>
            <a:pPr lvl="1"/>
            <a:r>
              <a:rPr lang="en-US" dirty="0"/>
              <a:t>border-radius (border-top-left-radius, …)</a:t>
            </a:r>
          </a:p>
          <a:p>
            <a:pPr lvl="1"/>
            <a:r>
              <a:rPr lang="en-US" dirty="0"/>
              <a:t>border-image (-source, -slice, -repeat)</a:t>
            </a:r>
          </a:p>
          <a:p>
            <a:r>
              <a:rPr lang="en-US" dirty="0"/>
              <a:t>Gradient</a:t>
            </a:r>
          </a:p>
          <a:p>
            <a:pPr lvl="1"/>
            <a:r>
              <a:rPr lang="en-US" dirty="0"/>
              <a:t>linear, radial, repeating</a:t>
            </a:r>
          </a:p>
          <a:p>
            <a:r>
              <a:rPr lang="en-US" dirty="0"/>
              <a:t>Animation</a:t>
            </a:r>
          </a:p>
          <a:p>
            <a:pPr lvl="1"/>
            <a:r>
              <a:rPr lang="en-US" dirty="0"/>
              <a:t>animation (-name, -duration, -delay), @keyframes</a:t>
            </a:r>
          </a:p>
          <a:p>
            <a:pPr lvl="2"/>
            <a:r>
              <a:rPr lang="en-US" dirty="0"/>
              <a:t>timing-function, iteration-count, direction</a:t>
            </a:r>
          </a:p>
          <a:p>
            <a:pPr lvl="1"/>
            <a:r>
              <a:rPr lang="en-US" dirty="0"/>
              <a:t>transition </a:t>
            </a:r>
          </a:p>
          <a:p>
            <a:pPr lvl="1"/>
            <a:r>
              <a:rPr lang="en-US" dirty="0"/>
              <a:t>transform (translate, scale, rotate)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602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DOM tree concepts</a:t>
            </a:r>
          </a:p>
          <a:p>
            <a:r>
              <a:rPr lang="en-US" dirty="0"/>
              <a:t>More on CSS</a:t>
            </a:r>
          </a:p>
          <a:p>
            <a:pPr lvl="1"/>
            <a:r>
              <a:rPr lang="en-US" dirty="0"/>
              <a:t>CSS box model and positioning</a:t>
            </a:r>
          </a:p>
          <a:p>
            <a:pPr lvl="1"/>
            <a:r>
              <a:rPr lang="en-US" dirty="0"/>
              <a:t>CSS properties</a:t>
            </a:r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Polleverywhere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E1089-11E6-014D-01E0-E123A1E8D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4-1: DOM Tree Concepts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92571-A5B6-93F8-65EF-1DA8A89E2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Use the Developer Tools to display the DOM representation of the Activities 3-1 HTML (using the “Elements” panel)</a:t>
            </a:r>
          </a:p>
          <a:p>
            <a:pPr lvl="1"/>
            <a:r>
              <a:rPr lang="en-US" dirty="0"/>
              <a:t>Expand all elements</a:t>
            </a:r>
          </a:p>
          <a:p>
            <a:pPr lvl="1"/>
            <a:r>
              <a:rPr lang="en-US" dirty="0"/>
              <a:t>Create a screenshot of the DOM representation </a:t>
            </a:r>
          </a:p>
          <a:p>
            <a:r>
              <a:rPr lang="en-US" dirty="0"/>
              <a:t>Answer the following questions</a:t>
            </a:r>
          </a:p>
          <a:p>
            <a:pPr lvl="1"/>
            <a:r>
              <a:rPr lang="en-US" dirty="0"/>
              <a:t>What elements are the descendants of ”head”?</a:t>
            </a:r>
          </a:p>
          <a:p>
            <a:pPr lvl="1"/>
            <a:r>
              <a:rPr lang="en-US" dirty="0"/>
              <a:t>Which element is the 7</a:t>
            </a:r>
            <a:r>
              <a:rPr lang="en-US" baseline="30000" dirty="0"/>
              <a:t>th</a:t>
            </a:r>
            <a:r>
              <a:rPr lang="en-US" dirty="0"/>
              <a:t> child of “body”?</a:t>
            </a:r>
          </a:p>
          <a:p>
            <a:pPr lvl="1"/>
            <a:r>
              <a:rPr lang="en-US" dirty="0"/>
              <a:t>What elements are the siblings of the “h1” element?</a:t>
            </a:r>
          </a:p>
          <a:p>
            <a:pPr lvl="1"/>
            <a:r>
              <a:rPr lang="en-US" dirty="0"/>
              <a:t>What is the “text content” of the first “p” element?</a:t>
            </a:r>
          </a:p>
          <a:p>
            <a:pPr lvl="1"/>
            <a:r>
              <a:rPr lang="en-US" dirty="0"/>
              <a:t>Which nodes are the children of the first ”p” element?</a:t>
            </a:r>
          </a:p>
          <a:p>
            <a:pPr lvl="1"/>
            <a:r>
              <a:rPr lang="en-US" dirty="0"/>
              <a:t>Which elements are the child elements of the first “p” element?</a:t>
            </a:r>
          </a:p>
          <a:p>
            <a:r>
              <a:rPr lang="en-US" dirty="0"/>
              <a:t>Submit the observations and answers in a Word document</a:t>
            </a:r>
          </a:p>
        </p:txBody>
      </p:sp>
    </p:spTree>
    <p:extLst>
      <p:ext uri="{BB962C8B-B14F-4D97-AF65-F5344CB8AC3E}">
        <p14:creationId xmlns:p14="http://schemas.microsoft.com/office/powerpoint/2010/main" val="418685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F115-9973-65F5-8162-C47E00DF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3-1: Separation of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B63D0-59AE-BEC1-EFA1-870E26A2A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Ducati Streetfighter – original web application</a:t>
            </a:r>
          </a:p>
          <a:p>
            <a:pPr lvl="1"/>
            <a:r>
              <a:rPr lang="en-US" dirty="0"/>
              <a:t>Copy the code in </a:t>
            </a:r>
            <a:r>
              <a:rPr lang="en-US" dirty="0" err="1"/>
              <a:t>zyBook</a:t>
            </a:r>
            <a:r>
              <a:rPr lang="en-US" dirty="0"/>
              <a:t> 1.7 into a file and save it as “motor-</a:t>
            </a:r>
            <a:r>
              <a:rPr lang="en-US" dirty="0" err="1"/>
              <a:t>original.html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Ensure the code works and observe how it works</a:t>
            </a:r>
          </a:p>
          <a:p>
            <a:r>
              <a:rPr lang="en-US" dirty="0"/>
              <a:t>Separation of concerns</a:t>
            </a:r>
          </a:p>
          <a:p>
            <a:pPr lvl="1"/>
            <a:r>
              <a:rPr lang="en-US" dirty="0"/>
              <a:t>Move the style code into </a:t>
            </a:r>
            <a:r>
              <a:rPr lang="en-US" dirty="0" err="1"/>
              <a:t>motor.css</a:t>
            </a:r>
            <a:endParaRPr lang="en-US" dirty="0"/>
          </a:p>
          <a:p>
            <a:pPr lvl="1"/>
            <a:r>
              <a:rPr lang="en-US" dirty="0"/>
              <a:t>Move the script code into </a:t>
            </a:r>
            <a:r>
              <a:rPr lang="en-US" dirty="0" err="1"/>
              <a:t>motor.js</a:t>
            </a:r>
            <a:endParaRPr lang="en-US" dirty="0"/>
          </a:p>
          <a:p>
            <a:pPr lvl="1"/>
            <a:r>
              <a:rPr lang="en-US" dirty="0"/>
              <a:t>Set up the links for the </a:t>
            </a:r>
            <a:r>
              <a:rPr lang="en-US" dirty="0" err="1"/>
              <a:t>css</a:t>
            </a:r>
            <a:r>
              <a:rPr lang="en-US" dirty="0"/>
              <a:t> and </a:t>
            </a:r>
            <a:r>
              <a:rPr lang="en-US" dirty="0" err="1"/>
              <a:t>js</a:t>
            </a:r>
            <a:r>
              <a:rPr lang="en-US" dirty="0"/>
              <a:t> files in </a:t>
            </a:r>
            <a:r>
              <a:rPr lang="en-US" dirty="0" err="1"/>
              <a:t>motor.html</a:t>
            </a:r>
            <a:r>
              <a:rPr lang="en-US" dirty="0"/>
              <a:t> (1.22)</a:t>
            </a:r>
          </a:p>
          <a:p>
            <a:pPr lvl="1"/>
            <a:r>
              <a:rPr lang="en-US" dirty="0"/>
              <a:t>Ensure the code still works correctly</a:t>
            </a:r>
          </a:p>
          <a:p>
            <a:r>
              <a:rPr lang="en-US" dirty="0"/>
              <a:t>Change the background color of the “year” value (i.e. 2012) to “blue” </a:t>
            </a:r>
          </a:p>
          <a:p>
            <a:r>
              <a:rPr lang="en-US" dirty="0"/>
              <a:t>Submit the three code files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6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FC3E25-1E4A-AABE-53B9-B27E473AA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2A600-5348-1994-3E29-F09BB3D49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4-1: DOM Tree Concepts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5522A-1229-00BB-FFBD-15A61BAF5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Use the Developer Tools to display the DOM representation of the Activities 3-1 HTML (using the “Elements” panel)</a:t>
            </a:r>
          </a:p>
          <a:p>
            <a:pPr lvl="1"/>
            <a:r>
              <a:rPr lang="en-US" dirty="0"/>
              <a:t>Expand all elements</a:t>
            </a:r>
          </a:p>
          <a:p>
            <a:pPr lvl="1"/>
            <a:r>
              <a:rPr lang="en-US" dirty="0"/>
              <a:t>Create a screenshot of the DOM representation </a:t>
            </a:r>
          </a:p>
          <a:p>
            <a:r>
              <a:rPr lang="en-US" dirty="0"/>
              <a:t>Answer the following questions</a:t>
            </a:r>
          </a:p>
          <a:p>
            <a:pPr lvl="1"/>
            <a:r>
              <a:rPr lang="en-US" dirty="0"/>
              <a:t>What elements are the descendants of ”head”? 			[meta, title, link]</a:t>
            </a:r>
          </a:p>
          <a:p>
            <a:pPr lvl="1"/>
            <a:r>
              <a:rPr lang="en-US" dirty="0"/>
              <a:t>Which element is the 7</a:t>
            </a:r>
            <a:r>
              <a:rPr lang="en-US" baseline="30000" dirty="0"/>
              <a:t>th</a:t>
            </a:r>
            <a:r>
              <a:rPr lang="en-US" dirty="0"/>
              <a:t> child of “body”?				[script]</a:t>
            </a:r>
          </a:p>
          <a:p>
            <a:pPr lvl="1"/>
            <a:r>
              <a:rPr lang="en-US" dirty="0"/>
              <a:t>What elements are the siblings of the “h1” element? 		[5 p’s and script]</a:t>
            </a:r>
          </a:p>
          <a:p>
            <a:pPr lvl="1"/>
            <a:r>
              <a:rPr lang="en-US" dirty="0"/>
              <a:t>What is the “text content” of the first “p” element? 		[“year: “]</a:t>
            </a:r>
          </a:p>
          <a:p>
            <a:pPr lvl="1"/>
            <a:r>
              <a:rPr lang="en-US" dirty="0"/>
              <a:t>Which nodes are the children of the first ”p” element? </a:t>
            </a:r>
          </a:p>
          <a:p>
            <a:pPr marL="3657600" lvl="8" indent="0">
              <a:buNone/>
            </a:pPr>
            <a:r>
              <a:rPr lang="en-US" dirty="0"/>
              <a:t>			[ the text content node (“year: “) and strong]</a:t>
            </a:r>
          </a:p>
          <a:p>
            <a:pPr lvl="1"/>
            <a:r>
              <a:rPr lang="en-US" dirty="0"/>
              <a:t>Which elements are the child elements of the first “p” element? 	[strong]</a:t>
            </a:r>
          </a:p>
          <a:p>
            <a:r>
              <a:rPr lang="en-US" dirty="0"/>
              <a:t>Submit the observations and answers in a Word document</a:t>
            </a:r>
          </a:p>
        </p:txBody>
      </p:sp>
    </p:spTree>
    <p:extLst>
      <p:ext uri="{BB962C8B-B14F-4D97-AF65-F5344CB8AC3E}">
        <p14:creationId xmlns:p14="http://schemas.microsoft.com/office/powerpoint/2010/main" val="427540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DA7A4-38E9-57DD-8812-B6FF3EC65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6FCAE-FDFC-DCF5-A7C6-A75EFAAB0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CSS rule</a:t>
            </a:r>
          </a:p>
          <a:p>
            <a:pPr lvl="1"/>
            <a:r>
              <a:rPr lang="en-US" dirty="0"/>
              <a:t>Selectors – id, class (pseudo-class, attribute), element (pseudo-element)</a:t>
            </a:r>
          </a:p>
          <a:p>
            <a:pPr lvl="2"/>
            <a:r>
              <a:rPr lang="en-US" dirty="0"/>
              <a:t>p {…  }, .</a:t>
            </a:r>
            <a:r>
              <a:rPr lang="en-US" dirty="0" err="1"/>
              <a:t>smclass</a:t>
            </a:r>
            <a:r>
              <a:rPr lang="en-US" dirty="0"/>
              <a:t> {… }, #</a:t>
            </a:r>
            <a:r>
              <a:rPr lang="en-US" dirty="0" err="1"/>
              <a:t>smid</a:t>
            </a:r>
            <a:r>
              <a:rPr lang="en-US" dirty="0"/>
              <a:t> {… }  </a:t>
            </a:r>
          </a:p>
          <a:p>
            <a:pPr lvl="1"/>
            <a:r>
              <a:rPr lang="en-US" dirty="0"/>
              <a:t>Declarations – property: value;</a:t>
            </a:r>
          </a:p>
          <a:p>
            <a:r>
              <a:rPr lang="en-US" dirty="0"/>
              <a:t>Cascading policy</a:t>
            </a:r>
          </a:p>
          <a:p>
            <a:pPr lvl="1"/>
            <a:r>
              <a:rPr lang="en-US" dirty="0"/>
              <a:t>Child over parent</a:t>
            </a:r>
          </a:p>
          <a:p>
            <a:pPr lvl="1"/>
            <a:r>
              <a:rPr lang="en-US" dirty="0"/>
              <a:t>Inline over external (or embedded)</a:t>
            </a:r>
          </a:p>
          <a:p>
            <a:r>
              <a:rPr lang="en-US" dirty="0"/>
              <a:t>CSS specificity</a:t>
            </a:r>
          </a:p>
          <a:p>
            <a:pPr lvl="1"/>
            <a:r>
              <a:rPr lang="en-US" dirty="0"/>
              <a:t>Same element with multiple conflicting rules – inline, id, class, element</a:t>
            </a:r>
          </a:p>
          <a:p>
            <a:r>
              <a:rPr lang="en-US" dirty="0"/>
              <a:t>CSS Box</a:t>
            </a:r>
          </a:p>
        </p:txBody>
      </p:sp>
    </p:spTree>
    <p:extLst>
      <p:ext uri="{BB962C8B-B14F-4D97-AF65-F5344CB8AC3E}">
        <p14:creationId xmlns:p14="http://schemas.microsoft.com/office/powerpoint/2010/main" val="3522354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C4FEB-F657-9CAF-1D37-245FEDDEF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Concepts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BD38-B920-6104-2B3F-CAFA5F9CE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properties</a:t>
            </a:r>
          </a:p>
          <a:p>
            <a:pPr lvl="1"/>
            <a:r>
              <a:rPr lang="en-US" dirty="0"/>
              <a:t>color</a:t>
            </a:r>
          </a:p>
          <a:p>
            <a:pPr lvl="1"/>
            <a:r>
              <a:rPr lang="en-US" dirty="0"/>
              <a:t>background (-color, -image)</a:t>
            </a:r>
          </a:p>
          <a:p>
            <a:pPr lvl="1"/>
            <a:r>
              <a:rPr lang="en-US" dirty="0"/>
              <a:t>font (-family, -size, -weight, -style, -variant)</a:t>
            </a:r>
          </a:p>
          <a:p>
            <a:pPr lvl="1"/>
            <a:r>
              <a:rPr lang="en-US" dirty="0"/>
              <a:t>text (-align, -decoration, -transform, -indent)</a:t>
            </a:r>
          </a:p>
          <a:p>
            <a:pPr lvl="1"/>
            <a:r>
              <a:rPr lang="en-US" dirty="0"/>
              <a:t>display</a:t>
            </a:r>
          </a:p>
          <a:p>
            <a:pPr lvl="2"/>
            <a:r>
              <a:rPr lang="en-US" dirty="0"/>
              <a:t>inline, block, inline-block, list-item, none</a:t>
            </a:r>
          </a:p>
          <a:p>
            <a:pPr lvl="1"/>
            <a:r>
              <a:rPr lang="en-US" dirty="0"/>
              <a:t>float/clear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503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43CB8-0F36-6444-65D5-497C9877C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5236-211A-6348-DC62-763B4282D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1C0A4-78F3-A280-32BF-67C7B984B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6095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Each element may need multiple boxes</a:t>
            </a:r>
          </a:p>
          <a:p>
            <a:r>
              <a:rPr lang="en-US" dirty="0"/>
              <a:t>Box type (display property)</a:t>
            </a:r>
          </a:p>
          <a:p>
            <a:pPr lvl="1"/>
            <a:r>
              <a:rPr lang="en-US" dirty="0"/>
              <a:t>Block vs. inline </a:t>
            </a:r>
          </a:p>
          <a:p>
            <a:pPr lvl="1"/>
            <a:r>
              <a:rPr lang="en-US" dirty="0"/>
              <a:t>Inline-block</a:t>
            </a:r>
          </a:p>
          <a:p>
            <a:r>
              <a:rPr lang="en-US" dirty="0"/>
              <a:t>Box positioning (position property)</a:t>
            </a:r>
          </a:p>
          <a:p>
            <a:pPr lvl="1"/>
            <a:r>
              <a:rPr lang="en-US" dirty="0"/>
              <a:t>Relative, absolute, fixed</a:t>
            </a:r>
          </a:p>
          <a:p>
            <a:pPr lvl="1"/>
            <a:r>
              <a:rPr lang="en-US" dirty="0"/>
              <a:t>Normal vs. float</a:t>
            </a:r>
          </a:p>
          <a:p>
            <a:r>
              <a:rPr lang="en-US" dirty="0"/>
              <a:t>Specification order</a:t>
            </a:r>
          </a:p>
          <a:p>
            <a:pPr lvl="1"/>
            <a:r>
              <a:rPr lang="en-US" dirty="0"/>
              <a:t>Top, right, bottom, left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ED5AC6-16D9-9893-8AF7-FED50F624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56" y="1690688"/>
            <a:ext cx="6754644" cy="462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28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D203-8E74-652B-B0FC-52BD2EA4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91715-6881-CFD3-B427-5800C894F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Content</a:t>
            </a:r>
          </a:p>
          <a:p>
            <a:pPr lvl="1"/>
            <a:r>
              <a:rPr lang="en-US" dirty="0"/>
              <a:t>width</a:t>
            </a:r>
          </a:p>
          <a:p>
            <a:pPr lvl="1"/>
            <a:r>
              <a:rPr lang="en-US" dirty="0"/>
              <a:t>height</a:t>
            </a:r>
          </a:p>
          <a:p>
            <a:r>
              <a:rPr lang="en-US" dirty="0"/>
              <a:t>Additional space</a:t>
            </a:r>
          </a:p>
          <a:p>
            <a:pPr lvl="1"/>
            <a:r>
              <a:rPr lang="en-US" dirty="0"/>
              <a:t>padding, margin (-top, -right, -bottom, -left)</a:t>
            </a:r>
          </a:p>
          <a:p>
            <a:pPr lvl="1"/>
            <a:r>
              <a:rPr lang="en-US" dirty="0"/>
              <a:t>border (-width, -style, -color)</a:t>
            </a:r>
          </a:p>
          <a:p>
            <a:r>
              <a:rPr lang="en-US" dirty="0"/>
              <a:t>Horizontal centering of the CSS box</a:t>
            </a:r>
          </a:p>
          <a:p>
            <a:pPr lvl="1"/>
            <a:r>
              <a:rPr lang="en-US" dirty="0"/>
              <a:t>margin: auto</a:t>
            </a:r>
          </a:p>
          <a:p>
            <a:pPr lvl="1"/>
            <a:r>
              <a:rPr lang="en-US" dirty="0"/>
              <a:t>width: </a:t>
            </a:r>
            <a:r>
              <a:rPr lang="en-US" dirty="0" err="1"/>
              <a:t>nnn</a:t>
            </a:r>
            <a:endParaRPr lang="en-US" dirty="0"/>
          </a:p>
          <a:p>
            <a:r>
              <a:rPr lang="en-US" dirty="0"/>
              <a:t>Positioning property</a:t>
            </a:r>
          </a:p>
          <a:p>
            <a:pPr lvl="1"/>
            <a:r>
              <a:rPr lang="en-US" dirty="0"/>
              <a:t>position – static, relative, fixed, absolute </a:t>
            </a:r>
          </a:p>
          <a:p>
            <a:r>
              <a:rPr lang="en-US" dirty="0"/>
              <a:t>z-index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3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33684</TotalTime>
  <Words>712</Words>
  <Application>Microsoft Macintosh PowerPoint</Application>
  <PresentationFormat>Widescreen</PresentationFormat>
  <Paragraphs>104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In-class Activities 4-1: DOM Tree Concepts </vt:lpstr>
      <vt:lpstr>In-class Activities 3-1: Separation of Concerns</vt:lpstr>
      <vt:lpstr>In-class Activities 4-1: DOM Tree Concepts </vt:lpstr>
      <vt:lpstr>CSS Concepts</vt:lpstr>
      <vt:lpstr>CSS Concepts (cont.)</vt:lpstr>
      <vt:lpstr>CSS Box</vt:lpstr>
      <vt:lpstr>CSS Box Properties</vt:lpstr>
      <vt:lpstr>CSS Special Properties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30</cp:revision>
  <dcterms:created xsi:type="dcterms:W3CDTF">2022-01-13T19:38:12Z</dcterms:created>
  <dcterms:modified xsi:type="dcterms:W3CDTF">2025-02-11T22:33:51Z</dcterms:modified>
</cp:coreProperties>
</file>