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8" r:id="rId2"/>
    <p:sldId id="257" r:id="rId3"/>
    <p:sldId id="284" r:id="rId4"/>
    <p:sldId id="269" r:id="rId5"/>
    <p:sldId id="291" r:id="rId6"/>
    <p:sldId id="282" r:id="rId7"/>
    <p:sldId id="286" r:id="rId8"/>
    <p:sldId id="355" r:id="rId9"/>
    <p:sldId id="354" r:id="rId10"/>
    <p:sldId id="273" r:id="rId11"/>
    <p:sldId id="287" r:id="rId12"/>
    <p:sldId id="285" r:id="rId13"/>
    <p:sldId id="289" r:id="rId14"/>
    <p:sldId id="290" r:id="rId15"/>
    <p:sldId id="278" r:id="rId16"/>
    <p:sldId id="294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07"/>
    <p:restoredTop sz="96699"/>
  </p:normalViewPr>
  <p:slideViewPr>
    <p:cSldViewPr snapToGrid="0" snapToObjects="1">
      <p:cViewPr varScale="1">
        <p:scale>
          <a:sx n="144" d="100"/>
          <a:sy n="144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Examples: MPG, test scores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06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&lt;script&gt; is carried out as soon as it is encountered in the parsing phase. What exactly is carried out? – 3 function definitions and 1 function call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206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Activity 5, our focus is not the event registration process. Thus, the older HTML attribute “onclick” is used to call the </a:t>
            </a:r>
            <a:r>
              <a:rPr lang="en-US" dirty="0" err="1"/>
              <a:t>Javascript</a:t>
            </a:r>
            <a:r>
              <a:rPr lang="en-US" dirty="0"/>
              <a:t> functions.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33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ollev.com/yaorongge53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42E-A108-F44A-A64D-71A65A7F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21BB9-29DC-2043-B280-CBB69881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strict;</a:t>
            </a:r>
          </a:p>
          <a:p>
            <a:r>
              <a:rPr lang="en-US" dirty="0"/>
              <a:t>Case sensitive</a:t>
            </a:r>
          </a:p>
          <a:p>
            <a:r>
              <a:rPr lang="en-US" dirty="0"/>
              <a:t>Always initialize variables</a:t>
            </a:r>
          </a:p>
          <a:p>
            <a:r>
              <a:rPr lang="en-US" dirty="0"/>
              <a:t>let vs. var – use let</a:t>
            </a:r>
          </a:p>
          <a:p>
            <a:pPr lvl="1"/>
            <a:r>
              <a:rPr lang="en-US" dirty="0"/>
              <a:t>Variable scopes</a:t>
            </a:r>
          </a:p>
          <a:p>
            <a:pPr lvl="2"/>
            <a:r>
              <a:rPr lang="en-US" dirty="0"/>
              <a:t>var - function</a:t>
            </a:r>
          </a:p>
          <a:p>
            <a:pPr lvl="2"/>
            <a:r>
              <a:rPr lang="en-US" dirty="0"/>
              <a:t>let - block</a:t>
            </a:r>
          </a:p>
          <a:p>
            <a:pPr lvl="2"/>
            <a:r>
              <a:rPr lang="en-US" dirty="0"/>
              <a:t>nothing - global</a:t>
            </a:r>
          </a:p>
          <a:p>
            <a:r>
              <a:rPr lang="en-US" dirty="0"/>
              <a:t>No explicit typing – some auto conversions can be dangerous</a:t>
            </a:r>
          </a:p>
          <a:p>
            <a:pPr lvl="1"/>
            <a:r>
              <a:rPr lang="en-US" dirty="0"/>
              <a:t>Comparisons – string </a:t>
            </a:r>
            <a:r>
              <a:rPr lang="en-US" dirty="0">
                <a:sym typeface="Wingdings" pitchFamily="2" charset="2"/>
              </a:rPr>
              <a:t> number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42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22A9A-1069-B941-ACFA-2BC4C7FF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17DA3-A72E-714F-986B-5042F4E1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  <a:p>
            <a:pPr lvl="1"/>
            <a:r>
              <a:rPr lang="en-US" dirty="0"/>
              <a:t>Conventional function declaration</a:t>
            </a:r>
          </a:p>
          <a:p>
            <a:pPr lvl="2"/>
            <a:r>
              <a:rPr lang="en-US" dirty="0"/>
              <a:t>function </a:t>
            </a:r>
            <a:r>
              <a:rPr lang="en-US" dirty="0" err="1"/>
              <a:t>somefunc</a:t>
            </a:r>
            <a:r>
              <a:rPr lang="en-US" dirty="0"/>
              <a:t>(x, y, z) {…}</a:t>
            </a:r>
          </a:p>
          <a:p>
            <a:pPr lvl="1"/>
            <a:r>
              <a:rPr lang="en-US" dirty="0"/>
              <a:t>Function expression – not hoisted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function(x, y, z) {…}</a:t>
            </a:r>
          </a:p>
          <a:p>
            <a:pPr lvl="1"/>
            <a:r>
              <a:rPr lang="en-US" dirty="0"/>
              <a:t>Arrow function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(x, y, z) =&gt; {…}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4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E468C-DB0D-1E47-8F7A-13EABD889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scripts to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4CD1B-820A-8C47-ACEF-501B8FBEB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Manipulate DOM</a:t>
            </a:r>
          </a:p>
          <a:p>
            <a:pPr lvl="1"/>
            <a:r>
              <a:rPr lang="en-US" dirty="0" err="1"/>
              <a:t>Embeded</a:t>
            </a:r>
            <a:endParaRPr lang="en-US" dirty="0"/>
          </a:p>
          <a:p>
            <a:pPr lvl="1"/>
            <a:r>
              <a:rPr lang="en-US" dirty="0"/>
              <a:t>External</a:t>
            </a:r>
          </a:p>
          <a:p>
            <a:r>
              <a:rPr lang="en-US" dirty="0"/>
              <a:t>Location of &lt;script&gt; is important (order of parsing)</a:t>
            </a:r>
          </a:p>
          <a:p>
            <a:pPr lvl="1"/>
            <a:r>
              <a:rPr lang="en-US" dirty="0" err="1"/>
              <a:t>document.write</a:t>
            </a:r>
            <a:r>
              <a:rPr lang="en-US" dirty="0"/>
              <a:t>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352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FBCA7-1398-D44D-8D5A-61B027955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Embedded script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14620-5B26-8949-9C1E-6CBD6E7DD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9858"/>
            <a:ext cx="10515600" cy="5140411"/>
          </a:xfrm>
        </p:spPr>
        <p:txBody>
          <a:bodyPr>
            <a:noAutofit/>
          </a:bodyPr>
          <a:lstStyle/>
          <a:p>
            <a:r>
              <a:rPr lang="en-US" sz="1600" dirty="0"/>
              <a:t>Dynamically generate content (e.g. current date, time, year etc.)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&lt;!DOCTYPE html&gt;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&lt;html&gt;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&lt;head&gt;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&lt;meta charset='</a:t>
            </a:r>
            <a:r>
              <a:rPr lang="en-US" sz="1000" dirty="0" err="1"/>
              <a:t>en</a:t>
            </a:r>
            <a:r>
              <a:rPr lang="en-US" sz="1000" dirty="0"/>
              <a:t>’&gt;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&lt;meta name="viewport" content="width=device-width, initial-scale=1"&gt;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&lt;title&gt;hello&lt;/title&gt;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&lt;/head&gt;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&lt;body&gt;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&lt;/main&gt;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&lt;h1&gt;Hello!&lt;/h1&gt;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&lt;p&gt;Today's Date is 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	&lt;script&gt;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	const today = new Date();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	</a:t>
            </a:r>
            <a:r>
              <a:rPr lang="en-US" sz="1000" dirty="0" err="1"/>
              <a:t>document.write</a:t>
            </a:r>
            <a:r>
              <a:rPr lang="en-US" sz="1000" dirty="0"/>
              <a:t>(</a:t>
            </a:r>
            <a:r>
              <a:rPr lang="en-US" sz="1000" dirty="0" err="1"/>
              <a:t>today.toDateString</a:t>
            </a:r>
            <a:r>
              <a:rPr lang="en-US" sz="1000" dirty="0"/>
              <a:t>());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	&lt;/script&gt;&lt;/p&gt;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&lt;p&gt;We hope you enjoy our website!&lt;/p&gt;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&lt;/main&gt;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&lt;footer&gt;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&lt;script&gt;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</a:t>
            </a:r>
            <a:r>
              <a:rPr lang="en-US" sz="1000" dirty="0" err="1"/>
              <a:t>document.write</a:t>
            </a:r>
            <a:r>
              <a:rPr lang="en-US" sz="1000" dirty="0"/>
              <a:t>(`Copyright \u00A9 ${</a:t>
            </a:r>
            <a:r>
              <a:rPr lang="en-US" sz="1000" dirty="0" err="1"/>
              <a:t>today.getFullYear</a:t>
            </a:r>
            <a:r>
              <a:rPr lang="en-US" sz="1000" dirty="0"/>
              <a:t>()}`);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	&lt;/script&gt;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	&lt;/footer&gt;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	&lt;/body&gt;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000" dirty="0"/>
              <a:t>&lt;/html&gt;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629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92B00-FBBC-A948-9CF4-8938CEC5E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script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7F8B3-B2FA-BC44-B00A-92DF82649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Test Scores application (</a:t>
            </a:r>
            <a:r>
              <a:rPr lang="en-US" dirty="0" err="1"/>
              <a:t>Murach</a:t>
            </a:r>
            <a:r>
              <a:rPr lang="en-US" dirty="0"/>
              <a:t> book p. 88)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7065F8B-A1C5-F344-AF28-DC4E6C7B45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05563" y="2612532"/>
          <a:ext cx="10699475" cy="3269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9144000" imgH="2794000" progId="Word.Document.12">
                  <p:embed/>
                </p:oleObj>
              </mc:Choice>
              <mc:Fallback>
                <p:oleObj name="Document" r:id="rId2" imgW="9144000" imgH="2794000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77065F8B-A1C5-F344-AF28-DC4E6C7B4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05563" y="2612532"/>
                        <a:ext cx="10699475" cy="3269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2485D2D4-4848-CD49-8F87-2CA2379761AF}"/>
              </a:ext>
            </a:extLst>
          </p:cNvPr>
          <p:cNvSpPr/>
          <p:nvPr/>
        </p:nvSpPr>
        <p:spPr>
          <a:xfrm>
            <a:off x="1581665" y="5016843"/>
            <a:ext cx="3888259" cy="2224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05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35E10-44C7-2640-B262-FC3168544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List Application – </a:t>
            </a:r>
            <a:r>
              <a:rPr lang="en-US" dirty="0" err="1"/>
              <a:t>email_list.js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ED5A37-F6F7-0B49-8BDE-5A8B43D036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45545" y="1497879"/>
            <a:ext cx="7182035" cy="5210795"/>
          </a:xfrm>
        </p:spPr>
      </p:pic>
    </p:spTree>
    <p:extLst>
      <p:ext uri="{BB962C8B-B14F-4D97-AF65-F5344CB8AC3E}">
        <p14:creationId xmlns:p14="http://schemas.microsoft.com/office/powerpoint/2010/main" val="2341235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63240-9F0B-4B4C-9699-CBDD6716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520D0B-4F3D-F84F-B8DC-383E9BD73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0836" y="4121088"/>
            <a:ext cx="941592" cy="79673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93E81-C51B-5649-8E15-FE7997F47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traditional calculator (example on Mac/PC)</a:t>
            </a:r>
          </a:p>
          <a:p>
            <a:r>
              <a:rPr lang="en-US" dirty="0"/>
              <a:t>Debugging using </a:t>
            </a:r>
            <a:r>
              <a:rPr lang="en-US" dirty="0" err="1"/>
              <a:t>DevTools</a:t>
            </a:r>
            <a:endParaRPr lang="en-US" dirty="0"/>
          </a:p>
          <a:p>
            <a:pPr lvl="1"/>
            <a:r>
              <a:rPr lang="en-US" dirty="0"/>
              <a:t>Load a local HTML (e.g. start in VS Code) – do not use server initially</a:t>
            </a:r>
          </a:p>
          <a:p>
            <a:pPr lvl="1"/>
            <a:r>
              <a:rPr lang="en-US" dirty="0"/>
              <a:t>Start </a:t>
            </a:r>
            <a:r>
              <a:rPr lang="en-US" dirty="0" err="1"/>
              <a:t>DevTools</a:t>
            </a:r>
            <a:r>
              <a:rPr lang="en-US" dirty="0"/>
              <a:t> (Fn+F12) </a:t>
            </a:r>
          </a:p>
          <a:p>
            <a:pPr lvl="1"/>
            <a:r>
              <a:rPr lang="en-US" dirty="0"/>
              <a:t>Check Console for error messages</a:t>
            </a:r>
          </a:p>
          <a:p>
            <a:pPr lvl="1"/>
            <a:r>
              <a:rPr lang="en-US" dirty="0"/>
              <a:t>Examine Sources (clicking on links)</a:t>
            </a:r>
          </a:p>
          <a:p>
            <a:pPr lvl="2"/>
            <a:r>
              <a:rPr lang="en-US" dirty="0"/>
              <a:t>Sometimes need to do a hard reload (right mouse click on Chrome’s refresh icon       ) </a:t>
            </a:r>
          </a:p>
          <a:p>
            <a:pPr lvl="1"/>
            <a:r>
              <a:rPr lang="en-US" dirty="0"/>
              <a:t>Consider using Breakpoints (watch the video in Canvas) 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96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 </a:t>
            </a:r>
          </a:p>
          <a:p>
            <a:pPr lvl="1"/>
            <a:r>
              <a:rPr lang="en-US" dirty="0"/>
              <a:t>Case sensitive</a:t>
            </a:r>
          </a:p>
          <a:p>
            <a:pPr lvl="1"/>
            <a:r>
              <a:rPr lang="en-US" dirty="0"/>
              <a:t>Variable scope</a:t>
            </a:r>
          </a:p>
          <a:p>
            <a:pPr lvl="1"/>
            <a:r>
              <a:rPr lang="en-US" dirty="0"/>
              <a:t>Function definition</a:t>
            </a:r>
          </a:p>
          <a:p>
            <a:r>
              <a:rPr lang="en-US" dirty="0"/>
              <a:t>Adding scripts to HTML</a:t>
            </a:r>
          </a:p>
          <a:p>
            <a:r>
              <a:rPr lang="en-US" dirty="0"/>
              <a:t>Activity 5 – Calculator</a:t>
            </a:r>
          </a:p>
          <a:p>
            <a:pPr lvl="1"/>
            <a:r>
              <a:rPr lang="en-US" dirty="0"/>
              <a:t>Debugging using </a:t>
            </a:r>
            <a:r>
              <a:rPr lang="en-US" dirty="0" err="1"/>
              <a:t>DevTools</a:t>
            </a:r>
            <a:endParaRPr lang="en-US" dirty="0"/>
          </a:p>
          <a:p>
            <a:r>
              <a:rPr lang="en-US" dirty="0"/>
              <a:t>Work on the Project!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41051-F157-A446-AC82-B54048787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– Please start Assignment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B0884-5E9A-AE4C-9A8D-B34FDB8A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8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r>
              <a:rPr lang="en-US" dirty="0"/>
              <a:t>Event object</a:t>
            </a:r>
          </a:p>
          <a:p>
            <a:r>
              <a:rPr lang="en-US" dirty="0"/>
              <a:t>Event capturing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questions on </a:t>
            </a:r>
            <a:r>
              <a:rPr lang="en-US" dirty="0">
                <a:hlinkClick r:id="rId2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1494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162CD67-F8FC-344F-8CC6-C0A2C063335E}"/>
                </a:ext>
              </a:extLst>
            </p:cNvPr>
            <p:cNvSpPr txBox="1"/>
            <p:nvPr/>
          </p:nvSpPr>
          <p:spPr>
            <a:xfrm>
              <a:off x="7169813" y="2282862"/>
              <a:ext cx="603050" cy="26161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err="1"/>
                <a:t>Filezilla</a:t>
              </a:r>
              <a:endParaRPr lang="en-US" sz="1100" dirty="0"/>
            </a:p>
          </p:txBody>
        </p:sp>
      </p:grp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6A17539C-9A3B-8FC6-30A9-B8E5F096C0BC}"/>
              </a:ext>
            </a:extLst>
          </p:cNvPr>
          <p:cNvCxnSpPr>
            <a:cxnSpLocks/>
            <a:stCxn id="33" idx="3"/>
            <a:endCxn id="30" idx="0"/>
          </p:cNvCxnSpPr>
          <p:nvPr/>
        </p:nvCxnSpPr>
        <p:spPr>
          <a:xfrm flipH="1">
            <a:off x="7717309" y="2413667"/>
            <a:ext cx="55554" cy="3026403"/>
          </a:xfrm>
          <a:prstGeom prst="curvedConnector4">
            <a:avLst>
              <a:gd name="adj1" fmla="val -411492"/>
              <a:gd name="adj2" fmla="val 52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581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ECA4416-F4C4-7040-948D-DB54FE0D6934}"/>
              </a:ext>
            </a:extLst>
          </p:cNvPr>
          <p:cNvCxnSpPr>
            <a:cxnSpLocks/>
            <a:endCxn id="4" idx="1"/>
          </p:cNvCxnSpPr>
          <p:nvPr/>
        </p:nvCxnSpPr>
        <p:spPr>
          <a:xfrm rot="5400000" flipH="1" flipV="1">
            <a:off x="5402649" y="3081640"/>
            <a:ext cx="2030156" cy="13090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8945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ECA4416-F4C4-7040-948D-DB54FE0D6934}"/>
              </a:ext>
            </a:extLst>
          </p:cNvPr>
          <p:cNvCxnSpPr>
            <a:cxnSpLocks/>
            <a:endCxn id="4" idx="1"/>
          </p:cNvCxnSpPr>
          <p:nvPr/>
        </p:nvCxnSpPr>
        <p:spPr>
          <a:xfrm rot="5400000" flipH="1" flipV="1">
            <a:off x="5402649" y="3081640"/>
            <a:ext cx="2030156" cy="13090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FFB5F5-6A74-4341-B1A3-ECE53693B9C0}"/>
              </a:ext>
            </a:extLst>
          </p:cNvPr>
          <p:cNvGrpSpPr/>
          <p:nvPr/>
        </p:nvGrpSpPr>
        <p:grpSpPr>
          <a:xfrm>
            <a:off x="2426354" y="4162170"/>
            <a:ext cx="3050574" cy="1812324"/>
            <a:chOff x="6161903" y="1551909"/>
            <a:chExt cx="3050574" cy="181232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AD36ED9-95A4-7F49-A561-C90FED898A04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047E44-CF88-A342-B9D7-CCD3C4A01C00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A0DB0A5-2A1E-9143-8511-CADD1252EBF4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6E44499-9227-6846-92BB-FC2519D2FB1F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43" name="Can 42">
                <a:extLst>
                  <a:ext uri="{FF2B5EF4-FFF2-40B4-BE49-F238E27FC236}">
                    <a16:creationId xmlns:a16="http://schemas.microsoft.com/office/drawing/2014/main" id="{1F6154C6-A16E-5E45-8C98-9B0115C5A0CA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249AC41-67C4-474C-BEE6-11EE5E9E132A}"/>
                  </a:ext>
                </a:extLst>
              </p:cNvPr>
              <p:cNvCxnSpPr>
                <a:cxnSpLocks/>
                <a:stCxn id="41" idx="3"/>
                <a:endCxn id="42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2F4F50D-EC4C-4742-8B5F-B9E271494F9E}"/>
                  </a:ext>
                </a:extLst>
              </p:cNvPr>
              <p:cNvCxnSpPr>
                <a:cxnSpLocks/>
                <a:stCxn id="43" idx="1"/>
                <a:endCxn id="41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083FB1D-3237-F64E-A2E0-C149D607476E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335B3A8-8C79-D84D-8B17-C2F8B7F846A3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FC7ED9D6-7A99-D44C-9E67-CEE6C2CC646F}"/>
              </a:ext>
            </a:extLst>
          </p:cNvPr>
          <p:cNvCxnSpPr>
            <a:cxnSpLocks/>
            <a:endCxn id="38" idx="0"/>
          </p:cNvCxnSpPr>
          <p:nvPr/>
        </p:nvCxnSpPr>
        <p:spPr>
          <a:xfrm rot="10800000" flipV="1">
            <a:off x="2836402" y="4241756"/>
            <a:ext cx="3432575" cy="30609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8B3B4B6-F806-4E4B-B07A-020B92F6D4EB}"/>
              </a:ext>
            </a:extLst>
          </p:cNvPr>
          <p:cNvSpPr txBox="1"/>
          <p:nvPr/>
        </p:nvSpPr>
        <p:spPr>
          <a:xfrm>
            <a:off x="4696623" y="3984570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</p:spTree>
    <p:extLst>
      <p:ext uri="{BB962C8B-B14F-4D97-AF65-F5344CB8AC3E}">
        <p14:creationId xmlns:p14="http://schemas.microsoft.com/office/powerpoint/2010/main" val="2072198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32119</TotalTime>
  <Words>721</Words>
  <Application>Microsoft Macintosh PowerPoint</Application>
  <PresentationFormat>Widescreen</PresentationFormat>
  <Paragraphs>163</Paragraphs>
  <Slides>17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Document</vt:lpstr>
      <vt:lpstr>ITIS 3135 Web Application Design and Development </vt:lpstr>
      <vt:lpstr>Questions</vt:lpstr>
      <vt:lpstr>Project – Please start Assignment 2</vt:lpstr>
      <vt:lpstr>Review</vt:lpstr>
      <vt:lpstr>Review</vt:lpstr>
      <vt:lpstr>Local files vs. remote server responses </vt:lpstr>
      <vt:lpstr>Local files vs. remote server responses </vt:lpstr>
      <vt:lpstr>Local files vs. remote server responses </vt:lpstr>
      <vt:lpstr>Local files vs. remote server responses </vt:lpstr>
      <vt:lpstr>Javascript basics</vt:lpstr>
      <vt:lpstr>Javascript basics (cont.)</vt:lpstr>
      <vt:lpstr>Adding scripts to HTML</vt:lpstr>
      <vt:lpstr>Embedded script example</vt:lpstr>
      <vt:lpstr>External script example</vt:lpstr>
      <vt:lpstr>Email List Application – email_list.js</vt:lpstr>
      <vt:lpstr>Activity 5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43</cp:revision>
  <dcterms:created xsi:type="dcterms:W3CDTF">2022-01-13T19:38:12Z</dcterms:created>
  <dcterms:modified xsi:type="dcterms:W3CDTF">2023-02-07T19:21:51Z</dcterms:modified>
</cp:coreProperties>
</file>