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7" r:id="rId3"/>
    <p:sldId id="302" r:id="rId4"/>
    <p:sldId id="313" r:id="rId5"/>
    <p:sldId id="312" r:id="rId6"/>
    <p:sldId id="267" r:id="rId7"/>
    <p:sldId id="277" r:id="rId8"/>
    <p:sldId id="278" r:id="rId9"/>
    <p:sldId id="304" r:id="rId10"/>
    <p:sldId id="306" r:id="rId11"/>
    <p:sldId id="299" r:id="rId12"/>
    <p:sldId id="305" r:id="rId13"/>
    <p:sldId id="308" r:id="rId14"/>
    <p:sldId id="280" r:id="rId15"/>
    <p:sldId id="288" r:id="rId16"/>
    <p:sldId id="311" r:id="rId17"/>
    <p:sldId id="29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60"/>
    <p:restoredTop sz="96405"/>
  </p:normalViewPr>
  <p:slideViewPr>
    <p:cSldViewPr snapToGrid="0" snapToObjects="1">
      <p:cViewPr varScale="1">
        <p:scale>
          <a:sx n="102" d="100"/>
          <a:sy n="102" d="100"/>
        </p:scale>
        <p:origin x="9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1/28/25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mozilla.org/" TargetMode="External"/><Relationship Id="rId2" Type="http://schemas.openxmlformats.org/officeDocument/2006/relationships/hyperlink" Target="https://www.w3school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3 Thursday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77B3F-1591-2548-9EC2-6A1ADA1F6F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 tree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3ACCD-9C18-064A-8619-D2D64C2AA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45" y="2171699"/>
            <a:ext cx="7760206" cy="420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74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9F4CB-ECE6-814F-B8AE-112D0E93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HTML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1DA1F-9FED-A643-AA08-CFE958C16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&lt;!doctype 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&lt;meta charset="UTF-8"/&gt;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&lt;title&gt;My simple page&lt;/title&gt;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href</a:t>
            </a:r>
            <a:r>
              <a:rPr lang="en-US" dirty="0"/>
              <a:t>="</a:t>
            </a:r>
            <a:r>
              <a:rPr lang="en-US" dirty="0" err="1"/>
              <a:t>styles.css</a:t>
            </a:r>
            <a:r>
              <a:rPr lang="en-US" dirty="0"/>
              <a:t>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&lt;h1 class="heading"&gt;My Page&lt;/h1&gt;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&lt;p&gt;A paragraph with a &lt;a </a:t>
            </a:r>
            <a:r>
              <a:rPr lang="en-US" dirty="0" err="1"/>
              <a:t>href</a:t>
            </a:r>
            <a:r>
              <a:rPr lang="en-US" dirty="0"/>
              <a:t>="https://</a:t>
            </a:r>
            <a:r>
              <a:rPr lang="en-US" dirty="0" err="1"/>
              <a:t>example.com</a:t>
            </a:r>
            <a:r>
              <a:rPr lang="en-US" dirty="0"/>
              <a:t>/about"&gt;link&lt;/a&gt;&lt;/p&gt;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   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myimage.jpg</a:t>
            </a:r>
            <a:r>
              <a:rPr lang="en-US" dirty="0"/>
              <a:t>" alt="image description"/&gt;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anotherscript.js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2441860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5CFEC-0CB3-1A01-5029-A332139AF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BF684-658B-78A1-CA44-BBDE52989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HTML </a:t>
            </a:r>
            <a:r>
              <a:rPr lang="en-US" dirty="0">
                <a:sym typeface="Wingdings" pitchFamily="2" charset="2"/>
              </a:rPr>
              <a:t> DOM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04C23E-A18F-0F8A-CD75-B0DE3F05F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&lt;!doctype 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&lt;meta charset="UTF-8"/&gt;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&lt;title&gt;My simple page&lt;/title&gt;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styles.css</a:t>
            </a:r>
            <a:r>
              <a:rPr lang="en-US" dirty="0"/>
              <a:t>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&lt;h1 class="heading"&gt;My Page&lt;/h1&gt;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&lt;p&gt;A paragraph with a &lt;a </a:t>
            </a:r>
            <a:r>
              <a:rPr lang="en-US" dirty="0" err="1"/>
              <a:t>href</a:t>
            </a:r>
            <a:r>
              <a:rPr lang="en-US" dirty="0"/>
              <a:t>="https://</a:t>
            </a:r>
            <a:r>
              <a:rPr lang="en-US" dirty="0" err="1"/>
              <a:t>example.com</a:t>
            </a:r>
            <a:r>
              <a:rPr lang="en-US" dirty="0"/>
              <a:t>/about"&gt;link&lt;/a&gt;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&lt;/p&gt;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   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myimage.jpg</a:t>
            </a:r>
            <a:r>
              <a:rPr lang="en-US" dirty="0"/>
              <a:t>" alt="image description"/&gt;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anotherscript.js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&lt;/html&gt;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F0C02C82-EFA2-D3A6-4EC5-0C5C7542B3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452" y="1903447"/>
            <a:ext cx="5102548" cy="4438988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983AF63C-7C50-0C14-1AF5-3F1467FBA081}"/>
              </a:ext>
            </a:extLst>
          </p:cNvPr>
          <p:cNvSpPr/>
          <p:nvPr/>
        </p:nvSpPr>
        <p:spPr>
          <a:xfrm>
            <a:off x="546100" y="2222500"/>
            <a:ext cx="190500" cy="369570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B00FBF02-BFFA-869E-4165-4CC69CB5B3FC}"/>
              </a:ext>
            </a:extLst>
          </p:cNvPr>
          <p:cNvSpPr/>
          <p:nvPr/>
        </p:nvSpPr>
        <p:spPr>
          <a:xfrm>
            <a:off x="812800" y="2438400"/>
            <a:ext cx="190500" cy="115570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04D29018-EFDB-3EC7-AB5A-C936BA25D352}"/>
              </a:ext>
            </a:extLst>
          </p:cNvPr>
          <p:cNvSpPr/>
          <p:nvPr/>
        </p:nvSpPr>
        <p:spPr>
          <a:xfrm>
            <a:off x="800100" y="3814762"/>
            <a:ext cx="190500" cy="1887538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79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2B5E79-70D1-9AF2-DBCA-81FE31455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86A38-D76E-CCE6-9B22-4C6092C3C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HTML </a:t>
            </a:r>
            <a:r>
              <a:rPr lang="en-US" dirty="0">
                <a:sym typeface="Wingdings" pitchFamily="2" charset="2"/>
              </a:rPr>
              <a:t> DOM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E9740-0CCF-9248-B90F-F3B825D48A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&lt;!doctype 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&lt;html&gt;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&lt;meta charset="UTF-8"/&gt;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&lt;title&gt;My simple page&lt;/title&gt;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&lt;link </a:t>
            </a:r>
            <a:r>
              <a:rPr lang="en-US" dirty="0" err="1"/>
              <a:t>rel</a:t>
            </a:r>
            <a:r>
              <a:rPr lang="en-US" dirty="0"/>
              <a:t>="stylesheet" </a:t>
            </a:r>
            <a:r>
              <a:rPr lang="en-US" dirty="0" err="1"/>
              <a:t>href</a:t>
            </a:r>
            <a:r>
              <a:rPr lang="en-US" dirty="0"/>
              <a:t>="</a:t>
            </a:r>
            <a:r>
              <a:rPr lang="en-US" dirty="0" err="1"/>
              <a:t>styles.css</a:t>
            </a:r>
            <a:r>
              <a:rPr lang="en-US" dirty="0"/>
              <a:t>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&lt;/head&gt;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&lt;h1 class="heading"&gt;My Page&lt;/h1&gt;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&lt;p&gt;A paragraph with a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	&gt;&lt;a </a:t>
            </a:r>
            <a:r>
              <a:rPr lang="en-US" dirty="0" err="1"/>
              <a:t>href</a:t>
            </a:r>
            <a:r>
              <a:rPr lang="en-US" dirty="0"/>
              <a:t>="https://</a:t>
            </a:r>
            <a:r>
              <a:rPr lang="en-US" dirty="0" err="1"/>
              <a:t>example.com</a:t>
            </a:r>
            <a:r>
              <a:rPr lang="en-US" dirty="0"/>
              <a:t>/about"&gt;link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	&lt;/a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&lt;/p&gt;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   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myimage.jpg</a:t>
            </a:r>
            <a:r>
              <a:rPr lang="en-US" dirty="0"/>
              <a:t>" alt="image description"/&gt;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&lt;/div&gt;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    &lt;script </a:t>
            </a:r>
            <a:r>
              <a:rPr lang="en-US" dirty="0" err="1"/>
              <a:t>src</a:t>
            </a:r>
            <a:r>
              <a:rPr lang="en-US" dirty="0"/>
              <a:t>="</a:t>
            </a:r>
            <a:r>
              <a:rPr lang="en-US" dirty="0" err="1"/>
              <a:t>anotherscript.js</a:t>
            </a:r>
            <a:r>
              <a:rPr lang="en-US" dirty="0"/>
              <a:t>"&gt;&lt;/script&gt;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&lt;/body&gt;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&lt;/html&gt;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D32B7335-FCA3-462C-37EA-6A035C98B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452" y="1903447"/>
            <a:ext cx="5102548" cy="4438988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A091FECE-EE26-2BEA-D13E-7DDEB32591DB}"/>
              </a:ext>
            </a:extLst>
          </p:cNvPr>
          <p:cNvSpPr/>
          <p:nvPr/>
        </p:nvSpPr>
        <p:spPr>
          <a:xfrm>
            <a:off x="406400" y="2209800"/>
            <a:ext cx="260350" cy="356870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BC1832A2-D7A6-F6D9-2BAC-52FEB6B5252D}"/>
              </a:ext>
            </a:extLst>
          </p:cNvPr>
          <p:cNvSpPr/>
          <p:nvPr/>
        </p:nvSpPr>
        <p:spPr>
          <a:xfrm>
            <a:off x="774700" y="2374900"/>
            <a:ext cx="215900" cy="101600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F9EC19AB-553C-FA2D-50F6-CB6C21C55D3F}"/>
              </a:ext>
            </a:extLst>
          </p:cNvPr>
          <p:cNvSpPr/>
          <p:nvPr/>
        </p:nvSpPr>
        <p:spPr>
          <a:xfrm>
            <a:off x="787400" y="3551237"/>
            <a:ext cx="190500" cy="2024063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E4F2C82D-EB25-ACF3-1BFF-365489DFC95C}"/>
              </a:ext>
            </a:extLst>
          </p:cNvPr>
          <p:cNvSpPr/>
          <p:nvPr/>
        </p:nvSpPr>
        <p:spPr>
          <a:xfrm>
            <a:off x="990600" y="3956050"/>
            <a:ext cx="190500" cy="62865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4C2113EF-E348-A73E-F2A1-1BE698E249BB}"/>
              </a:ext>
            </a:extLst>
          </p:cNvPr>
          <p:cNvSpPr/>
          <p:nvPr/>
        </p:nvSpPr>
        <p:spPr>
          <a:xfrm>
            <a:off x="1606550" y="4122941"/>
            <a:ext cx="190500" cy="258559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51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251E-33EC-2143-8913-42D0C2BFA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activity 2-1: HTML </a:t>
            </a:r>
            <a:r>
              <a:rPr lang="en-US" dirty="0">
                <a:sym typeface="Wingdings" pitchFamily="2" charset="2"/>
              </a:rPr>
              <a:t> DOM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D8902-C9FC-CA45-9B55-0FB241E22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&lt;p&gt; Hello World &lt;/p&gt;</a:t>
            </a:r>
          </a:p>
          <a:p>
            <a:pPr marL="0" indent="0">
              <a:buNone/>
            </a:pPr>
            <a:r>
              <a:rPr lang="en-US" dirty="0"/>
              <a:t>        &lt;div&gt;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example.png</a:t>
            </a:r>
            <a:r>
              <a:rPr lang="en-US" dirty="0"/>
              <a:t>”/&gt;&lt;/div&gt;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</p:spTree>
    <p:extLst>
      <p:ext uri="{BB962C8B-B14F-4D97-AF65-F5344CB8AC3E}">
        <p14:creationId xmlns:p14="http://schemas.microsoft.com/office/powerpoint/2010/main" val="76166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D251E-33EC-2143-8913-42D0C2BFA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D8902-C9FC-CA45-9B55-0FB241E22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3964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&lt;html&gt;</a:t>
            </a:r>
          </a:p>
          <a:p>
            <a:pPr marL="0" indent="0">
              <a:buNone/>
            </a:pPr>
            <a:r>
              <a:rPr lang="en-US" dirty="0"/>
              <a:t>    &lt;body&gt;</a:t>
            </a:r>
          </a:p>
          <a:p>
            <a:pPr marL="0" indent="0">
              <a:buNone/>
            </a:pPr>
            <a:r>
              <a:rPr lang="en-US" dirty="0"/>
              <a:t>        &lt;p&gt; Hello World &lt;/p&gt;</a:t>
            </a:r>
          </a:p>
          <a:p>
            <a:pPr marL="0" indent="0">
              <a:buNone/>
            </a:pPr>
            <a:r>
              <a:rPr lang="en-US" dirty="0"/>
              <a:t>        &lt;div&gt; 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example.png</a:t>
            </a:r>
            <a:r>
              <a:rPr lang="en-US" dirty="0"/>
              <a:t>”/&gt;&lt;/div&gt;</a:t>
            </a:r>
          </a:p>
          <a:p>
            <a:pPr marL="0" indent="0">
              <a:buNone/>
            </a:pPr>
            <a:r>
              <a:rPr lang="en-US" dirty="0"/>
              <a:t>    &lt;/body&gt;</a:t>
            </a:r>
          </a:p>
          <a:p>
            <a:pPr marL="0" indent="0">
              <a:buNone/>
            </a:pPr>
            <a:r>
              <a:rPr lang="en-US" dirty="0"/>
              <a:t>&lt;/html&gt;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8FE132-0A52-E288-A96B-16B47C60E2CB}"/>
              </a:ext>
            </a:extLst>
          </p:cNvPr>
          <p:cNvGrpSpPr/>
          <p:nvPr/>
        </p:nvGrpSpPr>
        <p:grpSpPr>
          <a:xfrm>
            <a:off x="6935829" y="2212809"/>
            <a:ext cx="5074595" cy="3904184"/>
            <a:chOff x="1391056" y="1831892"/>
            <a:chExt cx="5074595" cy="390418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AA853FF-F646-7298-D4B3-713940829410}"/>
                </a:ext>
              </a:extLst>
            </p:cNvPr>
            <p:cNvSpPr/>
            <p:nvPr/>
          </p:nvSpPr>
          <p:spPr>
            <a:xfrm>
              <a:off x="3297677" y="1831892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html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DC58416-6852-E795-68DE-2A4917D9AA2B}"/>
                </a:ext>
              </a:extLst>
            </p:cNvPr>
            <p:cNvSpPr/>
            <p:nvPr/>
          </p:nvSpPr>
          <p:spPr>
            <a:xfrm>
              <a:off x="3297677" y="2733321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body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52A81E4-6CA5-7EFF-17B2-6BB098D3840E}"/>
                </a:ext>
              </a:extLst>
            </p:cNvPr>
            <p:cNvSpPr/>
            <p:nvPr/>
          </p:nvSpPr>
          <p:spPr>
            <a:xfrm>
              <a:off x="1391056" y="5230238"/>
              <a:ext cx="1478604" cy="5058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text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30E668-37EE-DA90-9FD7-98CFFBAECBEC}"/>
                </a:ext>
              </a:extLst>
            </p:cNvPr>
            <p:cNvSpPr/>
            <p:nvPr/>
          </p:nvSpPr>
          <p:spPr>
            <a:xfrm>
              <a:off x="4987047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div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0E1A34-33B7-AB93-354C-A71876BE0483}"/>
                </a:ext>
              </a:extLst>
            </p:cNvPr>
            <p:cNvSpPr/>
            <p:nvPr/>
          </p:nvSpPr>
          <p:spPr>
            <a:xfrm>
              <a:off x="1391056" y="3968886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11D9263-E324-C6FF-2A13-A48E21032524}"/>
                </a:ext>
              </a:extLst>
            </p:cNvPr>
            <p:cNvSpPr/>
            <p:nvPr/>
          </p:nvSpPr>
          <p:spPr>
            <a:xfrm>
              <a:off x="4987047" y="5230238"/>
              <a:ext cx="1478604" cy="5058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img</a:t>
              </a:r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CE8DC15-1EB3-B71D-261F-982C6B01EA30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>
              <a:off x="4036979" y="2337730"/>
              <a:ext cx="0" cy="39559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30A3BB3-1986-927E-387B-D1A3B9579183}"/>
                </a:ext>
              </a:extLst>
            </p:cNvPr>
            <p:cNvCxnSpPr>
              <a:stCxn id="6" idx="2"/>
              <a:endCxn id="9" idx="0"/>
            </p:cNvCxnSpPr>
            <p:nvPr/>
          </p:nvCxnSpPr>
          <p:spPr>
            <a:xfrm flipH="1">
              <a:off x="2130358" y="3239159"/>
              <a:ext cx="1906621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4EA8CC-EBED-E921-60DE-38E516FB087C}"/>
                </a:ext>
              </a:extLst>
            </p:cNvPr>
            <p:cNvCxnSpPr>
              <a:cxnSpLocks/>
              <a:stCxn id="6" idx="2"/>
              <a:endCxn id="8" idx="0"/>
            </p:cNvCxnSpPr>
            <p:nvPr/>
          </p:nvCxnSpPr>
          <p:spPr>
            <a:xfrm>
              <a:off x="4036979" y="3239159"/>
              <a:ext cx="1689370" cy="7297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E237D4C-156F-9851-22A6-B57BB14C1847}"/>
                </a:ext>
              </a:extLst>
            </p:cNvPr>
            <p:cNvCxnSpPr>
              <a:stCxn id="9" idx="2"/>
              <a:endCxn id="7" idx="0"/>
            </p:cNvCxnSpPr>
            <p:nvPr/>
          </p:nvCxnSpPr>
          <p:spPr>
            <a:xfrm>
              <a:off x="2130358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EC7BC87-D55E-46F3-A8AF-9EBA9500259A}"/>
                </a:ext>
              </a:extLst>
            </p:cNvPr>
            <p:cNvCxnSpPr/>
            <p:nvPr/>
          </p:nvCxnSpPr>
          <p:spPr>
            <a:xfrm>
              <a:off x="5726349" y="4474724"/>
              <a:ext cx="0" cy="755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6646610-6602-2370-DFEC-B7F2DFF467DE}"/>
              </a:ext>
            </a:extLst>
          </p:cNvPr>
          <p:cNvSpPr txBox="1"/>
          <p:nvPr/>
        </p:nvSpPr>
        <p:spPr>
          <a:xfrm>
            <a:off x="9027268" y="1498560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DOM</a:t>
            </a:r>
          </a:p>
        </p:txBody>
      </p:sp>
    </p:spTree>
    <p:extLst>
      <p:ext uri="{BB962C8B-B14F-4D97-AF65-F5344CB8AC3E}">
        <p14:creationId xmlns:p14="http://schemas.microsoft.com/office/powerpoint/2010/main" val="3957521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D5D087-A887-BA6C-5EB8-58EC15564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Default web page – </a:t>
            </a:r>
            <a:r>
              <a:rPr lang="en-US" dirty="0" err="1"/>
              <a:t>index.html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89CB9-1E02-4AC5-BE3B-0FD50FB7C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Root folder on a web server</a:t>
            </a:r>
          </a:p>
          <a:p>
            <a:pPr lvl="1"/>
            <a:r>
              <a:rPr lang="en-US" dirty="0" err="1"/>
              <a:t>public_html</a:t>
            </a:r>
            <a:r>
              <a:rPr lang="en-US" dirty="0"/>
              <a:t> (on </a:t>
            </a:r>
            <a:r>
              <a:rPr lang="en-US" dirty="0" err="1"/>
              <a:t>webpages.charlotte.edu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Additional folders, e.g. ”test1”, “test2”</a:t>
            </a:r>
          </a:p>
          <a:p>
            <a:r>
              <a:rPr lang="en-US" dirty="0"/>
              <a:t>If the URL is https://</a:t>
            </a:r>
            <a:r>
              <a:rPr lang="en-US" dirty="0" err="1"/>
              <a:t>webages.charlotte.edu</a:t>
            </a:r>
            <a:r>
              <a:rPr lang="en-US" dirty="0"/>
              <a:t>/</a:t>
            </a:r>
            <a:r>
              <a:rPr lang="en-US" dirty="0" err="1"/>
              <a:t>niner_id</a:t>
            </a:r>
            <a:endParaRPr lang="en-US" dirty="0"/>
          </a:p>
          <a:p>
            <a:pPr lvl="1"/>
            <a:r>
              <a:rPr lang="en-US" dirty="0"/>
              <a:t>The web server will look for “</a:t>
            </a:r>
            <a:r>
              <a:rPr lang="en-US" dirty="0" err="1"/>
              <a:t>index.html</a:t>
            </a:r>
            <a:r>
              <a:rPr lang="en-US" dirty="0"/>
              <a:t>” inside the root folder “</a:t>
            </a:r>
            <a:r>
              <a:rPr lang="en-US" dirty="0" err="1"/>
              <a:t>public_html</a:t>
            </a:r>
            <a:r>
              <a:rPr lang="en-US" dirty="0"/>
              <a:t>”</a:t>
            </a:r>
          </a:p>
          <a:p>
            <a:r>
              <a:rPr lang="en-US" dirty="0"/>
              <a:t>If the URL is https://webages.charlotte.edu/test1</a:t>
            </a:r>
          </a:p>
          <a:p>
            <a:pPr lvl="1"/>
            <a:r>
              <a:rPr lang="en-US" dirty="0"/>
              <a:t>The web server will look for ”</a:t>
            </a:r>
            <a:r>
              <a:rPr lang="en-US" dirty="0" err="1"/>
              <a:t>index.html</a:t>
            </a:r>
            <a:r>
              <a:rPr lang="en-US" dirty="0"/>
              <a:t>” inside “</a:t>
            </a:r>
            <a:r>
              <a:rPr lang="en-US" dirty="0" err="1"/>
              <a:t>public_html</a:t>
            </a:r>
            <a:r>
              <a:rPr lang="en-US" dirty="0"/>
              <a:t>/test1”</a:t>
            </a:r>
          </a:p>
          <a:p>
            <a:r>
              <a:rPr lang="en-US" dirty="0"/>
              <a:t>If the URL is https://</a:t>
            </a:r>
            <a:r>
              <a:rPr lang="en-US" dirty="0" err="1"/>
              <a:t>webages.charlotte.edu</a:t>
            </a:r>
            <a:r>
              <a:rPr lang="en-US" dirty="0"/>
              <a:t>/</a:t>
            </a:r>
            <a:r>
              <a:rPr lang="en-US" dirty="0" err="1"/>
              <a:t>test.html</a:t>
            </a:r>
            <a:endParaRPr lang="en-US" dirty="0"/>
          </a:p>
          <a:p>
            <a:pPr lvl="1"/>
            <a:r>
              <a:rPr lang="en-US" dirty="0"/>
              <a:t>The web server will look for “</a:t>
            </a:r>
            <a:r>
              <a:rPr lang="en-US" dirty="0" err="1"/>
              <a:t>test.html</a:t>
            </a:r>
            <a:r>
              <a:rPr lang="en-US" dirty="0"/>
              <a:t>” inside the root folder “</a:t>
            </a:r>
            <a:r>
              <a:rPr lang="en-US" dirty="0" err="1"/>
              <a:t>public_html</a:t>
            </a:r>
            <a:r>
              <a:rPr lang="en-US" dirty="0"/>
              <a:t>”</a:t>
            </a:r>
          </a:p>
          <a:p>
            <a:r>
              <a:rPr lang="en-US" dirty="0"/>
              <a:t>If the URL is https://</a:t>
            </a:r>
            <a:r>
              <a:rPr lang="en-US" dirty="0" err="1"/>
              <a:t>webages.charlotte.edu</a:t>
            </a:r>
            <a:r>
              <a:rPr lang="en-US" dirty="0"/>
              <a:t>/test2/</a:t>
            </a:r>
            <a:r>
              <a:rPr lang="en-US" dirty="0" err="1"/>
              <a:t>test.html</a:t>
            </a:r>
            <a:endParaRPr lang="en-US" dirty="0"/>
          </a:p>
          <a:p>
            <a:pPr lvl="1"/>
            <a:r>
              <a:rPr lang="en-US" dirty="0"/>
              <a:t>The web server will look for “</a:t>
            </a:r>
            <a:r>
              <a:rPr lang="en-US" dirty="0" err="1"/>
              <a:t>test.html</a:t>
            </a:r>
            <a:r>
              <a:rPr lang="en-US" dirty="0"/>
              <a:t>” inside the “</a:t>
            </a:r>
            <a:r>
              <a:rPr lang="en-US" dirty="0" err="1"/>
              <a:t>public_html</a:t>
            </a:r>
            <a:r>
              <a:rPr lang="en-US" dirty="0"/>
              <a:t>/test2”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34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7F9BD-F84D-3649-91C3-9092ECB7B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2E25E-D3FC-C14C-8877-1E3CDAF72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Web browser’s rendering engine</a:t>
            </a:r>
          </a:p>
          <a:p>
            <a:pPr lvl="1"/>
            <a:r>
              <a:rPr lang="en-US" dirty="0"/>
              <a:t>Parsing</a:t>
            </a:r>
          </a:p>
          <a:p>
            <a:pPr lvl="1"/>
            <a:r>
              <a:rPr lang="en-US" dirty="0"/>
              <a:t>Layout</a:t>
            </a:r>
          </a:p>
          <a:p>
            <a:pPr lvl="1"/>
            <a:r>
              <a:rPr lang="en-US" dirty="0"/>
              <a:t>Painting</a:t>
            </a:r>
          </a:p>
          <a:p>
            <a:r>
              <a:rPr lang="en-US" dirty="0"/>
              <a:t>DOM</a:t>
            </a:r>
          </a:p>
          <a:p>
            <a:r>
              <a:rPr lang="en-US" dirty="0"/>
              <a:t>Empty elements</a:t>
            </a:r>
          </a:p>
          <a:p>
            <a:r>
              <a:rPr lang="en-US" dirty="0"/>
              <a:t>Default web page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149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 questions</a:t>
            </a:r>
          </a:p>
          <a:p>
            <a:r>
              <a:rPr lang="en-US" dirty="0"/>
              <a:t>Project Assignment 1?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281BD-C57F-7D2A-BC00-8F1730FC7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zyBook</a:t>
            </a:r>
            <a:r>
              <a:rPr lang="en-US" dirty="0"/>
              <a:t>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3ED5F-6197-486B-B48A-B99B41821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509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9B64A-746E-B8F2-A6DC-6DA6FA7C9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Empty (or Void)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91B2A-52E6-F5F2-9B09-44A921003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elements in HTML require a closing tag</a:t>
            </a:r>
          </a:p>
          <a:p>
            <a:pPr lvl="1"/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=“some </a:t>
            </a:r>
            <a:r>
              <a:rPr lang="en-US" dirty="0" err="1"/>
              <a:t>page.html</a:t>
            </a:r>
            <a:r>
              <a:rPr lang="en-US" dirty="0"/>
              <a:t>”&gt;Next Page&lt;/a&gt;</a:t>
            </a:r>
          </a:p>
          <a:p>
            <a:pPr lvl="1"/>
            <a:r>
              <a:rPr lang="en-US" dirty="0"/>
              <a:t>Allow text content or nesting elements</a:t>
            </a:r>
          </a:p>
          <a:p>
            <a:r>
              <a:rPr lang="en-US" dirty="0"/>
              <a:t>Empty elements do not need (or allow) closing tags</a:t>
            </a:r>
          </a:p>
          <a:p>
            <a:pPr lvl="1"/>
            <a:r>
              <a:rPr lang="en-US" dirty="0"/>
              <a:t>&lt;link </a:t>
            </a:r>
            <a:r>
              <a:rPr lang="en-US" dirty="0" err="1"/>
              <a:t>rel</a:t>
            </a:r>
            <a:r>
              <a:rPr lang="en-US" dirty="0"/>
              <a:t>=“stylesheet” </a:t>
            </a:r>
            <a:r>
              <a:rPr lang="en-US" dirty="0" err="1"/>
              <a:t>href</a:t>
            </a:r>
            <a:r>
              <a:rPr lang="en-US" dirty="0"/>
              <a:t>=“</a:t>
            </a:r>
            <a:r>
              <a:rPr lang="en-US" dirty="0" err="1"/>
              <a:t>tiny.css</a:t>
            </a:r>
            <a:r>
              <a:rPr lang="en-US" dirty="0"/>
              <a:t>”&gt;</a:t>
            </a:r>
          </a:p>
          <a:p>
            <a:pPr lvl="1"/>
            <a:r>
              <a:rPr lang="en-US" dirty="0"/>
              <a:t>&lt;</a:t>
            </a:r>
            <a:r>
              <a:rPr lang="en-US" dirty="0" err="1"/>
              <a:t>img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=“</a:t>
            </a:r>
            <a:r>
              <a:rPr lang="en-US" dirty="0" err="1"/>
              <a:t>some.jpg</a:t>
            </a:r>
            <a:r>
              <a:rPr lang="en-US" dirty="0"/>
              <a:t>”&gt;</a:t>
            </a:r>
          </a:p>
          <a:p>
            <a:pPr lvl="1"/>
            <a:r>
              <a:rPr lang="en-US" dirty="0"/>
              <a:t>&lt;input type=“text” name=“password”&gt; </a:t>
            </a:r>
          </a:p>
          <a:p>
            <a:pPr lvl="1"/>
            <a:r>
              <a:rPr lang="en-US" dirty="0"/>
              <a:t>&lt;meta&gt;</a:t>
            </a:r>
          </a:p>
          <a:p>
            <a:pPr lvl="1"/>
            <a:r>
              <a:rPr lang="en-US" dirty="0"/>
              <a:t>&lt;</a:t>
            </a:r>
            <a:r>
              <a:rPr lang="en-US" dirty="0" err="1"/>
              <a:t>br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832326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BFACB-FC82-DC57-2476-119E4D27C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239588-130F-8479-D4F6-C46D0FA1BD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https://www.w3schools.com</a:t>
            </a:r>
            <a:endParaRPr lang="en-US" dirty="0"/>
          </a:p>
          <a:p>
            <a:r>
              <a:rPr lang="en-US" dirty="0">
                <a:hlinkClick r:id="rId3"/>
              </a:rPr>
              <a:t>https://developer.mozilla.org</a:t>
            </a:r>
            <a:endParaRPr lang="en-US" dirty="0"/>
          </a:p>
          <a:p>
            <a:pPr lvl="1"/>
            <a:r>
              <a:rPr lang="en-US" dirty="0"/>
              <a:t>You can find the page on Void Elements and see the entire list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44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E5F98-D0C2-3C41-B963-290FFD672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E5B0-D88C-B74A-ADAF-DD5011DA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Networking</a:t>
            </a:r>
          </a:p>
          <a:p>
            <a:pPr lvl="1"/>
            <a:r>
              <a:rPr lang="en-US" dirty="0"/>
              <a:t>Communicating with the web server</a:t>
            </a:r>
          </a:p>
          <a:p>
            <a:r>
              <a:rPr lang="en-US" dirty="0"/>
              <a:t>Rendering</a:t>
            </a:r>
          </a:p>
          <a:p>
            <a:pPr lvl="1"/>
            <a:r>
              <a:rPr lang="en-US" dirty="0"/>
              <a:t>Displaying HTML/CSS</a:t>
            </a:r>
          </a:p>
          <a:p>
            <a:r>
              <a:rPr lang="en-US" dirty="0"/>
              <a:t>Interaction</a:t>
            </a:r>
          </a:p>
          <a:p>
            <a:pPr lvl="1"/>
            <a:r>
              <a:rPr lang="en-US" dirty="0"/>
              <a:t>Processing user input</a:t>
            </a:r>
          </a:p>
        </p:txBody>
      </p:sp>
    </p:spTree>
    <p:extLst>
      <p:ext uri="{BB962C8B-B14F-4D97-AF65-F5344CB8AC3E}">
        <p14:creationId xmlns:p14="http://schemas.microsoft.com/office/powerpoint/2010/main" val="2779515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59F72-ED21-7945-B91D-B599DF2F5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Architecture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B2BF9E-D150-5A4C-93D6-751B7E128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9656" y="2054292"/>
            <a:ext cx="6153015" cy="415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44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842CB-B125-294E-8F77-FE8CCE40C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7E1BD-5914-6441-BBB0-2B9B57DEFD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Parsing </a:t>
            </a:r>
            <a:r>
              <a:rPr lang="en-US" dirty="0">
                <a:sym typeface="Wingdings" pitchFamily="2" charset="2"/>
              </a:rPr>
              <a:t> DOM</a:t>
            </a:r>
            <a:endParaRPr lang="en-US" dirty="0"/>
          </a:p>
          <a:p>
            <a:r>
              <a:rPr lang="en-US" dirty="0"/>
              <a:t>Construction of</a:t>
            </a:r>
            <a:r>
              <a:rPr lang="en-US" dirty="0">
                <a:sym typeface="Wingdings" pitchFamily="2" charset="2"/>
              </a:rPr>
              <a:t> Render Tree</a:t>
            </a:r>
            <a:endParaRPr lang="en-US" dirty="0"/>
          </a:p>
          <a:p>
            <a:r>
              <a:rPr lang="en-US" dirty="0"/>
              <a:t>Layout </a:t>
            </a:r>
            <a:r>
              <a:rPr lang="en-US" dirty="0">
                <a:sym typeface="Wingdings" pitchFamily="2" charset="2"/>
              </a:rPr>
              <a:t>of the Render Tree</a:t>
            </a:r>
            <a:endParaRPr lang="en-US" dirty="0"/>
          </a:p>
          <a:p>
            <a:r>
              <a:rPr lang="en-US" dirty="0"/>
              <a:t>Painting the Render Tree</a:t>
            </a:r>
          </a:p>
        </p:txBody>
      </p:sp>
    </p:spTree>
    <p:extLst>
      <p:ext uri="{BB962C8B-B14F-4D97-AF65-F5344CB8AC3E}">
        <p14:creationId xmlns:p14="http://schemas.microsoft.com/office/powerpoint/2010/main" val="3025372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AEFEE-7AB9-E949-B5F0-E627C5A4B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Rendering flow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9EB353-4576-3E46-AF8D-BF1B162A2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581" y="1593849"/>
            <a:ext cx="9223819" cy="427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365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18368</TotalTime>
  <Words>880</Words>
  <Application>Microsoft Macintosh PowerPoint</Application>
  <PresentationFormat>Widescreen</PresentationFormat>
  <Paragraphs>135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ITIS 3135 Web Application Design and Development </vt:lpstr>
      <vt:lpstr>Questions</vt:lpstr>
      <vt:lpstr>zyBook Concepts</vt:lpstr>
      <vt:lpstr>Empty (or Void) Elements</vt:lpstr>
      <vt:lpstr>Resources</vt:lpstr>
      <vt:lpstr>Web browser functions</vt:lpstr>
      <vt:lpstr>Web Browser Architecture</vt:lpstr>
      <vt:lpstr>Rendering Engine</vt:lpstr>
      <vt:lpstr>Rendering flow</vt:lpstr>
      <vt:lpstr>Render tree</vt:lpstr>
      <vt:lpstr>Example HTML</vt:lpstr>
      <vt:lpstr>Example HTML  DOM</vt:lpstr>
      <vt:lpstr>Example HTML  DOM</vt:lpstr>
      <vt:lpstr>In-class activity 2-1: HTML  DOM</vt:lpstr>
      <vt:lpstr>Another example</vt:lpstr>
      <vt:lpstr>Default web page – index.html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22</cp:revision>
  <dcterms:created xsi:type="dcterms:W3CDTF">2022-01-13T19:38:12Z</dcterms:created>
  <dcterms:modified xsi:type="dcterms:W3CDTF">2025-01-30T22:57:54Z</dcterms:modified>
</cp:coreProperties>
</file>