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330" r:id="rId3"/>
    <p:sldId id="317" r:id="rId4"/>
    <p:sldId id="326" r:id="rId5"/>
    <p:sldId id="324" r:id="rId6"/>
    <p:sldId id="331" r:id="rId7"/>
    <p:sldId id="315" r:id="rId8"/>
    <p:sldId id="333" r:id="rId9"/>
    <p:sldId id="288" r:id="rId10"/>
    <p:sldId id="334" r:id="rId11"/>
    <p:sldId id="33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51"/>
    <p:restoredTop sz="94034"/>
  </p:normalViewPr>
  <p:slideViewPr>
    <p:cSldViewPr snapToGrid="0" snapToObjects="1">
      <p:cViewPr varScale="1">
        <p:scale>
          <a:sx n="96" d="100"/>
          <a:sy n="96" d="100"/>
        </p:scale>
        <p:origin x="111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2/4/25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zyBook</a:t>
            </a:r>
            <a:r>
              <a:rPr lang="en-US" dirty="0"/>
              <a:t> 1.24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2/4/25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4 Thursday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48B979-0FA8-47D4-81F5-5B0693E7A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F1F20-22C6-AE68-399E-C56E3ACCB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 – horizonal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8735F-D5AC-D200-F9CE-5726D9618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396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8BB1D2-857D-EDED-61F2-4AF2502BE196}"/>
              </a:ext>
            </a:extLst>
          </p:cNvPr>
          <p:cNvSpPr txBox="1"/>
          <p:nvPr/>
        </p:nvSpPr>
        <p:spPr>
          <a:xfrm>
            <a:off x="9053773" y="1167468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E436D9-8FFC-54A9-3E69-CB60F84180F4}"/>
              </a:ext>
            </a:extLst>
          </p:cNvPr>
          <p:cNvSpPr txBox="1"/>
          <p:nvPr/>
        </p:nvSpPr>
        <p:spPr>
          <a:xfrm>
            <a:off x="7832035" y="1974574"/>
            <a:ext cx="35217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html</a:t>
            </a:r>
          </a:p>
          <a:p>
            <a:r>
              <a:rPr lang="en-US" sz="2800" b="1" dirty="0"/>
              <a:t>    body</a:t>
            </a:r>
          </a:p>
          <a:p>
            <a:r>
              <a:rPr lang="en-US" sz="2800" b="1" dirty="0"/>
              <a:t>        p</a:t>
            </a:r>
          </a:p>
          <a:p>
            <a:r>
              <a:rPr lang="en-US" sz="2800" b="1" dirty="0"/>
              <a:t>        div</a:t>
            </a:r>
          </a:p>
          <a:p>
            <a:r>
              <a:rPr lang="en-US" sz="2800" b="1" dirty="0"/>
              <a:t>            </a:t>
            </a:r>
            <a:r>
              <a:rPr lang="en-US" sz="2800" b="1" dirty="0" err="1"/>
              <a:t>img</a:t>
            </a:r>
            <a:endParaRPr lang="en-US" sz="2800" b="1" dirty="0"/>
          </a:p>
          <a:p>
            <a:r>
              <a:rPr lang="en-US" sz="2800" b="1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901975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1A53A-C3B9-E098-283C-E87639BD5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F4C4A-C3BB-07A2-4729-FB0A508C5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Wireframe</a:t>
            </a:r>
          </a:p>
          <a:p>
            <a:r>
              <a:rPr lang="en-US" dirty="0"/>
              <a:t>Separation of concerns</a:t>
            </a:r>
          </a:p>
          <a:p>
            <a:r>
              <a:rPr lang="en-US" dirty="0"/>
              <a:t>DOM tree concepts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36CF8-F4A9-149F-40AD-50B4BC2B4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CEBD8-9EF2-E5CB-4F15-279AC21DA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Activity #3 – a few more days to work on CSS</a:t>
            </a:r>
          </a:p>
          <a:p>
            <a:r>
              <a:rPr lang="en-US" dirty="0"/>
              <a:t>Project Assignment 1?</a:t>
            </a:r>
          </a:p>
        </p:txBody>
      </p:sp>
    </p:spTree>
    <p:extLst>
      <p:ext uri="{BB962C8B-B14F-4D97-AF65-F5344CB8AC3E}">
        <p14:creationId xmlns:p14="http://schemas.microsoft.com/office/powerpoint/2010/main" val="302589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E271-AD77-BE57-CAB7-FAEDF565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Web Application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62918-B2F8-39A6-FEA3-00A895DA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development lifecycle (SDLC)</a:t>
            </a:r>
          </a:p>
          <a:p>
            <a:pPr lvl="1"/>
            <a:r>
              <a:rPr lang="en-US" dirty="0"/>
              <a:t>Objectives and scope</a:t>
            </a:r>
          </a:p>
          <a:p>
            <a:pPr lvl="1"/>
            <a:r>
              <a:rPr lang="en-US" dirty="0"/>
              <a:t>Requirements</a:t>
            </a:r>
          </a:p>
          <a:p>
            <a:pPr lvl="1"/>
            <a:r>
              <a:rPr lang="en-US" dirty="0"/>
              <a:t>Design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r>
              <a:rPr lang="en-US" dirty="0"/>
              <a:t>Test</a:t>
            </a:r>
          </a:p>
          <a:p>
            <a:pPr lvl="1"/>
            <a:r>
              <a:rPr lang="en-US" dirty="0"/>
              <a:t>Deployment/training</a:t>
            </a:r>
          </a:p>
          <a:p>
            <a:pPr lvl="1"/>
            <a:r>
              <a:rPr lang="en-US" dirty="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1707870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EEB9-E809-4DAC-4726-166B83C72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Development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324EE-007D-6C9F-27E5-62821C85A2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  <a:p>
            <a:r>
              <a:rPr lang="en-US" dirty="0"/>
              <a:t>Wireframe sketch</a:t>
            </a:r>
          </a:p>
          <a:p>
            <a:r>
              <a:rPr lang="en-US" dirty="0"/>
              <a:t>HTML</a:t>
            </a:r>
          </a:p>
          <a:p>
            <a:r>
              <a:rPr lang="en-US" dirty="0"/>
              <a:t>CSS</a:t>
            </a:r>
          </a:p>
          <a:p>
            <a:r>
              <a:rPr lang="en-US" dirty="0"/>
              <a:t>Scripts</a:t>
            </a:r>
          </a:p>
        </p:txBody>
      </p:sp>
    </p:spTree>
    <p:extLst>
      <p:ext uri="{BB962C8B-B14F-4D97-AF65-F5344CB8AC3E}">
        <p14:creationId xmlns:p14="http://schemas.microsoft.com/office/powerpoint/2010/main" val="284985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restaurant review&#10;&#10;Description automatically generated">
            <a:extLst>
              <a:ext uri="{FF2B5EF4-FFF2-40B4-BE49-F238E27FC236}">
                <a16:creationId xmlns:a16="http://schemas.microsoft.com/office/drawing/2014/main" id="{F080C371-8FB7-8AC0-CEEB-2A7AFF34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2469" y="1727036"/>
            <a:ext cx="6097815" cy="51839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425F34-C748-FA76-00EE-A1A87E20B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zyBook</a:t>
            </a:r>
            <a:r>
              <a:rPr lang="en-US" dirty="0"/>
              <a:t> 1.24 Restaurant Reviews</a:t>
            </a:r>
          </a:p>
        </p:txBody>
      </p:sp>
    </p:spTree>
    <p:extLst>
      <p:ext uri="{BB962C8B-B14F-4D97-AF65-F5344CB8AC3E}">
        <p14:creationId xmlns:p14="http://schemas.microsoft.com/office/powerpoint/2010/main" val="127216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1D020-4211-9EB4-115E-87FED96F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Separation of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02B70-91CE-7149-40CA-2E2ACB8B7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content – HTML</a:t>
            </a:r>
          </a:p>
          <a:p>
            <a:r>
              <a:rPr lang="en-US" dirty="0"/>
              <a:t>Formatting and layout – CSS </a:t>
            </a:r>
          </a:p>
          <a:p>
            <a:r>
              <a:rPr lang="en-US" dirty="0"/>
              <a:t>User interactions – </a:t>
            </a:r>
            <a:r>
              <a:rPr lang="en-US" dirty="0" err="1"/>
              <a:t>Javascript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446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3F115-9973-65F5-8162-C47E00DF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3-1: Separation of Concerns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B63D0-59AE-BEC1-EFA1-870E26A2A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Ducati Streetfighter – original web application</a:t>
            </a:r>
          </a:p>
          <a:p>
            <a:pPr lvl="1"/>
            <a:r>
              <a:rPr lang="en-US" dirty="0"/>
              <a:t>Copy the code in </a:t>
            </a:r>
            <a:r>
              <a:rPr lang="en-US" dirty="0" err="1"/>
              <a:t>zyBook</a:t>
            </a:r>
            <a:r>
              <a:rPr lang="en-US" dirty="0"/>
              <a:t> 1.7 into a file and save it as “motor-</a:t>
            </a:r>
            <a:r>
              <a:rPr lang="en-US" dirty="0" err="1"/>
              <a:t>original.html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Ensure the code works and observe how it works</a:t>
            </a:r>
          </a:p>
          <a:p>
            <a:r>
              <a:rPr lang="en-US" dirty="0"/>
              <a:t>Separation of concerns</a:t>
            </a:r>
          </a:p>
          <a:p>
            <a:pPr lvl="1"/>
            <a:r>
              <a:rPr lang="en-US" dirty="0"/>
              <a:t>Move the style code into </a:t>
            </a:r>
            <a:r>
              <a:rPr lang="en-US" dirty="0" err="1"/>
              <a:t>motor.css</a:t>
            </a:r>
            <a:endParaRPr lang="en-US" dirty="0"/>
          </a:p>
          <a:p>
            <a:pPr lvl="1"/>
            <a:r>
              <a:rPr lang="en-US" dirty="0"/>
              <a:t>Move the script code into </a:t>
            </a:r>
            <a:r>
              <a:rPr lang="en-US" dirty="0" err="1"/>
              <a:t>motor.js</a:t>
            </a:r>
            <a:endParaRPr lang="en-US" dirty="0"/>
          </a:p>
          <a:p>
            <a:pPr lvl="1"/>
            <a:r>
              <a:rPr lang="en-US" dirty="0"/>
              <a:t>Set up the links for the </a:t>
            </a:r>
            <a:r>
              <a:rPr lang="en-US" dirty="0" err="1"/>
              <a:t>css</a:t>
            </a:r>
            <a:r>
              <a:rPr lang="en-US" dirty="0"/>
              <a:t> and </a:t>
            </a:r>
            <a:r>
              <a:rPr lang="en-US" dirty="0" err="1"/>
              <a:t>js</a:t>
            </a:r>
            <a:r>
              <a:rPr lang="en-US" dirty="0"/>
              <a:t> files in </a:t>
            </a:r>
            <a:r>
              <a:rPr lang="en-US" dirty="0" err="1"/>
              <a:t>motor.html</a:t>
            </a:r>
            <a:r>
              <a:rPr lang="en-US" dirty="0"/>
              <a:t> (1.22)</a:t>
            </a:r>
          </a:p>
          <a:p>
            <a:pPr lvl="1"/>
            <a:r>
              <a:rPr lang="en-US" dirty="0"/>
              <a:t>Ensure the code still works correctly</a:t>
            </a:r>
          </a:p>
          <a:p>
            <a:r>
              <a:rPr lang="en-US" dirty="0"/>
              <a:t>Change the background color of the “year” value (i.e. 2012) to “blue” </a:t>
            </a:r>
          </a:p>
          <a:p>
            <a:r>
              <a:rPr lang="en-US" dirty="0"/>
              <a:t>Submit the three code files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62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05545-481A-DAEE-1DFD-6988F3B1A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 Tree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22203-9F92-A08A-5C0F-68A529ABA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Root</a:t>
            </a:r>
          </a:p>
          <a:p>
            <a:r>
              <a:rPr lang="en-US" dirty="0"/>
              <a:t>Child</a:t>
            </a:r>
          </a:p>
          <a:p>
            <a:r>
              <a:rPr lang="en-US" dirty="0"/>
              <a:t>Descendent</a:t>
            </a:r>
          </a:p>
          <a:p>
            <a:r>
              <a:rPr lang="en-US" dirty="0"/>
              <a:t>Sibling</a:t>
            </a:r>
          </a:p>
          <a:p>
            <a:r>
              <a:rPr lang="en-US" dirty="0"/>
              <a:t>Special nodes</a:t>
            </a:r>
          </a:p>
          <a:p>
            <a:pPr lvl="1"/>
            <a:r>
              <a:rPr lang="en-US" dirty="0"/>
              <a:t>Text content</a:t>
            </a:r>
          </a:p>
          <a:p>
            <a:pPr lvl="1"/>
            <a:r>
              <a:rPr lang="en-US" dirty="0"/>
              <a:t>Attributes</a:t>
            </a:r>
          </a:p>
          <a:p>
            <a:r>
              <a:rPr lang="en-US" dirty="0"/>
              <a:t>Elements vs. nodes</a:t>
            </a:r>
          </a:p>
        </p:txBody>
      </p:sp>
    </p:spTree>
    <p:extLst>
      <p:ext uri="{BB962C8B-B14F-4D97-AF65-F5344CB8AC3E}">
        <p14:creationId xmlns:p14="http://schemas.microsoft.com/office/powerpoint/2010/main" val="601323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396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8FE132-0A52-E288-A96B-16B47C60E2CB}"/>
              </a:ext>
            </a:extLst>
          </p:cNvPr>
          <p:cNvGrpSpPr/>
          <p:nvPr/>
        </p:nvGrpSpPr>
        <p:grpSpPr>
          <a:xfrm>
            <a:off x="6935829" y="2212809"/>
            <a:ext cx="5074595" cy="3904184"/>
            <a:chOff x="1391056" y="1831892"/>
            <a:chExt cx="5074595" cy="390418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A853FF-F646-7298-D4B3-713940829410}"/>
                </a:ext>
              </a:extLst>
            </p:cNvPr>
            <p:cNvSpPr/>
            <p:nvPr/>
          </p:nvSpPr>
          <p:spPr>
            <a:xfrm>
              <a:off x="3297677" y="1831892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C58416-6852-E795-68DE-2A4917D9AA2B}"/>
                </a:ext>
              </a:extLst>
            </p:cNvPr>
            <p:cNvSpPr/>
            <p:nvPr/>
          </p:nvSpPr>
          <p:spPr>
            <a:xfrm>
              <a:off x="3297677" y="2733321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2A81E4-6CA5-7EFF-17B2-6BB098D3840E}"/>
                </a:ext>
              </a:extLst>
            </p:cNvPr>
            <p:cNvSpPr/>
            <p:nvPr/>
          </p:nvSpPr>
          <p:spPr>
            <a:xfrm>
              <a:off x="1391056" y="5230238"/>
              <a:ext cx="1478604" cy="5058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30E668-37EE-DA90-9FD7-98CFFBAECBEC}"/>
                </a:ext>
              </a:extLst>
            </p:cNvPr>
            <p:cNvSpPr/>
            <p:nvPr/>
          </p:nvSpPr>
          <p:spPr>
            <a:xfrm>
              <a:off x="4987047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0E1A34-33B7-AB93-354C-A71876BE0483}"/>
                </a:ext>
              </a:extLst>
            </p:cNvPr>
            <p:cNvSpPr/>
            <p:nvPr/>
          </p:nvSpPr>
          <p:spPr>
            <a:xfrm>
              <a:off x="1391056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1D9263-E324-C6FF-2A13-A48E21032524}"/>
                </a:ext>
              </a:extLst>
            </p:cNvPr>
            <p:cNvSpPr/>
            <p:nvPr/>
          </p:nvSpPr>
          <p:spPr>
            <a:xfrm>
              <a:off x="4987047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img</a:t>
              </a:r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E8DC15-1EB3-B71D-261F-982C6B01EA30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4036979" y="2337730"/>
              <a:ext cx="0" cy="3955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30A3BB3-1986-927E-387B-D1A3B9579183}"/>
                </a:ext>
              </a:extLst>
            </p:cNvPr>
            <p:cNvCxnSpPr>
              <a:stCxn id="6" idx="2"/>
              <a:endCxn id="9" idx="0"/>
            </p:cNvCxnSpPr>
            <p:nvPr/>
          </p:nvCxnSpPr>
          <p:spPr>
            <a:xfrm flipH="1">
              <a:off x="2130358" y="3239159"/>
              <a:ext cx="1906621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4EA8CC-EBED-E921-60DE-38E516FB087C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4036979" y="3239159"/>
              <a:ext cx="1689370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E237D4C-156F-9851-22A6-B57BB14C1847}"/>
                </a:ext>
              </a:extLst>
            </p:cNvPr>
            <p:cNvCxnSpPr>
              <a:stCxn id="9" idx="2"/>
              <a:endCxn id="7" idx="0"/>
            </p:cNvCxnSpPr>
            <p:nvPr/>
          </p:nvCxnSpPr>
          <p:spPr>
            <a:xfrm>
              <a:off x="2130358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C7BC87-D55E-46F3-A8AF-9EBA9500259A}"/>
                </a:ext>
              </a:extLst>
            </p:cNvPr>
            <p:cNvCxnSpPr/>
            <p:nvPr/>
          </p:nvCxnSpPr>
          <p:spPr>
            <a:xfrm>
              <a:off x="5726349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6646610-6602-2370-DFEC-B7F2DFF467DE}"/>
              </a:ext>
            </a:extLst>
          </p:cNvPr>
          <p:cNvSpPr txBox="1"/>
          <p:nvPr/>
        </p:nvSpPr>
        <p:spPr>
          <a:xfrm>
            <a:off x="9027268" y="149856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3957521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28009</TotalTime>
  <Words>311</Words>
  <Application>Microsoft Macintosh PowerPoint</Application>
  <PresentationFormat>Widescreen</PresentationFormat>
  <Paragraphs>79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Interactive Web Application Project</vt:lpstr>
      <vt:lpstr>Web Development Process</vt:lpstr>
      <vt:lpstr>zyBook 1.24 Restaurant Reviews</vt:lpstr>
      <vt:lpstr>Separation of Concerns</vt:lpstr>
      <vt:lpstr>In-class Activities 3-1: Separation of Concerns</vt:lpstr>
      <vt:lpstr>DOM Tree Concepts</vt:lpstr>
      <vt:lpstr>Another example</vt:lpstr>
      <vt:lpstr>Another example – horizonal tree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29</cp:revision>
  <dcterms:created xsi:type="dcterms:W3CDTF">2022-01-13T19:38:12Z</dcterms:created>
  <dcterms:modified xsi:type="dcterms:W3CDTF">2025-02-06T22:21:24Z</dcterms:modified>
</cp:coreProperties>
</file>