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4"/>
  </p:notesMasterIdLst>
  <p:sldIdLst>
    <p:sldId id="268" r:id="rId2"/>
    <p:sldId id="257" r:id="rId3"/>
    <p:sldId id="291" r:id="rId4"/>
    <p:sldId id="317" r:id="rId5"/>
    <p:sldId id="314" r:id="rId6"/>
    <p:sldId id="305" r:id="rId7"/>
    <p:sldId id="310" r:id="rId8"/>
    <p:sldId id="315" r:id="rId9"/>
    <p:sldId id="312" r:id="rId10"/>
    <p:sldId id="295" r:id="rId11"/>
    <p:sldId id="316" r:id="rId12"/>
    <p:sldId id="297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461"/>
    <p:restoredTop sz="88282"/>
  </p:normalViewPr>
  <p:slideViewPr>
    <p:cSldViewPr snapToGrid="0" snapToObjects="1">
      <p:cViewPr varScale="1">
        <p:scale>
          <a:sx n="115" d="100"/>
          <a:sy n="115" d="100"/>
        </p:scale>
        <p:origin x="1536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9CD73A-8B1F-F148-B185-43FE162E716E}" type="datetimeFigureOut">
              <a:rPr lang="en-US" smtClean="0"/>
              <a:t>3/6/23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7BB13D7-F232-214E-A240-6E0B8EB767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45592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Go over Week 8 Learning Guide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7BB13D7-F232-214E-A240-6E0B8EB767AB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659622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7BB13D7-F232-214E-A240-6E0B8EB767AB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33672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821A1C-7C01-B74C-A231-68B68B6C844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1CFD3A3-D548-E142-92AC-725A6ED4112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AE0F4F-3B4E-3046-80AB-8B06A6CC00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BC51-AE61-1740-ACDB-8EC1713A975D}" type="datetimeFigureOut">
              <a:rPr lang="en-US" smtClean="0"/>
              <a:t>3/6/23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CE6309E-9B2A-1B40-8582-B65E17D19A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4DF2BF0-3200-374A-8F3A-47DC9E1327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85046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009396-0FDE-B24C-BBBB-83F97A1E70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93D797B-1092-DD45-BB4F-C2CEB182531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5A14D5D-3131-544D-8C49-8A42D1797C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BC51-AE61-1740-ACDB-8EC1713A975D}" type="datetimeFigureOut">
              <a:rPr lang="en-US" smtClean="0"/>
              <a:t>3/6/23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31579E-A633-E743-9594-8C4919E854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8C145BD-0556-E845-AE6B-92D2FBE511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9711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0ABE47B-3E5F-5549-A278-C13BEFE5880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6DF6882-0DDA-DF4F-85B2-115FB675A34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B0B698F-3849-5C4C-B0E3-8551A7F067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BC51-AE61-1740-ACDB-8EC1713A975D}" type="datetimeFigureOut">
              <a:rPr lang="en-US" smtClean="0"/>
              <a:t>3/6/23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AA41C78-FD0E-9D4E-A417-7C0FCE8426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AEC51CD-23E1-844E-8A87-0C0ED5F622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13637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0FB3C6-62FB-B548-B70C-55C2094B42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46C28B4-1E92-C242-8661-BE3F021DBC2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752E8D3-8F9A-B048-8BF2-E4FC787AE6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BC51-AE61-1740-ACDB-8EC1713A975D}" type="datetimeFigureOut">
              <a:rPr lang="en-US" smtClean="0"/>
              <a:t>3/6/23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E952CC4-8AB0-C440-B767-2BB60BF306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6BCB38E-4687-634C-B402-8B26FEADAA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45951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48ECB7-E819-4343-B83D-0B271A1B59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83FE686-4FDE-0843-8263-729695C5CC5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E62AC32-AA11-CD47-B525-6982BC6FFB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BC51-AE61-1740-ACDB-8EC1713A975D}" type="datetimeFigureOut">
              <a:rPr lang="en-US" smtClean="0"/>
              <a:t>3/6/23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93A6623-CE78-654B-A243-EDFFCD74EC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A64434B-05F8-2043-9EB3-EC794CB7A5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68842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954BB2-B1F2-9249-A401-DB349B59B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0B32CF7-5F91-2043-BB3B-4541EC3E52D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505E611-5EE0-0747-9705-63AC83D6438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508BF0C-1643-7849-971B-29CF103D2B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BC51-AE61-1740-ACDB-8EC1713A975D}" type="datetimeFigureOut">
              <a:rPr lang="en-US" smtClean="0"/>
              <a:t>3/6/23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E9A1ED8-D4DF-8A43-B2C7-DCDCBB182A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108D839-4B26-664D-AF02-D7812F9EAE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03793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0D9584-ECB2-2B48-B0EA-464EBFE149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CA2C528-77D3-1743-A95C-70C8691616E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C5A77D0-0E57-B640-9F5F-72676EDB5C0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23AF406-836F-B842-A2C4-2547E13A35B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ADEEA9A-0BEE-134F-9682-40D38927043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3142041-96E8-2647-97BE-BE9B903E1A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BC51-AE61-1740-ACDB-8EC1713A975D}" type="datetimeFigureOut">
              <a:rPr lang="en-US" smtClean="0"/>
              <a:t>3/6/23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18EEC8F-462B-4849-9C0C-5F5926B1A2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88A763-F1CB-FC4D-8122-5EBE9D9B42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36473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35F04B-8287-8046-9B7D-F2C704F237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A2455BB-DA3C-D84E-BDC9-FE478A6F98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BC51-AE61-1740-ACDB-8EC1713A975D}" type="datetimeFigureOut">
              <a:rPr lang="en-US" smtClean="0"/>
              <a:t>3/6/23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AFDEBA0-C5E4-9946-BDBB-5C83DAE32C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1CA1A02-1DF2-8F41-9A32-35F921E892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89722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F828E6C-AB40-BA47-B6F8-B9DFBC236D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BC51-AE61-1740-ACDB-8EC1713A975D}" type="datetimeFigureOut">
              <a:rPr lang="en-US" smtClean="0"/>
              <a:t>3/6/23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92FAA88-0DB3-8443-B008-8AB6CD2ED1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EC521E7-ED0C-7F4E-8AD6-BC98BBA430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90973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D2AA5E-FA43-C644-B236-7D5D210424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96D2FC3-BC79-C140-9EEA-7021B3CDD5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5057C59-4112-9743-9F82-9B6A1DC1CFA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9737AC7-C62C-F842-BC93-ECDDC5DAE2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BC51-AE61-1740-ACDB-8EC1713A975D}" type="datetimeFigureOut">
              <a:rPr lang="en-US" smtClean="0"/>
              <a:t>3/6/23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A008813-E35D-3642-9F78-ADCFB55CC8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9A1601D-7192-A546-8C0A-D4714CFA90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71992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A3CF06-2B1F-7A40-B6D2-E89F6C2880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2E73517-B1DE-0D4A-AA61-A12F875F6AC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6BEB236-B0E2-9041-9B81-C5F59471C9B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CFAA76A-EEDD-EF4B-AB64-FD243FA8A3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BC51-AE61-1740-ACDB-8EC1713A975D}" type="datetimeFigureOut">
              <a:rPr lang="en-US" smtClean="0"/>
              <a:t>3/6/23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8118B0F-0CF7-7B46-876D-F54E156378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5136E1F-C6CF-DE4D-82B1-1132273E79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40722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AFD8396-234A-FE43-A5B8-71E5153540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15EB29-ED36-3849-A06A-D14C89C947A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D056BE6-CFE6-7943-9F1E-AF481CE41C4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67BC51-AE61-1740-ACDB-8EC1713A975D}" type="datetimeFigureOut">
              <a:rPr lang="en-US" smtClean="0"/>
              <a:t>3/6/23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D8F729C-CE91-0948-90D0-F5F92E26A33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1AA92F-FAF4-3446-BE3B-A7CC3CAE16A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97134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pollev.com/yaorongge535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7F43C4-115A-7347-BC48-E663BE0EDC3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ITIS 3135 Web Application Design and Development 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490205E-FCCA-D74A-B0FC-41EC91B0E76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Week 8 Session 1</a:t>
            </a:r>
          </a:p>
        </p:txBody>
      </p:sp>
    </p:spTree>
    <p:extLst>
      <p:ext uri="{BB962C8B-B14F-4D97-AF65-F5344CB8AC3E}">
        <p14:creationId xmlns:p14="http://schemas.microsoft.com/office/powerpoint/2010/main" val="289020579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942BC0-EDF8-1B43-B40E-DB3BB31DE7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Sample implementation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B8EEE77-3354-1746-A8AE-5D19713F79F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All calculator logic encapsulated in one Calculator (class) object</a:t>
            </a:r>
          </a:p>
          <a:p>
            <a:r>
              <a:rPr lang="en-US" dirty="0"/>
              <a:t>Note the class implementation</a:t>
            </a:r>
          </a:p>
          <a:p>
            <a:pPr lvl="1"/>
            <a:r>
              <a:rPr lang="en-US" dirty="0"/>
              <a:t>Use ”this” variable for all class members (properties and methods)</a:t>
            </a:r>
          </a:p>
          <a:p>
            <a:pPr lvl="1"/>
            <a:r>
              <a:rPr lang="en-US" dirty="0"/>
              <a:t>One interface function (API)</a:t>
            </a:r>
          </a:p>
          <a:p>
            <a:r>
              <a:rPr lang="en-US" dirty="0"/>
              <a:t>One event handler for all input events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898066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B4E966-65B0-424E-988F-1EA77F7E83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MVC Calculator Activities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6193A27-CAB9-424F-92B4-FF77027D15F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Download Activity 7-obj files</a:t>
            </a:r>
          </a:p>
          <a:p>
            <a:pPr lvl="1"/>
            <a:r>
              <a:rPr lang="en-US" dirty="0"/>
              <a:t>Ensure that the new calculator works correctly</a:t>
            </a:r>
          </a:p>
          <a:p>
            <a:pPr lvl="1"/>
            <a:r>
              <a:rPr lang="en-US" dirty="0"/>
              <a:t>Can you switch the order of the two </a:t>
            </a:r>
            <a:r>
              <a:rPr lang="en-US" dirty="0" err="1"/>
              <a:t>js</a:t>
            </a:r>
            <a:r>
              <a:rPr lang="en-US" dirty="0"/>
              <a:t> files in the HTML file?</a:t>
            </a:r>
          </a:p>
          <a:p>
            <a:r>
              <a:rPr lang="en-US" dirty="0"/>
              <a:t>Review the </a:t>
            </a:r>
            <a:r>
              <a:rPr lang="en-US" dirty="0" err="1"/>
              <a:t>js</a:t>
            </a:r>
            <a:r>
              <a:rPr lang="en-US" dirty="0"/>
              <a:t> codes</a:t>
            </a:r>
          </a:p>
          <a:p>
            <a:pPr lvl="1"/>
            <a:r>
              <a:rPr lang="en-US" dirty="0"/>
              <a:t>What is the interface between the model and controller?</a:t>
            </a:r>
          </a:p>
          <a:p>
            <a:pPr lvl="1"/>
            <a:r>
              <a:rPr lang="en-US" dirty="0"/>
              <a:t>Why is the </a:t>
            </a:r>
            <a:r>
              <a:rPr lang="en-US" dirty="0" err="1"/>
              <a:t>currDisp</a:t>
            </a:r>
            <a:r>
              <a:rPr lang="en-US" dirty="0"/>
              <a:t> parameter needed in the model functions?</a:t>
            </a:r>
          </a:p>
          <a:p>
            <a:pPr lvl="1"/>
            <a:r>
              <a:rPr lang="en-US" dirty="0"/>
              <a:t>Use the “add” function to illustrate the difference between the Activity7-one-event.js and the Activity7-calc1.js implementations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543811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BCEC12-7543-F648-BC34-570B26CD2B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F887A27-05C0-E347-812A-A9C0C4768F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Web accessibility</a:t>
            </a:r>
          </a:p>
          <a:p>
            <a:r>
              <a:rPr lang="en-US" dirty="0"/>
              <a:t>MVC and OO design</a:t>
            </a:r>
          </a:p>
          <a:p>
            <a:pPr lvl="1"/>
            <a:r>
              <a:rPr lang="en-US" dirty="0"/>
              <a:t>MVC Calculator</a:t>
            </a:r>
          </a:p>
          <a:p>
            <a:pPr lvl="1"/>
            <a:r>
              <a:rPr lang="en-US" dirty="0"/>
              <a:t>Define a Calculator class as a Model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68258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221C01-6C5F-8F49-8549-0A30BB8EBE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Questions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6009467-BF6C-E84C-B3A4-2F9CE8B772D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Issues?</a:t>
            </a:r>
          </a:p>
          <a:p>
            <a:r>
              <a:rPr lang="en-US" dirty="0"/>
              <a:t>Suggestions?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Please note:</a:t>
            </a:r>
          </a:p>
          <a:p>
            <a:pPr lvl="1"/>
            <a:r>
              <a:rPr lang="en-US" dirty="0"/>
              <a:t>Midterm Activity – next week  </a:t>
            </a:r>
          </a:p>
          <a:p>
            <a:pPr lvl="2"/>
            <a:r>
              <a:rPr lang="en-US" dirty="0"/>
              <a:t>Need Lockdown Browser</a:t>
            </a:r>
          </a:p>
          <a:p>
            <a:pPr lvl="1"/>
            <a:r>
              <a:rPr lang="en-US" dirty="0"/>
              <a:t>Project Assignment 3 – get started right away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51041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79ACEA-F4B1-9A43-8BB9-601E4616E4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Review – HTML, CSS, </a:t>
            </a:r>
            <a:r>
              <a:rPr lang="en-US" dirty="0" err="1"/>
              <a:t>Javascript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453DEBF-A9A5-CA41-8804-CC6712BEA48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MVC</a:t>
            </a:r>
          </a:p>
          <a:p>
            <a:r>
              <a:rPr lang="en-US" dirty="0"/>
              <a:t>Images and timers</a:t>
            </a:r>
          </a:p>
          <a:p>
            <a:r>
              <a:rPr lang="en-US" dirty="0"/>
              <a:t>Some questions on </a:t>
            </a:r>
            <a:r>
              <a:rPr lang="en-US" dirty="0">
                <a:hlinkClick r:id="rId3"/>
              </a:rPr>
              <a:t>pollev.com/yaorongge535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68893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A5139F-8C8D-D18E-9CA2-E0430E2F64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Web Accessibility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6548D75-63F4-498E-C056-61C6C015522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Read “What is web accessibility?”</a:t>
            </a:r>
          </a:p>
          <a:p>
            <a:r>
              <a:rPr lang="en-US" dirty="0"/>
              <a:t>Start the Web Accessibility Activity</a:t>
            </a:r>
          </a:p>
          <a:p>
            <a:pPr lvl="1"/>
            <a:r>
              <a:rPr lang="en-US" dirty="0"/>
              <a:t>Reference the other resources as needed</a:t>
            </a:r>
          </a:p>
          <a:p>
            <a:pPr lvl="1"/>
            <a:r>
              <a:rPr lang="en-US" dirty="0"/>
              <a:t>The ”Video Series on Accessibility” is very good (at least watch 1-14)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61116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0CE9BA-FC87-5C44-8404-F5A26A1AF7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Design principles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8E46F9F-06F3-0147-8AA3-DB40C8EEBA6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Separation of concerns</a:t>
            </a:r>
          </a:p>
          <a:p>
            <a:r>
              <a:rPr lang="en-US" dirty="0"/>
              <a:t>Object oriented (OO)</a:t>
            </a:r>
          </a:p>
          <a:p>
            <a:r>
              <a:rPr lang="en-US" dirty="0"/>
              <a:t>Model view controller (MVC)</a:t>
            </a:r>
          </a:p>
        </p:txBody>
      </p:sp>
    </p:spTree>
    <p:extLst>
      <p:ext uri="{BB962C8B-B14F-4D97-AF65-F5344CB8AC3E}">
        <p14:creationId xmlns:p14="http://schemas.microsoft.com/office/powerpoint/2010/main" val="105100507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2D6C19-3616-C54C-BE66-8AE76360EA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Object oriented design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BD739E1-E1B9-854C-85D0-F1D4D1F259C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Encapsulation</a:t>
            </a:r>
          </a:p>
          <a:p>
            <a:r>
              <a:rPr lang="en-US" dirty="0"/>
              <a:t>Delegation</a:t>
            </a:r>
          </a:p>
          <a:p>
            <a:r>
              <a:rPr lang="en-US" dirty="0"/>
              <a:t>Inheritance</a:t>
            </a:r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61394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4A5D92-DFF0-3B45-A6C2-5B2DF83C9B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MVC design</a:t>
            </a:r>
          </a:p>
        </p:txBody>
      </p:sp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211680EC-689A-4B4A-8480-B00A5396EAF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76019" y="2320043"/>
            <a:ext cx="5019981" cy="3076312"/>
          </a:xfr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6F038A7D-020A-EA48-B687-1FE1432CE7D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05530" y="1960774"/>
            <a:ext cx="3743163" cy="41174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180578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4A5D92-DFF0-3B45-A6C2-5B2DF83C9B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MVC design for the Calculator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944A4A-44EE-9A4D-9423-39E4292159E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Model?</a:t>
            </a:r>
          </a:p>
          <a:p>
            <a:r>
              <a:rPr lang="en-US" dirty="0"/>
              <a:t>View?</a:t>
            </a:r>
          </a:p>
          <a:p>
            <a:r>
              <a:rPr lang="en-US" dirty="0"/>
              <a:t>Controller?</a:t>
            </a:r>
          </a:p>
        </p:txBody>
      </p:sp>
    </p:spTree>
    <p:extLst>
      <p:ext uri="{BB962C8B-B14F-4D97-AF65-F5344CB8AC3E}">
        <p14:creationId xmlns:p14="http://schemas.microsoft.com/office/powerpoint/2010/main" val="396930822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4A5D92-DFF0-3B45-A6C2-5B2DF83C9B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MVC design for the calculator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944A4A-44EE-9A4D-9423-39E4292159E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Model-view-controller</a:t>
            </a:r>
          </a:p>
          <a:p>
            <a:pPr lvl="1"/>
            <a:r>
              <a:rPr lang="en-US" dirty="0"/>
              <a:t>Model – Display Value and States</a:t>
            </a:r>
          </a:p>
          <a:p>
            <a:pPr lvl="1"/>
            <a:r>
              <a:rPr lang="en-US" dirty="0"/>
              <a:t>View – Textbox</a:t>
            </a:r>
          </a:p>
          <a:p>
            <a:pPr lvl="1"/>
            <a:r>
              <a:rPr lang="en-US" dirty="0"/>
              <a:t>Controller – Buttons and Event handler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49A0CA58-6226-8A40-A46F-CA1F20C2F456}"/>
              </a:ext>
            </a:extLst>
          </p:cNvPr>
          <p:cNvGrpSpPr/>
          <p:nvPr/>
        </p:nvGrpSpPr>
        <p:grpSpPr>
          <a:xfrm>
            <a:off x="6096000" y="2269776"/>
            <a:ext cx="4270656" cy="2544539"/>
            <a:chOff x="6739851" y="1751616"/>
            <a:chExt cx="4270656" cy="2544539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9110198B-46C2-5040-893E-D61695A7D6DA}"/>
                </a:ext>
              </a:extLst>
            </p:cNvPr>
            <p:cNvSpPr/>
            <p:nvPr/>
          </p:nvSpPr>
          <p:spPr>
            <a:xfrm>
              <a:off x="6739851" y="1768918"/>
              <a:ext cx="1480008" cy="710185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Calculator Logic (Model)</a:t>
              </a:r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55EBA094-A0E7-684D-B5C5-6E611380D958}"/>
                </a:ext>
              </a:extLst>
            </p:cNvPr>
            <p:cNvSpPr/>
            <p:nvPr/>
          </p:nvSpPr>
          <p:spPr>
            <a:xfrm>
              <a:off x="8050491" y="3408680"/>
              <a:ext cx="1960384" cy="887475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Buttons and Event Handlers (Controller)</a:t>
              </a:r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EF901905-3272-6C4B-9AC6-521C00B5BF7F}"/>
                </a:ext>
              </a:extLst>
            </p:cNvPr>
            <p:cNvSpPr/>
            <p:nvPr/>
          </p:nvSpPr>
          <p:spPr>
            <a:xfrm>
              <a:off x="9530499" y="1751616"/>
              <a:ext cx="1480008" cy="710185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Textbox (View)</a:t>
              </a:r>
            </a:p>
          </p:txBody>
        </p:sp>
        <p:cxnSp>
          <p:nvCxnSpPr>
            <p:cNvPr id="8" name="Straight Arrow Connector 7">
              <a:extLst>
                <a:ext uri="{FF2B5EF4-FFF2-40B4-BE49-F238E27FC236}">
                  <a16:creationId xmlns:a16="http://schemas.microsoft.com/office/drawing/2014/main" id="{4E8C2F24-6840-5B4E-B126-68051C1563D4}"/>
                </a:ext>
              </a:extLst>
            </p:cNvPr>
            <p:cNvCxnSpPr>
              <a:cxnSpLocks/>
              <a:stCxn id="4" idx="2"/>
              <a:endCxn id="5" idx="0"/>
            </p:cNvCxnSpPr>
            <p:nvPr/>
          </p:nvCxnSpPr>
          <p:spPr>
            <a:xfrm>
              <a:off x="7479855" y="2479103"/>
              <a:ext cx="1550828" cy="929577"/>
            </a:xfrm>
            <a:prstGeom prst="straightConnector1">
              <a:avLst/>
            </a:prstGeom>
            <a:ln w="31750"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Arrow Connector 8">
              <a:extLst>
                <a:ext uri="{FF2B5EF4-FFF2-40B4-BE49-F238E27FC236}">
                  <a16:creationId xmlns:a16="http://schemas.microsoft.com/office/drawing/2014/main" id="{4A96F32A-A5E7-524F-B904-6B26831ABD45}"/>
                </a:ext>
              </a:extLst>
            </p:cNvPr>
            <p:cNvCxnSpPr>
              <a:cxnSpLocks/>
              <a:endCxn id="5" idx="0"/>
            </p:cNvCxnSpPr>
            <p:nvPr/>
          </p:nvCxnSpPr>
          <p:spPr>
            <a:xfrm flipH="1">
              <a:off x="9030683" y="2461801"/>
              <a:ext cx="1241915" cy="946879"/>
            </a:xfrm>
            <a:prstGeom prst="straightConnector1">
              <a:avLst/>
            </a:prstGeom>
            <a:ln w="31750"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5001326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56619</TotalTime>
  <Words>305</Words>
  <Application>Microsoft Macintosh PowerPoint</Application>
  <PresentationFormat>Widescreen</PresentationFormat>
  <Paragraphs>65</Paragraphs>
  <Slides>12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6" baseType="lpstr">
      <vt:lpstr>Arial</vt:lpstr>
      <vt:lpstr>Calibri</vt:lpstr>
      <vt:lpstr>Calibri Light</vt:lpstr>
      <vt:lpstr>Office Theme</vt:lpstr>
      <vt:lpstr>ITIS 3135 Web Application Design and Development </vt:lpstr>
      <vt:lpstr>Questions</vt:lpstr>
      <vt:lpstr>Review – HTML, CSS, Javascript</vt:lpstr>
      <vt:lpstr>Web Accessibility</vt:lpstr>
      <vt:lpstr>Design principles</vt:lpstr>
      <vt:lpstr>Object oriented design</vt:lpstr>
      <vt:lpstr>MVC design</vt:lpstr>
      <vt:lpstr>MVC design for the Calculator</vt:lpstr>
      <vt:lpstr>MVC design for the calculator</vt:lpstr>
      <vt:lpstr>Sample implementation</vt:lpstr>
      <vt:lpstr>MVC Calculator Activities</vt:lpstr>
      <vt:lpstr>Summary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ITIS 3135 Web Application Design and Development </dc:title>
  <dc:creator>Yaorong Ge</dc:creator>
  <cp:lastModifiedBy>Yaorong Ge</cp:lastModifiedBy>
  <cp:revision>61</cp:revision>
  <dcterms:created xsi:type="dcterms:W3CDTF">2022-01-13T19:38:12Z</dcterms:created>
  <dcterms:modified xsi:type="dcterms:W3CDTF">2023-03-08T02:57:18Z</dcterms:modified>
</cp:coreProperties>
</file>