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68" r:id="rId2"/>
    <p:sldId id="307" r:id="rId3"/>
    <p:sldId id="273" r:id="rId4"/>
    <p:sldId id="366" r:id="rId5"/>
    <p:sldId id="360" r:id="rId6"/>
    <p:sldId id="287" r:id="rId7"/>
    <p:sldId id="362" r:id="rId8"/>
    <p:sldId id="365" r:id="rId9"/>
    <p:sldId id="361" r:id="rId10"/>
    <p:sldId id="367" r:id="rId11"/>
    <p:sldId id="29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34"/>
    <p:restoredTop sz="93983"/>
  </p:normalViewPr>
  <p:slideViewPr>
    <p:cSldViewPr snapToGrid="0" snapToObjects="1">
      <p:cViewPr varScale="1">
        <p:scale>
          <a:sx n="95" d="100"/>
          <a:sy n="95" d="100"/>
        </p:scale>
        <p:origin x="118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2" d="100"/>
        <a:sy n="112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9CD73A-8B1F-F148-B185-43FE162E716E}" type="datetimeFigureOut">
              <a:rPr lang="en-US" smtClean="0"/>
              <a:t>2/20/25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BB13D7-F232-214E-A240-6E0B8EB76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559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“2” === 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B13D7-F232-214E-A240-6E0B8EB767A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0037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21A1C-7C01-B74C-A231-68B68B6C84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CFD3A3-D548-E142-92AC-725A6ED411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E0F4F-3B4E-3046-80AB-8B06A6CC0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E6309E-9B2A-1B40-8582-B65E17D19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DF2BF0-3200-374A-8F3A-47DC9E132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504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09396-0FDE-B24C-BBBB-83F97A1E7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3D797B-1092-DD45-BB4F-C2CEB18253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A14D5D-3131-544D-8C49-8A42D1797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31579E-A633-E743-9594-8C4919E85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145BD-0556-E845-AE6B-92D2FBE51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71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ABE47B-3E5F-5549-A278-C13BEFE588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DF6882-0DDA-DF4F-85B2-115FB675A3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0B698F-3849-5C4C-B0E3-8551A7F06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A41C78-FD0E-9D4E-A417-7C0FCE842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EC51CD-23E1-844E-8A87-0C0ED5F62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363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FB3C6-62FB-B548-B70C-55C2094B4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C28B4-1E92-C242-8661-BE3F021DBC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52E8D3-8F9A-B048-8BF2-E4FC787AE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952CC4-8AB0-C440-B767-2BB60BF30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BCB38E-4687-634C-B402-8B26FEADA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595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8ECB7-E819-4343-B83D-0B271A1B5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FE686-4FDE-0843-8263-729695C5C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62AC32-AA11-CD47-B525-6982BC6FF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A6623-CE78-654B-A243-EDFFCD74E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64434B-05F8-2043-9EB3-EC794CB7A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884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54BB2-B1F2-9249-A401-DB349B59B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32CF7-5F91-2043-BB3B-4541EC3E5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05E611-5EE0-0747-9705-63AC83D643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08BF0C-1643-7849-971B-29CF103D2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2/20/25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9A1ED8-D4DF-8A43-B2C7-DCDCBB182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08D839-4B26-664D-AF02-D7812F9EA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379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D9584-ECB2-2B48-B0EA-464EBFE14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A2C528-77D3-1743-A95C-70C8691616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5A77D0-0E57-B640-9F5F-72676EDB5C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3AF406-836F-B842-A2C4-2547E13A35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EEA9A-0BEE-134F-9682-40D3892704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142041-96E8-2647-97BE-BE9B903E1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2/20/25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8EEC8F-462B-4849-9C0C-5F5926B1A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88A763-F1CB-FC4D-8122-5EBE9D9B4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647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5F04B-8287-8046-9B7D-F2C704F23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2455BB-DA3C-D84E-BDC9-FE478A6F9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2/20/25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FDEBA0-C5E4-9946-BDBB-5C83DAE32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CA1A02-1DF2-8F41-9A32-35F921E89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972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828E6C-AB40-BA47-B6F8-B9DFBC236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2/20/25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2FAA88-0DB3-8443-B008-8AB6CD2ED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C521E7-ED0C-7F4E-8AD6-BC98BBA43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97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2AA5E-FA43-C644-B236-7D5D21042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6D2FC3-BC79-C140-9EEA-7021B3CDD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057C59-4112-9743-9F82-9B6A1DC1CF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737AC7-C62C-F842-BC93-ECDDC5DAE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2/20/25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08813-E35D-3642-9F78-ADCFB55CC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A1601D-7192-A546-8C0A-D4714CFA9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199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3CF06-2B1F-7A40-B6D2-E89F6C288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E73517-B1DE-0D4A-AA61-A12F875F6A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BEB236-B0E2-9041-9B81-C5F59471C9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FAA76A-EEDD-EF4B-AB64-FD243FA8A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2/20/25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118B0F-0CF7-7B46-876D-F54E15637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136E1F-C6CF-DE4D-82B1-1132273E7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072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FD8396-234A-FE43-A5B8-71E515354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15EB29-ED36-3849-A06A-D14C89C947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56BE6-CFE6-7943-9F1E-AF481CE41C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7BC51-AE61-1740-ACDB-8EC1713A975D}" type="datetimeFigureOut">
              <a:rPr lang="en-US" smtClean="0"/>
              <a:t>2/20/25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8F729C-CE91-0948-90D0-F5F92E26A3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1AA92F-FAF4-3446-BE3B-A7CC3CAE16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713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F43C4-115A-7347-BC48-E663BE0EDC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ITIS 3135 Web Application Design and Development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90205E-FCCA-D74A-B0FC-41EC91B0E7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Week 7 Tuesday</a:t>
            </a:r>
          </a:p>
        </p:txBody>
      </p:sp>
    </p:spTree>
    <p:extLst>
      <p:ext uri="{BB962C8B-B14F-4D97-AF65-F5344CB8AC3E}">
        <p14:creationId xmlns:p14="http://schemas.microsoft.com/office/powerpoint/2010/main" val="28902057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11470-85EE-B0EA-B658-95ED2ECDF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In-class Activities 7-1 – JavaScript Basics (cont.)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A26A3C-64BA-F7AC-371B-C95DAB5E2F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719047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Modify the code</a:t>
            </a:r>
          </a:p>
          <a:p>
            <a:pPr lvl="1"/>
            <a:r>
              <a:rPr lang="en-US" dirty="0"/>
              <a:t>Change styles (as shown in the figure)</a:t>
            </a:r>
          </a:p>
          <a:p>
            <a:pPr lvl="2"/>
            <a:r>
              <a:rPr lang="en-US" dirty="0"/>
              <a:t>Display the capital letters with large sizes (3rem)</a:t>
            </a:r>
          </a:p>
          <a:p>
            <a:pPr lvl="2"/>
            <a:r>
              <a:rPr lang="en-US" dirty="0"/>
              <a:t>Display the capital letters in red</a:t>
            </a:r>
          </a:p>
          <a:p>
            <a:pPr lvl="2"/>
            <a:r>
              <a:rPr lang="en-US" dirty="0"/>
              <a:t>Indent the capital letters and add more spaces between the capital letters and lower case letters</a:t>
            </a:r>
          </a:p>
          <a:p>
            <a:pPr lvl="1"/>
            <a:r>
              <a:rPr lang="en-US" dirty="0"/>
              <a:t>Replace the for-of loop with the regular for loop</a:t>
            </a:r>
          </a:p>
          <a:p>
            <a:pPr lvl="1"/>
            <a:r>
              <a:rPr lang="en-US" dirty="0"/>
              <a:t>Display at the bottom the text “There are N1 upper case letters and N2 lower case letters.” Replace N1 and N2 with the actual counts.</a:t>
            </a:r>
          </a:p>
          <a:p>
            <a:pPr lvl="1"/>
            <a:r>
              <a:rPr lang="en-US" dirty="0"/>
              <a:t>Change the “</a:t>
            </a:r>
            <a:r>
              <a:rPr lang="en-US" dirty="0" err="1"/>
              <a:t>language_name</a:t>
            </a:r>
            <a:r>
              <a:rPr lang="en-US" dirty="0"/>
              <a:t>” variable to “Python” and reload the page. Check the results.</a:t>
            </a:r>
          </a:p>
          <a:p>
            <a:r>
              <a:rPr lang="en-US" dirty="0"/>
              <a:t>Submit all codes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65873C7-0B01-B420-49D4-1FE597C116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2162" y="1825625"/>
            <a:ext cx="3961580" cy="3808170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31074024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899FF3-2E0C-85A7-8C81-6D85A85FFE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26356-C88F-86B1-165D-CB8CA460A6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5B0F3F-41D4-2121-AB86-D7DF4405EE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Javascript</a:t>
            </a:r>
            <a:r>
              <a:rPr lang="en-US" dirty="0"/>
              <a:t> concepts</a:t>
            </a:r>
          </a:p>
          <a:p>
            <a:r>
              <a:rPr lang="en-US" dirty="0"/>
              <a:t>Practice basic JavaScript in HTML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1410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A26569-0521-E955-C640-F0D8D7A5B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C71C8A-AC30-FC61-A6F8-BA1EBBB227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Drop the lowest score of </a:t>
            </a:r>
            <a:r>
              <a:rPr lang="en-US" dirty="0" err="1"/>
              <a:t>zyBooks</a:t>
            </a:r>
            <a:r>
              <a:rPr lang="en-US" dirty="0"/>
              <a:t> assignments</a:t>
            </a:r>
          </a:p>
          <a:p>
            <a:endParaRPr lang="en-US" dirty="0"/>
          </a:p>
          <a:p>
            <a:r>
              <a:rPr lang="en-US" dirty="0" err="1"/>
              <a:t>Polleverywhere</a:t>
            </a:r>
            <a:r>
              <a:rPr lang="en-US" dirty="0"/>
              <a:t> questions</a:t>
            </a:r>
          </a:p>
        </p:txBody>
      </p:sp>
    </p:spTree>
    <p:extLst>
      <p:ext uri="{BB962C8B-B14F-4D97-AF65-F5344CB8AC3E}">
        <p14:creationId xmlns:p14="http://schemas.microsoft.com/office/powerpoint/2010/main" val="24379477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2142E-A108-F44A-A64D-71A65A7FC3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Javascript</a:t>
            </a:r>
            <a:r>
              <a:rPr lang="en-US" dirty="0"/>
              <a:t> basics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E21BB9-29DC-2043-B280-CBB6988146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“use strict”;</a:t>
            </a:r>
          </a:p>
          <a:p>
            <a:r>
              <a:rPr lang="en-US" dirty="0"/>
              <a:t>Case sensitive</a:t>
            </a:r>
          </a:p>
          <a:p>
            <a:r>
              <a:rPr lang="en-US" dirty="0"/>
              <a:t>Always initialize variables</a:t>
            </a:r>
          </a:p>
          <a:p>
            <a:r>
              <a:rPr lang="en-US" dirty="0"/>
              <a:t>let vs. var – use let</a:t>
            </a:r>
          </a:p>
          <a:p>
            <a:pPr lvl="1"/>
            <a:r>
              <a:rPr lang="en-US" dirty="0"/>
              <a:t>Variable scopes “2” + 2 </a:t>
            </a:r>
            <a:r>
              <a:rPr lang="en-US" dirty="0">
                <a:sym typeface="Wingdings" pitchFamily="2" charset="2"/>
              </a:rPr>
              <a:t> “22” “2”*2  4</a:t>
            </a:r>
            <a:endParaRPr lang="en-US" dirty="0"/>
          </a:p>
          <a:p>
            <a:pPr lvl="2"/>
            <a:r>
              <a:rPr lang="en-US" dirty="0"/>
              <a:t>var - function</a:t>
            </a:r>
          </a:p>
          <a:p>
            <a:pPr lvl="2"/>
            <a:r>
              <a:rPr lang="en-US" dirty="0"/>
              <a:t>let – block { … }</a:t>
            </a:r>
          </a:p>
          <a:p>
            <a:pPr lvl="2"/>
            <a:r>
              <a:rPr lang="en-US" dirty="0"/>
              <a:t>nothing - global</a:t>
            </a:r>
          </a:p>
          <a:p>
            <a:r>
              <a:rPr lang="en-US" dirty="0"/>
              <a:t>No explicit typing – some auto conversions can be dangerous</a:t>
            </a:r>
          </a:p>
          <a:p>
            <a:pPr lvl="1"/>
            <a:r>
              <a:rPr lang="en-US" dirty="0"/>
              <a:t>Comparisons: string </a:t>
            </a:r>
            <a:r>
              <a:rPr lang="en-US" dirty="0">
                <a:sym typeface="Wingdings" pitchFamily="2" charset="2"/>
              </a:rPr>
              <a:t> number</a:t>
            </a:r>
          </a:p>
          <a:p>
            <a:pPr lvl="1"/>
            <a:r>
              <a:rPr lang="en-US" dirty="0">
                <a:sym typeface="Wingdings" pitchFamily="2" charset="2"/>
              </a:rPr>
              <a:t>Addition (+): number  string</a:t>
            </a:r>
          </a:p>
          <a:p>
            <a:pPr lvl="1"/>
            <a:r>
              <a:rPr lang="en-US" dirty="0">
                <a:sym typeface="Wingdings" pitchFamily="2" charset="2"/>
              </a:rPr>
              <a:t>Use === (strict eq) most of the time, instead of == (loose eq) 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5114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Array and array methods</a:t>
            </a:r>
          </a:p>
        </p:txBody>
      </p:sp>
      <p:sp>
        <p:nvSpPr>
          <p:cNvPr id="106" name="Content Placeholder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r>
              <a:rPr lang="en-US" dirty="0"/>
              <a:t>let A = [1, 11, 2, 3] or let A = new Array()</a:t>
            </a:r>
          </a:p>
          <a:p>
            <a:pPr lvl="1"/>
            <a:r>
              <a:rPr lang="en-US" dirty="0"/>
              <a:t>[] or new Array()</a:t>
            </a:r>
          </a:p>
          <a:p>
            <a:pPr lvl="1"/>
            <a:r>
              <a:rPr lang="en-US" dirty="0"/>
              <a:t>Elements may have different types</a:t>
            </a:r>
          </a:p>
          <a:p>
            <a:r>
              <a:rPr lang="en-US" dirty="0"/>
              <a:t>Properties</a:t>
            </a:r>
          </a:p>
          <a:p>
            <a:pPr lvl="1"/>
            <a:r>
              <a:rPr lang="en-US" dirty="0" err="1"/>
              <a:t>A.length</a:t>
            </a:r>
            <a:endParaRPr lang="en-US" dirty="0"/>
          </a:p>
          <a:p>
            <a:r>
              <a:rPr lang="en-US" dirty="0"/>
              <a:t>Methods</a:t>
            </a:r>
          </a:p>
          <a:p>
            <a:pPr lvl="1"/>
            <a:r>
              <a:rPr dirty="0" err="1"/>
              <a:t>A.push</a:t>
            </a:r>
            <a:r>
              <a:rPr dirty="0"/>
              <a:t>(), </a:t>
            </a:r>
            <a:r>
              <a:rPr dirty="0" err="1"/>
              <a:t>A.pop</a:t>
            </a:r>
            <a:r>
              <a:rPr dirty="0"/>
              <a:t>(), </a:t>
            </a:r>
            <a:r>
              <a:rPr dirty="0" err="1"/>
              <a:t>A.shift</a:t>
            </a:r>
            <a:r>
              <a:rPr dirty="0"/>
              <a:t>(), </a:t>
            </a:r>
            <a:r>
              <a:rPr dirty="0" err="1"/>
              <a:t>A.unshift</a:t>
            </a:r>
            <a:r>
              <a:rPr dirty="0"/>
              <a:t>(), </a:t>
            </a:r>
            <a:r>
              <a:rPr dirty="0" err="1"/>
              <a:t>A.splice</a:t>
            </a:r>
            <a:r>
              <a:rPr dirty="0"/>
              <a:t>()</a:t>
            </a:r>
          </a:p>
          <a:p>
            <a:pPr lvl="1"/>
            <a:r>
              <a:rPr dirty="0" err="1"/>
              <a:t>A.indexOf</a:t>
            </a:r>
            <a:r>
              <a:rPr dirty="0"/>
              <a:t>(), </a:t>
            </a:r>
            <a:r>
              <a:rPr dirty="0" err="1"/>
              <a:t>A.lastIndexOf</a:t>
            </a:r>
            <a:r>
              <a:rPr dirty="0"/>
              <a:t>()</a:t>
            </a:r>
          </a:p>
          <a:p>
            <a:pPr lvl="1"/>
            <a:r>
              <a:rPr dirty="0" err="1"/>
              <a:t>A.forEach</a:t>
            </a:r>
            <a:r>
              <a:rPr dirty="0"/>
              <a:t>()</a:t>
            </a:r>
          </a:p>
          <a:p>
            <a:pPr lvl="1"/>
            <a:r>
              <a:rPr dirty="0" err="1"/>
              <a:t>A.sort</a:t>
            </a:r>
            <a:r>
              <a:rPr dirty="0"/>
              <a:t>()</a:t>
            </a:r>
          </a:p>
          <a:p>
            <a:pPr lvl="2"/>
            <a:r>
              <a:rPr dirty="0"/>
              <a:t>Default behavior</a:t>
            </a:r>
            <a:r>
              <a:rPr lang="en-US" dirty="0"/>
              <a:t> – string!</a:t>
            </a:r>
            <a:endParaRPr dirty="0"/>
          </a:p>
          <a:p>
            <a:r>
              <a:rPr dirty="0"/>
              <a:t>for-of loop</a:t>
            </a:r>
          </a:p>
        </p:txBody>
      </p:sp>
    </p:spTree>
    <p:extLst>
      <p:ext uri="{BB962C8B-B14F-4D97-AF65-F5344CB8AC3E}">
        <p14:creationId xmlns:p14="http://schemas.microsoft.com/office/powerpoint/2010/main" val="23794282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2FE2CD-17D0-ABDF-76BB-3BCFB79CAE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String and string 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65326E-55F7-32E7-8410-FCD89297AC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let t = “This is a string.”</a:t>
            </a:r>
          </a:p>
          <a:p>
            <a:r>
              <a:rPr lang="en-US" dirty="0"/>
              <a:t>Property</a:t>
            </a:r>
          </a:p>
          <a:p>
            <a:pPr lvl="1"/>
            <a:r>
              <a:rPr lang="en-US" dirty="0"/>
              <a:t>length</a:t>
            </a:r>
          </a:p>
          <a:p>
            <a:r>
              <a:rPr lang="en-US" dirty="0"/>
              <a:t>Methods</a:t>
            </a:r>
          </a:p>
          <a:p>
            <a:pPr lvl="1"/>
            <a:r>
              <a:rPr lang="en-US" dirty="0" err="1"/>
              <a:t>charAt</a:t>
            </a:r>
            <a:endParaRPr lang="en-US" dirty="0"/>
          </a:p>
          <a:p>
            <a:pPr lvl="1"/>
            <a:r>
              <a:rPr lang="en-US" dirty="0" err="1"/>
              <a:t>indexOf</a:t>
            </a:r>
            <a:r>
              <a:rPr lang="en-US" dirty="0"/>
              <a:t>, </a:t>
            </a:r>
            <a:r>
              <a:rPr lang="en-US" dirty="0" err="1"/>
              <a:t>lastIndexOf</a:t>
            </a:r>
            <a:r>
              <a:rPr lang="en-US" dirty="0"/>
              <a:t>, replace</a:t>
            </a:r>
          </a:p>
          <a:p>
            <a:pPr lvl="1"/>
            <a:r>
              <a:rPr lang="en-US" dirty="0" err="1"/>
              <a:t>substr</a:t>
            </a:r>
            <a:r>
              <a:rPr lang="en-US" dirty="0"/>
              <a:t>, substring</a:t>
            </a:r>
          </a:p>
          <a:p>
            <a:pPr lvl="1"/>
            <a:r>
              <a:rPr lang="en-US" dirty="0"/>
              <a:t>split, trim</a:t>
            </a:r>
          </a:p>
          <a:p>
            <a:pPr lvl="1"/>
            <a:r>
              <a:rPr lang="en-US" dirty="0" err="1"/>
              <a:t>toLowerCase</a:t>
            </a:r>
            <a:r>
              <a:rPr lang="en-US" dirty="0"/>
              <a:t>, </a:t>
            </a:r>
            <a:r>
              <a:rPr lang="en-US" dirty="0" err="1"/>
              <a:t>toUpperCase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8445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222A9A-1069-B941-ACFA-2BC4C7FFC8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Javascript</a:t>
            </a:r>
            <a:r>
              <a:rPr lang="en-US" dirty="0"/>
              <a:t> basics (cont.)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217DA3-A72E-714F-986B-5042F4E1AE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Function definitions</a:t>
            </a:r>
          </a:p>
          <a:p>
            <a:pPr lvl="1"/>
            <a:r>
              <a:rPr lang="en-US" dirty="0"/>
              <a:t>Conventional function declaration</a:t>
            </a:r>
          </a:p>
          <a:p>
            <a:pPr lvl="2"/>
            <a:r>
              <a:rPr lang="en-US" dirty="0"/>
              <a:t>function </a:t>
            </a:r>
            <a:r>
              <a:rPr lang="en-US" dirty="0" err="1"/>
              <a:t>somefunc</a:t>
            </a:r>
            <a:r>
              <a:rPr lang="en-US" dirty="0"/>
              <a:t>(x, y, z) {…}</a:t>
            </a:r>
          </a:p>
          <a:p>
            <a:pPr lvl="1"/>
            <a:r>
              <a:rPr lang="en-US" dirty="0"/>
              <a:t>Function expression – not hoisted</a:t>
            </a:r>
          </a:p>
          <a:p>
            <a:pPr lvl="2"/>
            <a:r>
              <a:rPr lang="en-US" dirty="0" err="1"/>
              <a:t>somefunc</a:t>
            </a:r>
            <a:r>
              <a:rPr lang="en-US" dirty="0"/>
              <a:t> = function(x, y, z) {…}</a:t>
            </a:r>
          </a:p>
          <a:p>
            <a:pPr lvl="1"/>
            <a:r>
              <a:rPr lang="en-US" dirty="0"/>
              <a:t>Arrow function</a:t>
            </a:r>
          </a:p>
          <a:p>
            <a:pPr lvl="2"/>
            <a:r>
              <a:rPr lang="en-US" dirty="0" err="1"/>
              <a:t>somefunc</a:t>
            </a:r>
            <a:r>
              <a:rPr lang="en-US" dirty="0"/>
              <a:t> = (x, y, z) =&gt; {…}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92815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35B561-A020-CCA9-5FA1-079C73B19F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 Elements in DOM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D06493-ACA7-0C6F-488B-F9C824FF02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Find the unique element</a:t>
            </a:r>
          </a:p>
          <a:p>
            <a:pPr lvl="1"/>
            <a:r>
              <a:rPr lang="en-US" dirty="0" err="1"/>
              <a:t>getElementById</a:t>
            </a:r>
            <a:r>
              <a:rPr lang="en-US" dirty="0"/>
              <a:t>(“</a:t>
            </a:r>
            <a:r>
              <a:rPr lang="en-US" dirty="0" err="1"/>
              <a:t>idname</a:t>
            </a:r>
            <a:r>
              <a:rPr lang="en-US" dirty="0"/>
              <a:t>”) </a:t>
            </a:r>
          </a:p>
          <a:p>
            <a:pPr lvl="1"/>
            <a:r>
              <a:rPr lang="en-US" dirty="0" err="1"/>
              <a:t>querySelector</a:t>
            </a:r>
            <a:r>
              <a:rPr lang="en-US" dirty="0"/>
              <a:t>(“#</a:t>
            </a:r>
            <a:r>
              <a:rPr lang="en-US" dirty="0" err="1"/>
              <a:t>idname</a:t>
            </a:r>
            <a:r>
              <a:rPr lang="en-US" dirty="0"/>
              <a:t>”)</a:t>
            </a:r>
          </a:p>
          <a:p>
            <a:r>
              <a:rPr lang="en-US" dirty="0"/>
              <a:t>Find the first element </a:t>
            </a:r>
          </a:p>
          <a:p>
            <a:pPr lvl="1"/>
            <a:r>
              <a:rPr lang="en-US" dirty="0" err="1"/>
              <a:t>querySelector</a:t>
            </a:r>
            <a:r>
              <a:rPr lang="en-US" dirty="0"/>
              <a:t>(“.</a:t>
            </a:r>
            <a:r>
              <a:rPr lang="en-US" dirty="0" err="1"/>
              <a:t>classname</a:t>
            </a:r>
            <a:r>
              <a:rPr lang="en-US" dirty="0"/>
              <a:t>”)</a:t>
            </a:r>
          </a:p>
          <a:p>
            <a:pPr lvl="1"/>
            <a:r>
              <a:rPr lang="en-US" dirty="0" err="1"/>
              <a:t>querySelector</a:t>
            </a:r>
            <a:r>
              <a:rPr lang="en-US" dirty="0"/>
              <a:t>(“</a:t>
            </a:r>
            <a:r>
              <a:rPr lang="en-US" dirty="0" err="1"/>
              <a:t>elementname</a:t>
            </a:r>
            <a:r>
              <a:rPr lang="en-US" dirty="0"/>
              <a:t>”)</a:t>
            </a:r>
          </a:p>
          <a:p>
            <a:r>
              <a:rPr lang="en-US" dirty="0"/>
              <a:t>Find all elements</a:t>
            </a:r>
          </a:p>
          <a:p>
            <a:pPr lvl="1"/>
            <a:r>
              <a:rPr lang="en-US" dirty="0" err="1"/>
              <a:t>getElementsByTagName</a:t>
            </a:r>
            <a:r>
              <a:rPr lang="en-US" dirty="0"/>
              <a:t>(“</a:t>
            </a:r>
            <a:r>
              <a:rPr lang="en-US" dirty="0" err="1"/>
              <a:t>elementname</a:t>
            </a:r>
            <a:r>
              <a:rPr lang="en-US" dirty="0"/>
              <a:t>”)</a:t>
            </a:r>
          </a:p>
          <a:p>
            <a:pPr lvl="1"/>
            <a:r>
              <a:rPr lang="en-US" dirty="0" err="1"/>
              <a:t>getElementsByClassName</a:t>
            </a:r>
            <a:r>
              <a:rPr lang="en-US" dirty="0"/>
              <a:t>(“</a:t>
            </a:r>
            <a:r>
              <a:rPr lang="en-US" dirty="0" err="1"/>
              <a:t>classname</a:t>
            </a:r>
            <a:r>
              <a:rPr lang="en-US" dirty="0"/>
              <a:t>”)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r>
              <a:rPr lang="en-US" dirty="0" err="1"/>
              <a:t>querySelectorAll</a:t>
            </a:r>
            <a:r>
              <a:rPr lang="en-US" dirty="0"/>
              <a:t>(“.</a:t>
            </a:r>
            <a:r>
              <a:rPr lang="en-US" dirty="0" err="1"/>
              <a:t>classname</a:t>
            </a:r>
            <a:r>
              <a:rPr lang="en-US" dirty="0"/>
              <a:t>”)</a:t>
            </a:r>
          </a:p>
          <a:p>
            <a:pPr lvl="1"/>
            <a:r>
              <a:rPr lang="en-US" dirty="0" err="1"/>
              <a:t>querySelectorAll</a:t>
            </a:r>
            <a:r>
              <a:rPr lang="en-US" dirty="0"/>
              <a:t>(“</a:t>
            </a:r>
            <a:r>
              <a:rPr lang="en-US" dirty="0" err="1"/>
              <a:t>elementname</a:t>
            </a:r>
            <a:r>
              <a:rPr lang="en-US" dirty="0"/>
              <a:t>”)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24866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BF7701-A84A-98D5-F713-E937AFD2D6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 and Change Element Properties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0703AC-BEC4-CB25-11D8-F992E27EC1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Properties</a:t>
            </a:r>
          </a:p>
          <a:p>
            <a:pPr lvl="1"/>
            <a:r>
              <a:rPr lang="en-US" dirty="0" err="1"/>
              <a:t>a_element.href</a:t>
            </a:r>
            <a:endParaRPr lang="en-US" dirty="0"/>
          </a:p>
          <a:p>
            <a:pPr lvl="1"/>
            <a:r>
              <a:rPr lang="en-US" dirty="0" err="1"/>
              <a:t>img_element.src</a:t>
            </a:r>
            <a:endParaRPr lang="en-US" dirty="0"/>
          </a:p>
          <a:p>
            <a:pPr lvl="1"/>
            <a:r>
              <a:rPr lang="en-US" dirty="0" err="1"/>
              <a:t>p_element.textContent</a:t>
            </a:r>
            <a:endParaRPr lang="en-US" dirty="0"/>
          </a:p>
          <a:p>
            <a:pPr lvl="1"/>
            <a:r>
              <a:rPr lang="en-US" dirty="0" err="1"/>
              <a:t>p_element.innerHTML</a:t>
            </a:r>
            <a:endParaRPr lang="en-US" dirty="0"/>
          </a:p>
          <a:p>
            <a:r>
              <a:rPr lang="en-US" dirty="0"/>
              <a:t>Methods</a:t>
            </a:r>
          </a:p>
          <a:p>
            <a:pPr lvl="1"/>
            <a:r>
              <a:rPr lang="en-US" dirty="0" err="1"/>
              <a:t>removeAttribute</a:t>
            </a:r>
            <a:r>
              <a:rPr lang="en-US" dirty="0"/>
              <a:t>()</a:t>
            </a:r>
          </a:p>
          <a:p>
            <a:pPr lvl="1"/>
            <a:r>
              <a:rPr lang="en-US" dirty="0" err="1"/>
              <a:t>hasAttribute</a:t>
            </a:r>
            <a:r>
              <a:rPr lang="en-US" dirty="0"/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4334722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53CCE-612F-E5CE-1A9B-5B191F4997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In-class Activities 7-1 – JavaScript Basics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5BDB29-6DC4-4353-C529-6BEC72B082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Download </a:t>
            </a:r>
            <a:r>
              <a:rPr lang="en-US" dirty="0" err="1"/>
              <a:t>testforof.zip</a:t>
            </a:r>
            <a:r>
              <a:rPr lang="en-US" dirty="0"/>
              <a:t> from Canvas, unzip and load both files into editor</a:t>
            </a:r>
          </a:p>
          <a:p>
            <a:r>
              <a:rPr lang="en-US" dirty="0"/>
              <a:t>Display both apps and examine the codes</a:t>
            </a:r>
          </a:p>
          <a:p>
            <a:pPr lvl="1"/>
            <a:r>
              <a:rPr lang="en-US" dirty="0"/>
              <a:t>What are the differences between the two files?</a:t>
            </a:r>
          </a:p>
          <a:p>
            <a:r>
              <a:rPr lang="en-US" dirty="0"/>
              <a:t>Now examine </a:t>
            </a:r>
            <a:r>
              <a:rPr lang="en-US" dirty="0" err="1"/>
              <a:t>testforof.html</a:t>
            </a:r>
            <a:endParaRPr lang="en-US" dirty="0"/>
          </a:p>
          <a:p>
            <a:pPr lvl="1"/>
            <a:r>
              <a:rPr lang="en-US" dirty="0"/>
              <a:t>In Line 25, remove “let”</a:t>
            </a:r>
          </a:p>
          <a:p>
            <a:pPr lvl="1"/>
            <a:r>
              <a:rPr lang="en-US" dirty="0"/>
              <a:t>Save and then reload the page. What do you observe? (hint: Developer Tools)</a:t>
            </a:r>
          </a:p>
          <a:p>
            <a:pPr lvl="1"/>
            <a:r>
              <a:rPr lang="en-US" dirty="0"/>
              <a:t>Now remove Line 22, save and reload the page. What do you observe?</a:t>
            </a:r>
          </a:p>
          <a:p>
            <a:pPr lvl="1"/>
            <a:r>
              <a:rPr lang="en-US" dirty="0"/>
              <a:t>Restore the original code and make sure it works properly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7170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54228</TotalTime>
  <Words>566</Words>
  <Application>Microsoft Macintosh PowerPoint</Application>
  <PresentationFormat>Widescreen</PresentationFormat>
  <Paragraphs>96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Wingdings</vt:lpstr>
      <vt:lpstr>Office Theme</vt:lpstr>
      <vt:lpstr>ITIS 3135 Web Application Design and Development </vt:lpstr>
      <vt:lpstr>Questions?</vt:lpstr>
      <vt:lpstr>Javascript basics</vt:lpstr>
      <vt:lpstr>Array and array methods</vt:lpstr>
      <vt:lpstr>String and string methods</vt:lpstr>
      <vt:lpstr>Javascript basics (cont.)</vt:lpstr>
      <vt:lpstr>Find Elements in DOM</vt:lpstr>
      <vt:lpstr>Access and Change Element Properties</vt:lpstr>
      <vt:lpstr>In-class Activities 7-1 – JavaScript Basics</vt:lpstr>
      <vt:lpstr>In-class Activities 7-1 – JavaScript Basics (cont.)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ITIS 3135 Web Application Design and Development </dc:title>
  <dc:creator>Yaorong Ge</dc:creator>
  <cp:lastModifiedBy>Yaorong Ge</cp:lastModifiedBy>
  <cp:revision>42</cp:revision>
  <dcterms:created xsi:type="dcterms:W3CDTF">2022-01-13T19:38:12Z</dcterms:created>
  <dcterms:modified xsi:type="dcterms:W3CDTF">2025-02-25T22:40:28Z</dcterms:modified>
</cp:coreProperties>
</file>