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8" r:id="rId2"/>
    <p:sldId id="307" r:id="rId3"/>
    <p:sldId id="282" r:id="rId4"/>
    <p:sldId id="286" r:id="rId5"/>
    <p:sldId id="355" r:id="rId6"/>
    <p:sldId id="354" r:id="rId7"/>
    <p:sldId id="273" r:id="rId8"/>
    <p:sldId id="259" r:id="rId9"/>
    <p:sldId id="360" r:id="rId10"/>
    <p:sldId id="361" r:id="rId11"/>
    <p:sldId id="362" r:id="rId12"/>
    <p:sldId id="28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08"/>
    <p:restoredTop sz="94024"/>
  </p:normalViewPr>
  <p:slideViewPr>
    <p:cSldViewPr snapToGrid="0" snapToObjects="1">
      <p:cViewPr varScale="1">
        <p:scale>
          <a:sx n="95" d="100"/>
          <a:sy n="95" d="100"/>
        </p:scale>
        <p:origin x="12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6 Wednesday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53CCE-612F-E5CE-1A9B-5B191F499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JavaScript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BDB29-6DC4-4353-C529-6BEC72B08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dirty="0" err="1"/>
              <a:t>testforof.zip</a:t>
            </a:r>
            <a:r>
              <a:rPr lang="en-US" dirty="0"/>
              <a:t> from Canvas, unzip and load both files into editor</a:t>
            </a:r>
          </a:p>
          <a:p>
            <a:r>
              <a:rPr lang="en-US" dirty="0"/>
              <a:t>Display both apps and examine the codes</a:t>
            </a:r>
          </a:p>
          <a:p>
            <a:pPr lvl="1"/>
            <a:r>
              <a:rPr lang="en-US" dirty="0"/>
              <a:t>What are the differences between the two files?</a:t>
            </a:r>
          </a:p>
          <a:p>
            <a:r>
              <a:rPr lang="en-US" dirty="0"/>
              <a:t>Now examine </a:t>
            </a:r>
            <a:r>
              <a:rPr lang="en-US" dirty="0" err="1"/>
              <a:t>testforof.html</a:t>
            </a:r>
            <a:endParaRPr lang="en-US" dirty="0"/>
          </a:p>
          <a:p>
            <a:pPr lvl="1"/>
            <a:r>
              <a:rPr lang="en-US" dirty="0"/>
              <a:t>In Line 25, remove “let”</a:t>
            </a:r>
          </a:p>
          <a:p>
            <a:pPr lvl="1"/>
            <a:r>
              <a:rPr lang="en-US" dirty="0"/>
              <a:t>Save and then reload the page. What do you observe? (use Developer Tools)</a:t>
            </a:r>
          </a:p>
          <a:p>
            <a:pPr lvl="1"/>
            <a:r>
              <a:rPr lang="en-US" dirty="0"/>
              <a:t>Now remove Line 22, save and reload the page. What do you observe?</a:t>
            </a:r>
          </a:p>
          <a:p>
            <a:pPr lvl="1"/>
            <a:r>
              <a:rPr lang="en-US" dirty="0"/>
              <a:t>Restore the original code and make sure it works properly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073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1470-85EE-B0EA-B658-95ED2ECDF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JavaScript Basics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26A3C-64BA-F7AC-371B-C95DAB5E2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19047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Modify the code</a:t>
            </a:r>
          </a:p>
          <a:p>
            <a:pPr lvl="1"/>
            <a:r>
              <a:rPr lang="en-US" dirty="0"/>
              <a:t>Change styles (as shown in the figure)</a:t>
            </a:r>
          </a:p>
          <a:p>
            <a:pPr lvl="2"/>
            <a:r>
              <a:rPr lang="en-US" dirty="0"/>
              <a:t>Display the capital letters with large sizes (3rem)</a:t>
            </a:r>
          </a:p>
          <a:p>
            <a:pPr lvl="2"/>
            <a:r>
              <a:rPr lang="en-US" dirty="0"/>
              <a:t>Display the capital letters in red</a:t>
            </a:r>
          </a:p>
          <a:p>
            <a:pPr lvl="2"/>
            <a:r>
              <a:rPr lang="en-US" dirty="0"/>
              <a:t>Indent the capital letters and add more spaces between the capital letters and lower case letters</a:t>
            </a:r>
          </a:p>
          <a:p>
            <a:pPr lvl="1"/>
            <a:r>
              <a:rPr lang="en-US" dirty="0"/>
              <a:t>Replace the for-of loop with the regular for loop</a:t>
            </a:r>
          </a:p>
          <a:p>
            <a:pPr lvl="1"/>
            <a:r>
              <a:rPr lang="en-US" dirty="0"/>
              <a:t>Display at the bottom the text “There are x upper case letters and y lower case letters.” Replace x and y with the actual counts.</a:t>
            </a:r>
          </a:p>
          <a:p>
            <a:pPr lvl="1"/>
            <a:r>
              <a:rPr lang="en-US" dirty="0"/>
              <a:t>Change the “</a:t>
            </a:r>
            <a:r>
              <a:rPr lang="en-US" dirty="0" err="1"/>
              <a:t>language_name</a:t>
            </a:r>
            <a:r>
              <a:rPr lang="en-US" dirty="0"/>
              <a:t>” variable to “Python” and reload the page. Check the results.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5873C7-0B01-B420-49D4-1FE597C11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2162" y="1825625"/>
            <a:ext cx="3961580" cy="380817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89666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JavaScript</a:t>
            </a:r>
          </a:p>
          <a:p>
            <a:r>
              <a:rPr lang="en-US" dirty="0"/>
              <a:t>More HTML/CSS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FE784-D5E0-9D42-A484-CE5E3A1E9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files vs. remote server responses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07B5-EB42-CF4E-BE5F-2E2AF1E42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80803" cy="4351338"/>
          </a:xfrm>
        </p:spPr>
        <p:txBody>
          <a:bodyPr/>
          <a:lstStyle/>
          <a:p>
            <a:r>
              <a:rPr lang="en-US" dirty="0"/>
              <a:t>Test web application</a:t>
            </a:r>
          </a:p>
          <a:p>
            <a:pPr lvl="1"/>
            <a:r>
              <a:rPr lang="en-US" dirty="0"/>
              <a:t>Using VS Code (or other editors)</a:t>
            </a:r>
          </a:p>
          <a:p>
            <a:pPr lvl="2"/>
            <a:r>
              <a:rPr lang="en-US" dirty="0"/>
              <a:t>Choose “Open in Default Browser”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dirty="0" err="1"/>
              <a:t>webgages.charlotte.edu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95BBE8-30F7-C04D-8608-8063C147326D}"/>
              </a:ext>
            </a:extLst>
          </p:cNvPr>
          <p:cNvGrpSpPr/>
          <p:nvPr/>
        </p:nvGrpSpPr>
        <p:grpSpPr>
          <a:xfrm>
            <a:off x="6192022" y="4167422"/>
            <a:ext cx="3050574" cy="1812324"/>
            <a:chOff x="6096000" y="1469531"/>
            <a:chExt cx="3050574" cy="181232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B8B6F-8382-5E44-B2B8-AD579F5587C7}"/>
                </a:ext>
              </a:extLst>
            </p:cNvPr>
            <p:cNvSpPr/>
            <p:nvPr/>
          </p:nvSpPr>
          <p:spPr>
            <a:xfrm>
              <a:off x="6156239" y="1469531"/>
              <a:ext cx="2990335" cy="18123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A8C59AC-2EC6-0442-9A3C-89A696B78981}"/>
                </a:ext>
              </a:extLst>
            </p:cNvPr>
            <p:cNvSpPr/>
            <p:nvPr/>
          </p:nvSpPr>
          <p:spPr>
            <a:xfrm>
              <a:off x="6417276" y="1825626"/>
              <a:ext cx="1062681" cy="4480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CPU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A8BFBDB4-238C-FB4F-8FFA-67FDF1A2AAC6}"/>
                </a:ext>
              </a:extLst>
            </p:cNvPr>
            <p:cNvSpPr/>
            <p:nvPr/>
          </p:nvSpPr>
          <p:spPr>
            <a:xfrm>
              <a:off x="6404919" y="2553729"/>
              <a:ext cx="1095633" cy="53546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Disk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CA27FC-6DE6-9D47-822F-33869FBA2C3C}"/>
                </a:ext>
              </a:extLst>
            </p:cNvPr>
            <p:cNvCxnSpPr>
              <a:stCxn id="21" idx="1"/>
              <a:endCxn id="19" idx="2"/>
            </p:cNvCxnSpPr>
            <p:nvPr/>
          </p:nvCxnSpPr>
          <p:spPr>
            <a:xfrm flipH="1" flipV="1">
              <a:off x="6948617" y="2273644"/>
              <a:ext cx="4119" cy="2800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CAF053-B5C2-3A40-9EDB-AE727CE0C392}"/>
                </a:ext>
              </a:extLst>
            </p:cNvPr>
            <p:cNvSpPr txBox="1"/>
            <p:nvPr/>
          </p:nvSpPr>
          <p:spPr>
            <a:xfrm>
              <a:off x="6096000" y="1469531"/>
              <a:ext cx="1554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Remote server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4239119-0F39-6243-9CF1-D4ACE64D3DE6}"/>
              </a:ext>
            </a:extLst>
          </p:cNvPr>
          <p:cNvSpPr txBox="1"/>
          <p:nvPr/>
        </p:nvSpPr>
        <p:spPr>
          <a:xfrm>
            <a:off x="7326817" y="5440070"/>
            <a:ext cx="780983" cy="2769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HTML file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2CE8A2-9599-114A-BD2B-5D12351DDF5B}"/>
              </a:ext>
            </a:extLst>
          </p:cNvPr>
          <p:cNvSpPr txBox="1"/>
          <p:nvPr/>
        </p:nvSpPr>
        <p:spPr>
          <a:xfrm>
            <a:off x="6252261" y="3847819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7E869A-2FC7-EB47-B4CD-976B26C19A32}"/>
              </a:ext>
            </a:extLst>
          </p:cNvPr>
          <p:cNvGrpSpPr/>
          <p:nvPr/>
        </p:nvGrpSpPr>
        <p:grpSpPr>
          <a:xfrm>
            <a:off x="6161903" y="1551909"/>
            <a:ext cx="3050574" cy="1812324"/>
            <a:chOff x="6161903" y="1551909"/>
            <a:chExt cx="3050574" cy="18123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DA4984-294E-034A-9956-883813A349DB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E9EE86D-DF5A-754C-82E9-DB6479894BAF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10054A-45D4-6747-B177-5279AC6BAFE5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E568C4-1911-C743-B5AF-788BED299765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6" name="Can 5">
                <a:extLst>
                  <a:ext uri="{FF2B5EF4-FFF2-40B4-BE49-F238E27FC236}">
                    <a16:creationId xmlns:a16="http://schemas.microsoft.com/office/drawing/2014/main" id="{9C5AE120-CC48-2441-8E2C-61A87F2FDBA0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FE85A7E-9F55-624B-9C85-88F70978DF9C}"/>
                  </a:ext>
                </a:extLst>
              </p:cNvPr>
              <p:cNvCxnSpPr>
                <a:stCxn id="4" idx="3"/>
                <a:endCxn id="5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72800929-6B40-434F-B5B1-32E7DFB16A90}"/>
                  </a:ext>
                </a:extLst>
              </p:cNvPr>
              <p:cNvCxnSpPr>
                <a:stCxn id="6" idx="1"/>
                <a:endCxn id="4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B8E4B8-7B0C-7A45-8F26-E42C5537C8A3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27D6B57-7304-864D-BF72-A8CFD6F861AD}"/>
                </a:ext>
              </a:extLst>
            </p:cNvPr>
            <p:cNvSpPr txBox="1"/>
            <p:nvPr/>
          </p:nvSpPr>
          <p:spPr>
            <a:xfrm>
              <a:off x="7236202" y="2821274"/>
              <a:ext cx="780983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HTML file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1BAF9A-8B91-CC42-89B4-818548331F18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1494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FE784-D5E0-9D42-A484-CE5E3A1E9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files vs. remote server responses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07B5-EB42-CF4E-BE5F-2E2AF1E42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web application</a:t>
            </a:r>
          </a:p>
          <a:p>
            <a:pPr lvl="1"/>
            <a:r>
              <a:rPr lang="en-US" dirty="0"/>
              <a:t>Using VS Code (or other editors)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dirty="0" err="1"/>
              <a:t>webgages.charlotte.edu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95BBE8-30F7-C04D-8608-8063C147326D}"/>
              </a:ext>
            </a:extLst>
          </p:cNvPr>
          <p:cNvGrpSpPr/>
          <p:nvPr/>
        </p:nvGrpSpPr>
        <p:grpSpPr>
          <a:xfrm>
            <a:off x="6192022" y="4167422"/>
            <a:ext cx="3050574" cy="1812324"/>
            <a:chOff x="6096000" y="1469531"/>
            <a:chExt cx="3050574" cy="181232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B8B6F-8382-5E44-B2B8-AD579F5587C7}"/>
                </a:ext>
              </a:extLst>
            </p:cNvPr>
            <p:cNvSpPr/>
            <p:nvPr/>
          </p:nvSpPr>
          <p:spPr>
            <a:xfrm>
              <a:off x="6156239" y="1469531"/>
              <a:ext cx="2990335" cy="18123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A8C59AC-2EC6-0442-9A3C-89A696B78981}"/>
                </a:ext>
              </a:extLst>
            </p:cNvPr>
            <p:cNvSpPr/>
            <p:nvPr/>
          </p:nvSpPr>
          <p:spPr>
            <a:xfrm>
              <a:off x="6417276" y="1825626"/>
              <a:ext cx="1062681" cy="4480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CPU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A8BFBDB4-238C-FB4F-8FFA-67FDF1A2AAC6}"/>
                </a:ext>
              </a:extLst>
            </p:cNvPr>
            <p:cNvSpPr/>
            <p:nvPr/>
          </p:nvSpPr>
          <p:spPr>
            <a:xfrm>
              <a:off x="6404919" y="2553729"/>
              <a:ext cx="1095633" cy="53546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Disk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CA27FC-6DE6-9D47-822F-33869FBA2C3C}"/>
                </a:ext>
              </a:extLst>
            </p:cNvPr>
            <p:cNvCxnSpPr>
              <a:stCxn id="21" idx="1"/>
              <a:endCxn id="19" idx="2"/>
            </p:cNvCxnSpPr>
            <p:nvPr/>
          </p:nvCxnSpPr>
          <p:spPr>
            <a:xfrm flipH="1" flipV="1">
              <a:off x="6948617" y="2273644"/>
              <a:ext cx="4119" cy="2800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CAF053-B5C2-3A40-9EDB-AE727CE0C392}"/>
                </a:ext>
              </a:extLst>
            </p:cNvPr>
            <p:cNvSpPr txBox="1"/>
            <p:nvPr/>
          </p:nvSpPr>
          <p:spPr>
            <a:xfrm>
              <a:off x="6096000" y="1469531"/>
              <a:ext cx="1554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Remote server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4239119-0F39-6243-9CF1-D4ACE64D3DE6}"/>
              </a:ext>
            </a:extLst>
          </p:cNvPr>
          <p:cNvSpPr txBox="1"/>
          <p:nvPr/>
        </p:nvSpPr>
        <p:spPr>
          <a:xfrm>
            <a:off x="7326817" y="5440070"/>
            <a:ext cx="780983" cy="2769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HTML file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2CE8A2-9599-114A-BD2B-5D12351DDF5B}"/>
              </a:ext>
            </a:extLst>
          </p:cNvPr>
          <p:cNvSpPr txBox="1"/>
          <p:nvPr/>
        </p:nvSpPr>
        <p:spPr>
          <a:xfrm>
            <a:off x="6252261" y="3847819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7E869A-2FC7-EB47-B4CD-976B26C19A32}"/>
              </a:ext>
            </a:extLst>
          </p:cNvPr>
          <p:cNvGrpSpPr/>
          <p:nvPr/>
        </p:nvGrpSpPr>
        <p:grpSpPr>
          <a:xfrm>
            <a:off x="6161903" y="1551909"/>
            <a:ext cx="3050574" cy="1812324"/>
            <a:chOff x="6161903" y="1551909"/>
            <a:chExt cx="3050574" cy="18123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DA4984-294E-034A-9956-883813A349DB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E9EE86D-DF5A-754C-82E9-DB6479894BAF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10054A-45D4-6747-B177-5279AC6BAFE5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E568C4-1911-C743-B5AF-788BED299765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6" name="Can 5">
                <a:extLst>
                  <a:ext uri="{FF2B5EF4-FFF2-40B4-BE49-F238E27FC236}">
                    <a16:creationId xmlns:a16="http://schemas.microsoft.com/office/drawing/2014/main" id="{9C5AE120-CC48-2441-8E2C-61A87F2FDBA0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FE85A7E-9F55-624B-9C85-88F70978DF9C}"/>
                  </a:ext>
                </a:extLst>
              </p:cNvPr>
              <p:cNvCxnSpPr>
                <a:stCxn id="4" idx="3"/>
                <a:endCxn id="5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72800929-6B40-434F-B5B1-32E7DFB16A90}"/>
                  </a:ext>
                </a:extLst>
              </p:cNvPr>
              <p:cNvCxnSpPr>
                <a:stCxn id="6" idx="1"/>
                <a:endCxn id="4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B8E4B8-7B0C-7A45-8F26-E42C5537C8A3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27D6B57-7304-864D-BF72-A8CFD6F861AD}"/>
                </a:ext>
              </a:extLst>
            </p:cNvPr>
            <p:cNvSpPr txBox="1"/>
            <p:nvPr/>
          </p:nvSpPr>
          <p:spPr>
            <a:xfrm>
              <a:off x="7236202" y="2821274"/>
              <a:ext cx="780983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HTML file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1BAF9A-8B91-CC42-89B4-818548331F18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162CD67-F8FC-344F-8CC6-C0A2C063335E}"/>
                </a:ext>
              </a:extLst>
            </p:cNvPr>
            <p:cNvSpPr txBox="1"/>
            <p:nvPr/>
          </p:nvSpPr>
          <p:spPr>
            <a:xfrm>
              <a:off x="7169813" y="2282862"/>
              <a:ext cx="603050" cy="26161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 err="1"/>
                <a:t>Filezilla</a:t>
              </a:r>
              <a:endParaRPr lang="en-US" sz="1100" dirty="0"/>
            </a:p>
          </p:txBody>
        </p:sp>
      </p:grp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6A17539C-9A3B-8FC6-30A9-B8E5F096C0BC}"/>
              </a:ext>
            </a:extLst>
          </p:cNvPr>
          <p:cNvCxnSpPr>
            <a:cxnSpLocks/>
            <a:stCxn id="33" idx="3"/>
            <a:endCxn id="30" idx="0"/>
          </p:cNvCxnSpPr>
          <p:nvPr/>
        </p:nvCxnSpPr>
        <p:spPr>
          <a:xfrm flipH="1">
            <a:off x="7717309" y="2413667"/>
            <a:ext cx="55554" cy="3026403"/>
          </a:xfrm>
          <a:prstGeom prst="curvedConnector4">
            <a:avLst>
              <a:gd name="adj1" fmla="val -411492"/>
              <a:gd name="adj2" fmla="val 5216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2581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FE784-D5E0-9D42-A484-CE5E3A1E9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files vs. remote server responses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07B5-EB42-CF4E-BE5F-2E2AF1E42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web application</a:t>
            </a:r>
          </a:p>
          <a:p>
            <a:pPr lvl="1"/>
            <a:r>
              <a:rPr lang="en-US" dirty="0"/>
              <a:t>Using VS Code (or other editors)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dirty="0" err="1"/>
              <a:t>webgages.charlotte.edu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95BBE8-30F7-C04D-8608-8063C147326D}"/>
              </a:ext>
            </a:extLst>
          </p:cNvPr>
          <p:cNvGrpSpPr/>
          <p:nvPr/>
        </p:nvGrpSpPr>
        <p:grpSpPr>
          <a:xfrm>
            <a:off x="6192022" y="4167422"/>
            <a:ext cx="3050574" cy="1812324"/>
            <a:chOff x="6096000" y="1469531"/>
            <a:chExt cx="3050574" cy="181232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B8B6F-8382-5E44-B2B8-AD579F5587C7}"/>
                </a:ext>
              </a:extLst>
            </p:cNvPr>
            <p:cNvSpPr/>
            <p:nvPr/>
          </p:nvSpPr>
          <p:spPr>
            <a:xfrm>
              <a:off x="6156239" y="1469531"/>
              <a:ext cx="2990335" cy="18123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A8C59AC-2EC6-0442-9A3C-89A696B78981}"/>
                </a:ext>
              </a:extLst>
            </p:cNvPr>
            <p:cNvSpPr/>
            <p:nvPr/>
          </p:nvSpPr>
          <p:spPr>
            <a:xfrm>
              <a:off x="6417276" y="1825626"/>
              <a:ext cx="1062681" cy="4480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CPU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A8BFBDB4-238C-FB4F-8FFA-67FDF1A2AAC6}"/>
                </a:ext>
              </a:extLst>
            </p:cNvPr>
            <p:cNvSpPr/>
            <p:nvPr/>
          </p:nvSpPr>
          <p:spPr>
            <a:xfrm>
              <a:off x="6404919" y="2553729"/>
              <a:ext cx="1095633" cy="53546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Disk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CA27FC-6DE6-9D47-822F-33869FBA2C3C}"/>
                </a:ext>
              </a:extLst>
            </p:cNvPr>
            <p:cNvCxnSpPr>
              <a:stCxn id="21" idx="1"/>
              <a:endCxn id="19" idx="2"/>
            </p:cNvCxnSpPr>
            <p:nvPr/>
          </p:nvCxnSpPr>
          <p:spPr>
            <a:xfrm flipH="1" flipV="1">
              <a:off x="6948617" y="2273644"/>
              <a:ext cx="4119" cy="2800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CAF053-B5C2-3A40-9EDB-AE727CE0C392}"/>
                </a:ext>
              </a:extLst>
            </p:cNvPr>
            <p:cNvSpPr txBox="1"/>
            <p:nvPr/>
          </p:nvSpPr>
          <p:spPr>
            <a:xfrm>
              <a:off x="6096000" y="1469531"/>
              <a:ext cx="1554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Remote server</a:t>
              </a:r>
            </a:p>
          </p:txBody>
        </p:sp>
      </p:grp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3ECA4416-F4C4-7040-948D-DB54FE0D6934}"/>
              </a:ext>
            </a:extLst>
          </p:cNvPr>
          <p:cNvCxnSpPr>
            <a:cxnSpLocks/>
            <a:endCxn id="4" idx="1"/>
          </p:cNvCxnSpPr>
          <p:nvPr/>
        </p:nvCxnSpPr>
        <p:spPr>
          <a:xfrm rot="5400000" flipH="1" flipV="1">
            <a:off x="5402649" y="3081640"/>
            <a:ext cx="2030156" cy="13090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4239119-0F39-6243-9CF1-D4ACE64D3DE6}"/>
              </a:ext>
            </a:extLst>
          </p:cNvPr>
          <p:cNvSpPr txBox="1"/>
          <p:nvPr/>
        </p:nvSpPr>
        <p:spPr>
          <a:xfrm>
            <a:off x="7326817" y="5440070"/>
            <a:ext cx="780983" cy="2769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HTML file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2CE8A2-9599-114A-BD2B-5D12351DDF5B}"/>
              </a:ext>
            </a:extLst>
          </p:cNvPr>
          <p:cNvSpPr txBox="1"/>
          <p:nvPr/>
        </p:nvSpPr>
        <p:spPr>
          <a:xfrm>
            <a:off x="6252261" y="3847819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7E869A-2FC7-EB47-B4CD-976B26C19A32}"/>
              </a:ext>
            </a:extLst>
          </p:cNvPr>
          <p:cNvGrpSpPr/>
          <p:nvPr/>
        </p:nvGrpSpPr>
        <p:grpSpPr>
          <a:xfrm>
            <a:off x="6161903" y="1551909"/>
            <a:ext cx="3050574" cy="1812324"/>
            <a:chOff x="6161903" y="1551909"/>
            <a:chExt cx="3050574" cy="18123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DA4984-294E-034A-9956-883813A349DB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E9EE86D-DF5A-754C-82E9-DB6479894BAF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10054A-45D4-6747-B177-5279AC6BAFE5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E568C4-1911-C743-B5AF-788BED299765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6" name="Can 5">
                <a:extLst>
                  <a:ext uri="{FF2B5EF4-FFF2-40B4-BE49-F238E27FC236}">
                    <a16:creationId xmlns:a16="http://schemas.microsoft.com/office/drawing/2014/main" id="{9C5AE120-CC48-2441-8E2C-61A87F2FDBA0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FE85A7E-9F55-624B-9C85-88F70978DF9C}"/>
                  </a:ext>
                </a:extLst>
              </p:cNvPr>
              <p:cNvCxnSpPr>
                <a:stCxn id="4" idx="3"/>
                <a:endCxn id="5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72800929-6B40-434F-B5B1-32E7DFB16A90}"/>
                  </a:ext>
                </a:extLst>
              </p:cNvPr>
              <p:cNvCxnSpPr>
                <a:stCxn id="6" idx="1"/>
                <a:endCxn id="4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B8E4B8-7B0C-7A45-8F26-E42C5537C8A3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27D6B57-7304-864D-BF72-A8CFD6F861AD}"/>
                </a:ext>
              </a:extLst>
            </p:cNvPr>
            <p:cNvSpPr txBox="1"/>
            <p:nvPr/>
          </p:nvSpPr>
          <p:spPr>
            <a:xfrm>
              <a:off x="7236202" y="2821274"/>
              <a:ext cx="780983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HTML file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1BAF9A-8B91-CC42-89B4-818548331F18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8945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FE784-D5E0-9D42-A484-CE5E3A1E9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files vs. remote server responses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E07B5-EB42-CF4E-BE5F-2E2AF1E42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web application</a:t>
            </a:r>
          </a:p>
          <a:p>
            <a:pPr lvl="1"/>
            <a:r>
              <a:rPr lang="en-US" dirty="0"/>
              <a:t>Using VS Code (or other editors)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Using </a:t>
            </a:r>
            <a:r>
              <a:rPr lang="en-US" dirty="0" err="1"/>
              <a:t>webgages.charlotte.edu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95BBE8-30F7-C04D-8608-8063C147326D}"/>
              </a:ext>
            </a:extLst>
          </p:cNvPr>
          <p:cNvGrpSpPr/>
          <p:nvPr/>
        </p:nvGrpSpPr>
        <p:grpSpPr>
          <a:xfrm>
            <a:off x="6192022" y="4167422"/>
            <a:ext cx="3050574" cy="1812324"/>
            <a:chOff x="6096000" y="1469531"/>
            <a:chExt cx="3050574" cy="181232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B8B6F-8382-5E44-B2B8-AD579F5587C7}"/>
                </a:ext>
              </a:extLst>
            </p:cNvPr>
            <p:cNvSpPr/>
            <p:nvPr/>
          </p:nvSpPr>
          <p:spPr>
            <a:xfrm>
              <a:off x="6156239" y="1469531"/>
              <a:ext cx="2990335" cy="18123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A8C59AC-2EC6-0442-9A3C-89A696B78981}"/>
                </a:ext>
              </a:extLst>
            </p:cNvPr>
            <p:cNvSpPr/>
            <p:nvPr/>
          </p:nvSpPr>
          <p:spPr>
            <a:xfrm>
              <a:off x="6417276" y="1825626"/>
              <a:ext cx="1062681" cy="4480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CPU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A8BFBDB4-238C-FB4F-8FFA-67FDF1A2AAC6}"/>
                </a:ext>
              </a:extLst>
            </p:cNvPr>
            <p:cNvSpPr/>
            <p:nvPr/>
          </p:nvSpPr>
          <p:spPr>
            <a:xfrm>
              <a:off x="6404919" y="2553729"/>
              <a:ext cx="1095633" cy="535460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Disk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DCA27FC-6DE6-9D47-822F-33869FBA2C3C}"/>
                </a:ext>
              </a:extLst>
            </p:cNvPr>
            <p:cNvCxnSpPr>
              <a:stCxn id="21" idx="1"/>
              <a:endCxn id="19" idx="2"/>
            </p:cNvCxnSpPr>
            <p:nvPr/>
          </p:nvCxnSpPr>
          <p:spPr>
            <a:xfrm flipH="1" flipV="1">
              <a:off x="6948617" y="2273644"/>
              <a:ext cx="4119" cy="2800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CAF053-B5C2-3A40-9EDB-AE727CE0C392}"/>
                </a:ext>
              </a:extLst>
            </p:cNvPr>
            <p:cNvSpPr txBox="1"/>
            <p:nvPr/>
          </p:nvSpPr>
          <p:spPr>
            <a:xfrm>
              <a:off x="6096000" y="1469531"/>
              <a:ext cx="15549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Remote server</a:t>
              </a:r>
            </a:p>
          </p:txBody>
        </p:sp>
      </p:grp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3ECA4416-F4C4-7040-948D-DB54FE0D6934}"/>
              </a:ext>
            </a:extLst>
          </p:cNvPr>
          <p:cNvCxnSpPr>
            <a:cxnSpLocks/>
            <a:endCxn id="4" idx="1"/>
          </p:cNvCxnSpPr>
          <p:nvPr/>
        </p:nvCxnSpPr>
        <p:spPr>
          <a:xfrm rot="5400000" flipH="1" flipV="1">
            <a:off x="5402649" y="3081640"/>
            <a:ext cx="2030156" cy="13090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4239119-0F39-6243-9CF1-D4ACE64D3DE6}"/>
              </a:ext>
            </a:extLst>
          </p:cNvPr>
          <p:cNvSpPr txBox="1"/>
          <p:nvPr/>
        </p:nvSpPr>
        <p:spPr>
          <a:xfrm>
            <a:off x="7326817" y="5440070"/>
            <a:ext cx="780983" cy="2769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HTML file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72CE8A2-9599-114A-BD2B-5D12351DDF5B}"/>
              </a:ext>
            </a:extLst>
          </p:cNvPr>
          <p:cNvSpPr txBox="1"/>
          <p:nvPr/>
        </p:nvSpPr>
        <p:spPr>
          <a:xfrm>
            <a:off x="6252261" y="3847819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17E869A-2FC7-EB47-B4CD-976B26C19A32}"/>
              </a:ext>
            </a:extLst>
          </p:cNvPr>
          <p:cNvGrpSpPr/>
          <p:nvPr/>
        </p:nvGrpSpPr>
        <p:grpSpPr>
          <a:xfrm>
            <a:off x="6161903" y="1551909"/>
            <a:ext cx="3050574" cy="1812324"/>
            <a:chOff x="6161903" y="1551909"/>
            <a:chExt cx="3050574" cy="1812324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DDA4984-294E-034A-9956-883813A349DB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E9EE86D-DF5A-754C-82E9-DB6479894BAF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210054A-45D4-6747-B177-5279AC6BAFE5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8E568C4-1911-C743-B5AF-788BED299765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6" name="Can 5">
                <a:extLst>
                  <a:ext uri="{FF2B5EF4-FFF2-40B4-BE49-F238E27FC236}">
                    <a16:creationId xmlns:a16="http://schemas.microsoft.com/office/drawing/2014/main" id="{9C5AE120-CC48-2441-8E2C-61A87F2FDBA0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1FE85A7E-9F55-624B-9C85-88F70978DF9C}"/>
                  </a:ext>
                </a:extLst>
              </p:cNvPr>
              <p:cNvCxnSpPr>
                <a:stCxn id="4" idx="3"/>
                <a:endCxn id="5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72800929-6B40-434F-B5B1-32E7DFB16A90}"/>
                  </a:ext>
                </a:extLst>
              </p:cNvPr>
              <p:cNvCxnSpPr>
                <a:stCxn id="6" idx="1"/>
                <a:endCxn id="4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B8E4B8-7B0C-7A45-8F26-E42C5537C8A3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27D6B57-7304-864D-BF72-A8CFD6F861AD}"/>
                </a:ext>
              </a:extLst>
            </p:cNvPr>
            <p:cNvSpPr txBox="1"/>
            <p:nvPr/>
          </p:nvSpPr>
          <p:spPr>
            <a:xfrm>
              <a:off x="7236202" y="2821274"/>
              <a:ext cx="780983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HTML file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1BAF9A-8B91-CC42-89B4-818548331F18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9FFB5F5-6A74-4341-B1A3-ECE53693B9C0}"/>
              </a:ext>
            </a:extLst>
          </p:cNvPr>
          <p:cNvGrpSpPr/>
          <p:nvPr/>
        </p:nvGrpSpPr>
        <p:grpSpPr>
          <a:xfrm>
            <a:off x="2426354" y="4162170"/>
            <a:ext cx="3050574" cy="1812324"/>
            <a:chOff x="6161903" y="1551909"/>
            <a:chExt cx="3050574" cy="1812324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AD36ED9-95A4-7F49-A561-C90FED898A04}"/>
                </a:ext>
              </a:extLst>
            </p:cNvPr>
            <p:cNvGrpSpPr/>
            <p:nvPr/>
          </p:nvGrpSpPr>
          <p:grpSpPr>
            <a:xfrm>
              <a:off x="6161903" y="1551909"/>
              <a:ext cx="3050574" cy="1812324"/>
              <a:chOff x="6096000" y="1469531"/>
              <a:chExt cx="3050574" cy="1812324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8047E44-CF88-A342-B9D7-CCD3C4A01C00}"/>
                  </a:ext>
                </a:extLst>
              </p:cNvPr>
              <p:cNvSpPr/>
              <p:nvPr/>
            </p:nvSpPr>
            <p:spPr>
              <a:xfrm>
                <a:off x="6156239" y="1469531"/>
                <a:ext cx="2990335" cy="181232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2A0DB0A5-2A1E-9143-8511-CADD1252EBF4}"/>
                  </a:ext>
                </a:extLst>
              </p:cNvPr>
              <p:cNvSpPr/>
              <p:nvPr/>
            </p:nvSpPr>
            <p:spPr>
              <a:xfrm>
                <a:off x="6417276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CPU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6E44499-9227-6846-92BB-FC2519D2FB1F}"/>
                  </a:ext>
                </a:extLst>
              </p:cNvPr>
              <p:cNvSpPr/>
              <p:nvPr/>
            </p:nvSpPr>
            <p:spPr>
              <a:xfrm>
                <a:off x="7822857" y="1825626"/>
                <a:ext cx="1062681" cy="44801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Display</a:t>
                </a:r>
              </a:p>
            </p:txBody>
          </p:sp>
          <p:sp>
            <p:nvSpPr>
              <p:cNvPr id="43" name="Can 42">
                <a:extLst>
                  <a:ext uri="{FF2B5EF4-FFF2-40B4-BE49-F238E27FC236}">
                    <a16:creationId xmlns:a16="http://schemas.microsoft.com/office/drawing/2014/main" id="{1F6154C6-A16E-5E45-8C98-9B0115C5A0CA}"/>
                  </a:ext>
                </a:extLst>
              </p:cNvPr>
              <p:cNvSpPr/>
              <p:nvPr/>
            </p:nvSpPr>
            <p:spPr>
              <a:xfrm>
                <a:off x="6404919" y="2553729"/>
                <a:ext cx="1095633" cy="535460"/>
              </a:xfrm>
              <a:prstGeom prst="ca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Disk</a:t>
                </a:r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249AC41-67C4-474C-BEE6-11EE5E9E132A}"/>
                  </a:ext>
                </a:extLst>
              </p:cNvPr>
              <p:cNvCxnSpPr>
                <a:cxnSpLocks/>
                <a:stCxn id="41" idx="3"/>
                <a:endCxn id="42" idx="1"/>
              </p:cNvCxnSpPr>
              <p:nvPr/>
            </p:nvCxnSpPr>
            <p:spPr>
              <a:xfrm>
                <a:off x="7479957" y="2049635"/>
                <a:ext cx="3429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22F4F50D-EC4C-4742-8B5F-B9E271494F9E}"/>
                  </a:ext>
                </a:extLst>
              </p:cNvPr>
              <p:cNvCxnSpPr>
                <a:cxnSpLocks/>
                <a:stCxn id="43" idx="1"/>
                <a:endCxn id="41" idx="2"/>
              </p:cNvCxnSpPr>
              <p:nvPr/>
            </p:nvCxnSpPr>
            <p:spPr>
              <a:xfrm flipH="1" flipV="1">
                <a:off x="6948617" y="2273644"/>
                <a:ext cx="4119" cy="28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083FB1D-3237-F64E-A2E0-C149D607476E}"/>
                  </a:ext>
                </a:extLst>
              </p:cNvPr>
              <p:cNvSpPr txBox="1"/>
              <p:nvPr/>
            </p:nvSpPr>
            <p:spPr>
              <a:xfrm>
                <a:off x="6096000" y="1469531"/>
                <a:ext cx="1632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Local computer</a:t>
                </a:r>
              </a:p>
            </p:txBody>
          </p: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335B3A8-8C79-D84D-8B17-C2F8B7F846A3}"/>
                </a:ext>
              </a:extLst>
            </p:cNvPr>
            <p:cNvSpPr txBox="1"/>
            <p:nvPr/>
          </p:nvSpPr>
          <p:spPr>
            <a:xfrm>
              <a:off x="6222142" y="1937587"/>
              <a:ext cx="699615" cy="2769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Browser</a:t>
              </a:r>
            </a:p>
          </p:txBody>
        </p:sp>
      </p:grpSp>
      <p:cxnSp>
        <p:nvCxnSpPr>
          <p:cNvPr id="47" name="Curved Connector 46">
            <a:extLst>
              <a:ext uri="{FF2B5EF4-FFF2-40B4-BE49-F238E27FC236}">
                <a16:creationId xmlns:a16="http://schemas.microsoft.com/office/drawing/2014/main" id="{FC7ED9D6-7A99-D44C-9E67-CEE6C2CC646F}"/>
              </a:ext>
            </a:extLst>
          </p:cNvPr>
          <p:cNvCxnSpPr>
            <a:cxnSpLocks/>
            <a:endCxn id="38" idx="0"/>
          </p:cNvCxnSpPr>
          <p:nvPr/>
        </p:nvCxnSpPr>
        <p:spPr>
          <a:xfrm rot="10800000" flipV="1">
            <a:off x="2836402" y="4241756"/>
            <a:ext cx="3432575" cy="30609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C8B3B4B6-F806-4E4B-B07A-020B92F6D4EB}"/>
              </a:ext>
            </a:extLst>
          </p:cNvPr>
          <p:cNvSpPr txBox="1"/>
          <p:nvPr/>
        </p:nvSpPr>
        <p:spPr>
          <a:xfrm>
            <a:off x="4696623" y="3984570"/>
            <a:ext cx="1106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URL-https</a:t>
            </a:r>
          </a:p>
        </p:txBody>
      </p:sp>
    </p:spTree>
    <p:extLst>
      <p:ext uri="{BB962C8B-B14F-4D97-AF65-F5344CB8AC3E}">
        <p14:creationId xmlns:p14="http://schemas.microsoft.com/office/powerpoint/2010/main" val="2072198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2142E-A108-F44A-A64D-71A65A7FC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21BB9-29DC-2043-B280-CBB698814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“use strict”;</a:t>
            </a:r>
          </a:p>
          <a:p>
            <a:r>
              <a:rPr lang="en-US" dirty="0"/>
              <a:t>Case sensitive</a:t>
            </a:r>
          </a:p>
          <a:p>
            <a:r>
              <a:rPr lang="en-US" dirty="0"/>
              <a:t>Always initialize variables</a:t>
            </a:r>
          </a:p>
          <a:p>
            <a:r>
              <a:rPr lang="en-US" dirty="0"/>
              <a:t>let vs. var – use let</a:t>
            </a:r>
          </a:p>
          <a:p>
            <a:pPr lvl="1"/>
            <a:r>
              <a:rPr lang="en-US" dirty="0"/>
              <a:t>Variable scopes           “2” === 2</a:t>
            </a:r>
          </a:p>
          <a:p>
            <a:pPr lvl="2"/>
            <a:r>
              <a:rPr lang="en-US" dirty="0"/>
              <a:t>var - function</a:t>
            </a:r>
          </a:p>
          <a:p>
            <a:pPr lvl="2"/>
            <a:r>
              <a:rPr lang="en-US" dirty="0"/>
              <a:t>let – block { … }</a:t>
            </a:r>
          </a:p>
          <a:p>
            <a:pPr lvl="2"/>
            <a:r>
              <a:rPr lang="en-US" dirty="0"/>
              <a:t>nothing - global</a:t>
            </a:r>
          </a:p>
          <a:p>
            <a:r>
              <a:rPr lang="en-US" dirty="0"/>
              <a:t>No explicit typing – some auto conversions can be dangerous</a:t>
            </a:r>
          </a:p>
          <a:p>
            <a:pPr lvl="1"/>
            <a:r>
              <a:rPr lang="en-US" dirty="0"/>
              <a:t>Comparisons: string </a:t>
            </a:r>
            <a:r>
              <a:rPr lang="en-US" dirty="0">
                <a:sym typeface="Wingdings" pitchFamily="2" charset="2"/>
              </a:rPr>
              <a:t> number</a:t>
            </a:r>
          </a:p>
          <a:p>
            <a:pPr lvl="1"/>
            <a:r>
              <a:rPr lang="en-US" dirty="0">
                <a:sym typeface="Wingdings" pitchFamily="2" charset="2"/>
              </a:rPr>
              <a:t>Use === (strict eq) most of the time, instead of == (loose eq) 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42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Array and array methods</a:t>
            </a:r>
          </a:p>
        </p:txBody>
      </p:sp>
      <p:sp>
        <p:nvSpPr>
          <p:cNvPr id="106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dirty="0"/>
              <a:t>let A = [1, 11, 2, 3] or let A = new Array()</a:t>
            </a:r>
          </a:p>
          <a:p>
            <a:pPr lvl="1"/>
            <a:r>
              <a:rPr lang="en-US" dirty="0"/>
              <a:t>[] or new Array()</a:t>
            </a:r>
          </a:p>
          <a:p>
            <a:pPr lvl="1"/>
            <a:r>
              <a:rPr lang="en-US" dirty="0"/>
              <a:t>Elements may have different types</a:t>
            </a:r>
          </a:p>
          <a:p>
            <a:r>
              <a:rPr lang="en-US" dirty="0"/>
              <a:t>Properties</a:t>
            </a:r>
          </a:p>
          <a:p>
            <a:pPr lvl="1"/>
            <a:r>
              <a:rPr lang="en-US" dirty="0" err="1"/>
              <a:t>A.length</a:t>
            </a:r>
            <a:endParaRPr lang="en-US" dirty="0"/>
          </a:p>
          <a:p>
            <a:r>
              <a:rPr lang="en-US" dirty="0"/>
              <a:t>Methods</a:t>
            </a:r>
          </a:p>
          <a:p>
            <a:pPr lvl="1"/>
            <a:r>
              <a:rPr dirty="0" err="1"/>
              <a:t>A.push</a:t>
            </a:r>
            <a:r>
              <a:rPr dirty="0"/>
              <a:t>(), </a:t>
            </a:r>
            <a:r>
              <a:rPr dirty="0" err="1"/>
              <a:t>A.pop</a:t>
            </a:r>
            <a:r>
              <a:rPr dirty="0"/>
              <a:t>(), </a:t>
            </a:r>
            <a:r>
              <a:rPr dirty="0" err="1"/>
              <a:t>A.shift</a:t>
            </a:r>
            <a:r>
              <a:rPr dirty="0"/>
              <a:t>(), </a:t>
            </a:r>
            <a:r>
              <a:rPr dirty="0" err="1"/>
              <a:t>A.unshift</a:t>
            </a:r>
            <a:r>
              <a:rPr dirty="0"/>
              <a:t>(), </a:t>
            </a:r>
            <a:r>
              <a:rPr dirty="0" err="1"/>
              <a:t>A.splice</a:t>
            </a:r>
            <a:r>
              <a:rPr dirty="0"/>
              <a:t>()</a:t>
            </a:r>
          </a:p>
          <a:p>
            <a:pPr lvl="1"/>
            <a:r>
              <a:rPr dirty="0" err="1"/>
              <a:t>A.indexOf</a:t>
            </a:r>
            <a:r>
              <a:rPr dirty="0"/>
              <a:t>(), </a:t>
            </a:r>
            <a:r>
              <a:rPr dirty="0" err="1"/>
              <a:t>A.lastIndexOf</a:t>
            </a:r>
            <a:r>
              <a:rPr dirty="0"/>
              <a:t>()</a:t>
            </a:r>
          </a:p>
          <a:p>
            <a:pPr lvl="1"/>
            <a:r>
              <a:rPr dirty="0" err="1"/>
              <a:t>A.forEach</a:t>
            </a:r>
            <a:r>
              <a:rPr dirty="0"/>
              <a:t>()</a:t>
            </a:r>
          </a:p>
          <a:p>
            <a:pPr lvl="1"/>
            <a:r>
              <a:rPr dirty="0" err="1"/>
              <a:t>A.sort</a:t>
            </a:r>
            <a:r>
              <a:rPr dirty="0"/>
              <a:t>()</a:t>
            </a:r>
          </a:p>
          <a:p>
            <a:pPr lvl="2"/>
            <a:r>
              <a:rPr dirty="0"/>
              <a:t>Default behavior</a:t>
            </a:r>
            <a:r>
              <a:rPr lang="en-US" dirty="0"/>
              <a:t> – string!</a:t>
            </a:r>
            <a:endParaRPr dirty="0"/>
          </a:p>
          <a:p>
            <a:r>
              <a:rPr dirty="0"/>
              <a:t>for-of loop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FE2CD-17D0-ABDF-76BB-3BCFB79CA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and string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5326E-55F7-32E7-8410-FCD89297AC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t = “This is a string.”</a:t>
            </a:r>
          </a:p>
          <a:p>
            <a:r>
              <a:rPr lang="en-US" dirty="0"/>
              <a:t>Property</a:t>
            </a:r>
          </a:p>
          <a:p>
            <a:pPr lvl="1"/>
            <a:r>
              <a:rPr lang="en-US" dirty="0"/>
              <a:t>Length</a:t>
            </a:r>
          </a:p>
          <a:p>
            <a:r>
              <a:rPr lang="en-US" dirty="0"/>
              <a:t>Methods</a:t>
            </a:r>
          </a:p>
          <a:p>
            <a:pPr lvl="1"/>
            <a:r>
              <a:rPr lang="en-US" dirty="0" err="1"/>
              <a:t>charAt</a:t>
            </a:r>
            <a:endParaRPr lang="en-US" dirty="0"/>
          </a:p>
          <a:p>
            <a:pPr lvl="1"/>
            <a:r>
              <a:rPr lang="en-US" dirty="0" err="1"/>
              <a:t>indexOf</a:t>
            </a:r>
            <a:r>
              <a:rPr lang="en-US" dirty="0"/>
              <a:t>, </a:t>
            </a:r>
            <a:r>
              <a:rPr lang="en-US" dirty="0" err="1"/>
              <a:t>lastIndexOf</a:t>
            </a:r>
            <a:r>
              <a:rPr lang="en-US" dirty="0"/>
              <a:t>, replace</a:t>
            </a:r>
          </a:p>
          <a:p>
            <a:pPr lvl="1"/>
            <a:r>
              <a:rPr lang="en-US" dirty="0" err="1"/>
              <a:t>substr</a:t>
            </a:r>
            <a:r>
              <a:rPr lang="en-US" dirty="0"/>
              <a:t>, substring</a:t>
            </a:r>
          </a:p>
          <a:p>
            <a:pPr lvl="1"/>
            <a:r>
              <a:rPr lang="en-US" dirty="0"/>
              <a:t>split, trim</a:t>
            </a:r>
          </a:p>
          <a:p>
            <a:pPr lvl="1"/>
            <a:r>
              <a:rPr lang="en-US" dirty="0" err="1"/>
              <a:t>toLowerCase</a:t>
            </a:r>
            <a:r>
              <a:rPr lang="en-US" dirty="0"/>
              <a:t>, </a:t>
            </a:r>
            <a:r>
              <a:rPr lang="en-US" dirty="0" err="1"/>
              <a:t>toUpperCase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578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39882</TotalTime>
  <Words>573</Words>
  <Application>Microsoft Macintosh PowerPoint</Application>
  <PresentationFormat>Widescreen</PresentationFormat>
  <Paragraphs>131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ITIS 3135 Web Application Design and Development </vt:lpstr>
      <vt:lpstr>Questions?</vt:lpstr>
      <vt:lpstr>Local files vs. remote server responses </vt:lpstr>
      <vt:lpstr>Local files vs. remote server responses </vt:lpstr>
      <vt:lpstr>Local files vs. remote server responses </vt:lpstr>
      <vt:lpstr>Local files vs. remote server responses </vt:lpstr>
      <vt:lpstr>Javascript basics</vt:lpstr>
      <vt:lpstr>Array and array methods</vt:lpstr>
      <vt:lpstr>String and string methods</vt:lpstr>
      <vt:lpstr>In-class Activities – JavaScript Basics</vt:lpstr>
      <vt:lpstr>In-class Activities – JavaScript Basics (cont.)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31</cp:revision>
  <dcterms:created xsi:type="dcterms:W3CDTF">2022-01-13T19:38:12Z</dcterms:created>
  <dcterms:modified xsi:type="dcterms:W3CDTF">2024-02-15T01:17:00Z</dcterms:modified>
</cp:coreProperties>
</file>