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2" r:id="rId1"/>
  </p:sldMasterIdLst>
  <p:notesMasterIdLst>
    <p:notesMasterId r:id="rId29"/>
  </p:notesMasterIdLst>
  <p:handoutMasterIdLst>
    <p:handoutMasterId r:id="rId30"/>
  </p:handoutMasterIdLst>
  <p:sldIdLst>
    <p:sldId id="323" r:id="rId2"/>
    <p:sldId id="324" r:id="rId3"/>
    <p:sldId id="333" r:id="rId4"/>
    <p:sldId id="334" r:id="rId5"/>
    <p:sldId id="335" r:id="rId6"/>
    <p:sldId id="343" r:id="rId7"/>
    <p:sldId id="344" r:id="rId8"/>
    <p:sldId id="345" r:id="rId9"/>
    <p:sldId id="346" r:id="rId10"/>
    <p:sldId id="347" r:id="rId11"/>
    <p:sldId id="348" r:id="rId12"/>
    <p:sldId id="349" r:id="rId13"/>
    <p:sldId id="350" r:id="rId14"/>
    <p:sldId id="351" r:id="rId15"/>
    <p:sldId id="352" r:id="rId16"/>
    <p:sldId id="353" r:id="rId17"/>
    <p:sldId id="354" r:id="rId18"/>
    <p:sldId id="355" r:id="rId19"/>
    <p:sldId id="356" r:id="rId20"/>
    <p:sldId id="357" r:id="rId21"/>
    <p:sldId id="358" r:id="rId22"/>
    <p:sldId id="359" r:id="rId23"/>
    <p:sldId id="364" r:id="rId24"/>
    <p:sldId id="365" r:id="rId25"/>
    <p:sldId id="366" r:id="rId26"/>
    <p:sldId id="367" r:id="rId27"/>
    <p:sldId id="368" r:id="rId2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615" autoAdjust="0"/>
    <p:restoredTop sz="86474" autoAdjust="0"/>
  </p:normalViewPr>
  <p:slideViewPr>
    <p:cSldViewPr>
      <p:cViewPr varScale="1">
        <p:scale>
          <a:sx n="97" d="100"/>
          <a:sy n="97" d="100"/>
        </p:scale>
        <p:origin x="154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4633A84-D730-4DB1-B585-7559B92CE5D8}" type="datetimeFigureOut">
              <a:rPr lang="en-US"/>
              <a:pPr>
                <a:defRPr/>
              </a:pPr>
              <a:t>2/16/2017</a:t>
            </a:fld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C669EC8-97E7-4C24-A864-1853E75085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9857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82C5A2EE-74B4-4329-B2EC-6DFE0575ED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4556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143000"/>
            <a:ext cx="7772400" cy="553998"/>
          </a:xfrm>
        </p:spPr>
        <p:txBody>
          <a:bodyPr lIns="0" tIns="0" rIns="0" bIns="0" anchor="t" anchorCtr="0">
            <a:spAutoFit/>
          </a:bodyPr>
          <a:lstStyle>
            <a:lvl1pPr>
              <a:defRPr sz="3600" b="1" i="0" baseline="0">
                <a:solidFill>
                  <a:srgbClr val="000099"/>
                </a:solidFill>
              </a:defRPr>
            </a:lvl1pPr>
          </a:lstStyle>
          <a:p>
            <a:r>
              <a:rPr lang="en-US" dirty="0" smtClean="0"/>
              <a:t>Chapter number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/>
            </a:lvl1pPr>
          </a:lstStyle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 smtClean="0">
              <a:latin typeface="Times New Roman"/>
            </a:endParaRPr>
          </a:p>
          <a:p>
            <a:pPr>
              <a:defRPr/>
            </a:pPr>
            <a:r>
              <a:rPr lang="en-US" dirty="0" smtClean="0">
                <a:solidFill>
                  <a:schemeClr val="bg1"/>
                </a:solidFill>
              </a:rPr>
              <a:t>C7,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387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igur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700"/>
            </a:lvl1pPr>
          </a:lstStyle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 smtClean="0"/>
          </a:p>
          <a:p>
            <a:pPr algn="r">
              <a:defRPr/>
            </a:pPr>
            <a:r>
              <a:rPr lang="en-US" sz="9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C7,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700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5800"/>
            <a:ext cx="7772400" cy="553998"/>
          </a:xfrm>
        </p:spPr>
        <p:txBody>
          <a:bodyPr lIns="0" tIns="0" rIns="0" bIns="0" anchor="t" anchorCtr="0">
            <a:spAutoFit/>
          </a:bodyPr>
          <a:lstStyle>
            <a:lvl1pPr>
              <a:defRPr sz="3600" b="1" i="0" baseline="0">
                <a:solidFill>
                  <a:srgbClr val="0033CC"/>
                </a:solidFill>
              </a:defRPr>
            </a:lvl1pPr>
          </a:lstStyle>
          <a:p>
            <a:r>
              <a:rPr lang="en-US" dirty="0" smtClean="0"/>
              <a:t>Chapter number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smtClean="0">
              <a:latin typeface="Times New Roman"/>
            </a:endParaRPr>
          </a:p>
          <a:p>
            <a:pPr>
              <a:defRPr/>
            </a:pPr>
            <a:r>
              <a:rPr lang="en-US" smtClean="0"/>
              <a:t>Slide </a:t>
            </a:r>
            <a:fld id="{BF5C1183-B085-4070-A402-C03A3F977D3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387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85800"/>
            <a:ext cx="7315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600" b="1" i="0" baseline="0">
                <a:solidFill>
                  <a:srgbClr val="0033CC"/>
                </a:solidFill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700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6172200"/>
            <a:ext cx="9144000" cy="685800"/>
          </a:xfrm>
          <a:prstGeom prst="rect">
            <a:avLst/>
          </a:prstGeom>
          <a:solidFill>
            <a:srgbClr val="20396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743200" y="6248400"/>
            <a:ext cx="3657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700" b="1" i="1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76200" y="6248400"/>
            <a:ext cx="27432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500"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latin typeface="Arial Narrow" pitchFamily="34" charset="0"/>
              </a:defRPr>
            </a:lvl1pPr>
          </a:lstStyle>
          <a:p>
            <a:pPr algn="l">
              <a:defRPr/>
            </a:pPr>
            <a:endParaRPr lang="en-US" sz="1400" dirty="0" smtClean="0">
              <a:latin typeface="Times New Roman"/>
            </a:endParaRPr>
          </a:p>
          <a:p>
            <a:pPr>
              <a:defRPr/>
            </a:pPr>
            <a:r>
              <a:rPr lang="en-US" dirty="0" smtClean="0">
                <a:solidFill>
                  <a:schemeClr val="bg1"/>
                </a:solidFill>
              </a:rPr>
              <a:t>C7,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30" y="6397412"/>
            <a:ext cx="1228170" cy="2319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Word_Document1.docx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1.emf"/><Relationship Id="rId4" Type="http://schemas.openxmlformats.org/officeDocument/2006/relationships/package" Target="../embeddings/Microsoft_Word_Document9.docx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12.emf"/><Relationship Id="rId4" Type="http://schemas.openxmlformats.org/officeDocument/2006/relationships/package" Target="../embeddings/Microsoft_Word_Document10.docx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13.emf"/><Relationship Id="rId4" Type="http://schemas.openxmlformats.org/officeDocument/2006/relationships/package" Target="../embeddings/Microsoft_Word_Document11.docx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14.emf"/><Relationship Id="rId4" Type="http://schemas.openxmlformats.org/officeDocument/2006/relationships/package" Target="../embeddings/Microsoft_Word_Document12.docx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15.emf"/><Relationship Id="rId4" Type="http://schemas.openxmlformats.org/officeDocument/2006/relationships/package" Target="../embeddings/Microsoft_Word_Document13.docx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16.emf"/><Relationship Id="rId4" Type="http://schemas.openxmlformats.org/officeDocument/2006/relationships/package" Target="../embeddings/Microsoft_Word_Document14.docx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17.emf"/><Relationship Id="rId4" Type="http://schemas.openxmlformats.org/officeDocument/2006/relationships/package" Target="../embeddings/Microsoft_Word_Document15.docx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5" Type="http://schemas.openxmlformats.org/officeDocument/2006/relationships/image" Target="../media/image18.emf"/><Relationship Id="rId4" Type="http://schemas.openxmlformats.org/officeDocument/2006/relationships/package" Target="../embeddings/Microsoft_Word_Document16.docx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19.emf"/><Relationship Id="rId4" Type="http://schemas.openxmlformats.org/officeDocument/2006/relationships/package" Target="../embeddings/Microsoft_Word_Document17.docx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5" Type="http://schemas.openxmlformats.org/officeDocument/2006/relationships/image" Target="../media/image21.emf"/><Relationship Id="rId4" Type="http://schemas.openxmlformats.org/officeDocument/2006/relationships/package" Target="../embeddings/Microsoft_Word_Document18.docx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5" Type="http://schemas.openxmlformats.org/officeDocument/2006/relationships/image" Target="../media/image22.emf"/><Relationship Id="rId4" Type="http://schemas.openxmlformats.org/officeDocument/2006/relationships/package" Target="../embeddings/Microsoft_Word_Document19.docx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5" Type="http://schemas.openxmlformats.org/officeDocument/2006/relationships/image" Target="../media/image23.emf"/><Relationship Id="rId4" Type="http://schemas.openxmlformats.org/officeDocument/2006/relationships/package" Target="../embeddings/Microsoft_Word_Document20.docx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5" Type="http://schemas.openxmlformats.org/officeDocument/2006/relationships/image" Target="../media/image24.emf"/><Relationship Id="rId4" Type="http://schemas.openxmlformats.org/officeDocument/2006/relationships/package" Target="../embeddings/Microsoft_Word_Document21.docx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5" Type="http://schemas.openxmlformats.org/officeDocument/2006/relationships/image" Target="../media/image25.emf"/><Relationship Id="rId4" Type="http://schemas.openxmlformats.org/officeDocument/2006/relationships/package" Target="../embeddings/Microsoft_Word_Document22.docx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5" Type="http://schemas.openxmlformats.org/officeDocument/2006/relationships/image" Target="../media/image26.emf"/><Relationship Id="rId4" Type="http://schemas.openxmlformats.org/officeDocument/2006/relationships/package" Target="../embeddings/Microsoft_Word_Document23.docx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5" Type="http://schemas.openxmlformats.org/officeDocument/2006/relationships/image" Target="../media/image27.emf"/><Relationship Id="rId4" Type="http://schemas.openxmlformats.org/officeDocument/2006/relationships/package" Target="../embeddings/Microsoft_Word_Document24.docx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5" Type="http://schemas.openxmlformats.org/officeDocument/2006/relationships/image" Target="../media/image28.emf"/><Relationship Id="rId4" Type="http://schemas.openxmlformats.org/officeDocument/2006/relationships/package" Target="../embeddings/Microsoft_Word_Document25.docx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Word_Document3.doc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5.emf"/><Relationship Id="rId4" Type="http://schemas.openxmlformats.org/officeDocument/2006/relationships/package" Target="../embeddings/Microsoft_Word_Document4.docx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6.emf"/><Relationship Id="rId4" Type="http://schemas.openxmlformats.org/officeDocument/2006/relationships/package" Target="../embeddings/Microsoft_Word_Document5.docx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7.emf"/><Relationship Id="rId4" Type="http://schemas.openxmlformats.org/officeDocument/2006/relationships/package" Target="../embeddings/Microsoft_Word_Document6.docx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8.emf"/><Relationship Id="rId4" Type="http://schemas.openxmlformats.org/officeDocument/2006/relationships/package" Target="../embeddings/Microsoft_Word_Document7.docx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0.emf"/><Relationship Id="rId4" Type="http://schemas.openxmlformats.org/officeDocument/2006/relationships/package" Target="../embeddings/Microsoft_Word_Document8.doc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7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4915106"/>
              </p:ext>
            </p:extLst>
          </p:nvPr>
        </p:nvGraphicFramePr>
        <p:xfrm>
          <a:off x="914400" y="1600200"/>
          <a:ext cx="7301323" cy="17834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Document" r:id="rId4" imgW="7313400" imgH="1782008" progId="Word.Document.12">
                  <p:embed/>
                </p:oleObj>
              </mc:Choice>
              <mc:Fallback>
                <p:oleObj name="Document" r:id="rId4" imgW="7313400" imgH="178200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600200"/>
                        <a:ext cx="7301323" cy="17834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smtClean="0">
              <a:latin typeface="Times New Roman"/>
            </a:endParaRPr>
          </a:p>
          <a:p>
            <a:pPr>
              <a:defRPr/>
            </a:pPr>
            <a:r>
              <a:rPr lang="en-US" smtClean="0">
                <a:solidFill>
                  <a:schemeClr val="bg1"/>
                </a:solidFill>
              </a:rPr>
              <a:t>C7,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95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swap.js file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0580859"/>
              </p:ext>
            </p:extLst>
          </p:nvPr>
        </p:nvGraphicFramePr>
        <p:xfrm>
          <a:off x="914400" y="1109136"/>
          <a:ext cx="7313400" cy="41486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3" name="Document" r:id="rId4" imgW="7313400" imgH="4148664" progId="Word.Document.12">
                  <p:embed/>
                </p:oleObj>
              </mc:Choice>
              <mc:Fallback>
                <p:oleObj name="Document" r:id="rId4" imgW="7313400" imgH="414866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09136"/>
                        <a:ext cx="7313400" cy="41486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C7,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10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6082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swap.js file (continued)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2326121"/>
              </p:ext>
            </p:extLst>
          </p:nvPr>
        </p:nvGraphicFramePr>
        <p:xfrm>
          <a:off x="914400" y="1143000"/>
          <a:ext cx="7313400" cy="40612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7" name="Document" r:id="rId4" imgW="7313400" imgH="4061236" progId="Word.Document.12">
                  <p:embed/>
                </p:oleObj>
              </mc:Choice>
              <mc:Fallback>
                <p:oleObj name="Document" r:id="rId4" imgW="7313400" imgH="406123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40612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C7,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11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036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methods for working with a timer </a:t>
            </a:r>
            <a:br>
              <a:rPr lang="en-US" dirty="0"/>
            </a:br>
            <a:r>
              <a:rPr lang="en-US" dirty="0"/>
              <a:t>that calls a function once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6458040"/>
              </p:ext>
            </p:extLst>
          </p:nvPr>
        </p:nvGraphicFramePr>
        <p:xfrm>
          <a:off x="914400" y="1295400"/>
          <a:ext cx="7300912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1" name="Document" r:id="rId4" imgW="7301323" imgH="466645" progId="Word.Document.12">
                  <p:embed/>
                </p:oleObj>
              </mc:Choice>
              <mc:Fallback>
                <p:oleObj name="Document" r:id="rId4" imgW="7301323" imgH="46664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295400"/>
                        <a:ext cx="7300912" cy="466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C7,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513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FAQs application with an upgrade </a:t>
            </a:r>
            <a:br>
              <a:rPr lang="en-US" dirty="0"/>
            </a:br>
            <a:r>
              <a:rPr lang="en-US" dirty="0"/>
              <a:t>that starts after 5 seconds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3825086"/>
              </p:ext>
            </p:extLst>
          </p:nvPr>
        </p:nvGraphicFramePr>
        <p:xfrm>
          <a:off x="914400" y="1295400"/>
          <a:ext cx="7313400" cy="44803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5" name="Document" r:id="rId4" imgW="7313400" imgH="4480384" progId="Word.Document.12">
                  <p:embed/>
                </p:oleObj>
              </mc:Choice>
              <mc:Fallback>
                <p:oleObj name="Document" r:id="rId4" imgW="7313400" imgH="448038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295400"/>
                        <a:ext cx="7313400" cy="44803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C7,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4339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How to use a one-time timer to start </a:t>
            </a:r>
            <a:br>
              <a:rPr lang="en-US" dirty="0"/>
            </a:br>
            <a:r>
              <a:rPr lang="en-US" dirty="0"/>
              <a:t>or cancel the upgrade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9633358"/>
              </p:ext>
            </p:extLst>
          </p:nvPr>
        </p:nvGraphicFramePr>
        <p:xfrm>
          <a:off x="914400" y="1295400"/>
          <a:ext cx="7313400" cy="48376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9" name="Document" r:id="rId4" imgW="7313400" imgH="4837649" progId="Word.Document.12">
                  <p:embed/>
                </p:oleObj>
              </mc:Choice>
              <mc:Fallback>
                <p:oleObj name="Document" r:id="rId4" imgW="7313400" imgH="483764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295400"/>
                        <a:ext cx="7313400" cy="48376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C7,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14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726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methods for working with a timer </a:t>
            </a:r>
            <a:br>
              <a:rPr lang="en-US" dirty="0"/>
            </a:br>
            <a:r>
              <a:rPr lang="en-US" dirty="0"/>
              <a:t>that calls a function repeatedly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2834276"/>
              </p:ext>
            </p:extLst>
          </p:nvPr>
        </p:nvGraphicFramePr>
        <p:xfrm>
          <a:off x="914400" y="1295400"/>
          <a:ext cx="7300912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2" name="Document" r:id="rId4" imgW="7301323" imgH="466645" progId="Word.Document.12">
                  <p:embed/>
                </p:oleObj>
              </mc:Choice>
              <mc:Fallback>
                <p:oleObj name="Document" r:id="rId4" imgW="7301323" imgH="46664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295400"/>
                        <a:ext cx="7300912" cy="466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C7,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263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FAQs application with a counter </a:t>
            </a:r>
            <a:r>
              <a:rPr lang="en-US" dirty="0" smtClean="0"/>
              <a:t>at </a:t>
            </a:r>
            <a:r>
              <a:rPr lang="en-US" dirty="0"/>
              <a:t>the bottom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1913974"/>
              </p:ext>
            </p:extLst>
          </p:nvPr>
        </p:nvGraphicFramePr>
        <p:xfrm>
          <a:off x="914400" y="1066800"/>
          <a:ext cx="7313400" cy="31988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5" name="Document" r:id="rId4" imgW="7313400" imgH="3198835" progId="Word.Document.12">
                  <p:embed/>
                </p:oleObj>
              </mc:Choice>
              <mc:Fallback>
                <p:oleObj name="Document" r:id="rId4" imgW="7313400" imgH="319883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31988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C7,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16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150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use the </a:t>
            </a:r>
            <a:r>
              <a:rPr lang="en-US" dirty="0" err="1"/>
              <a:t>setInterval</a:t>
            </a:r>
            <a:r>
              <a:rPr lang="en-US" dirty="0"/>
              <a:t> method </a:t>
            </a:r>
            <a:br>
              <a:rPr lang="en-US" dirty="0"/>
            </a:br>
            <a:r>
              <a:rPr lang="en-US" dirty="0"/>
              <a:t>to add a counter to a page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C7,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17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8413517"/>
              </p:ext>
            </p:extLst>
          </p:nvPr>
        </p:nvGraphicFramePr>
        <p:xfrm>
          <a:off x="914400" y="1295400"/>
          <a:ext cx="7313400" cy="38374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9" name="Document" r:id="rId4" imgW="7313400" imgH="3837451" progId="Word.Document.12">
                  <p:embed/>
                </p:oleObj>
              </mc:Choice>
              <mc:Fallback>
                <p:oleObj name="Document" r:id="rId4" imgW="7313400" imgH="383745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295400"/>
                        <a:ext cx="7313400" cy="38374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2950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use an anonymous function </a:t>
            </a:r>
            <a:br>
              <a:rPr lang="en-US" dirty="0"/>
            </a:br>
            <a:r>
              <a:rPr lang="en-US" dirty="0"/>
              <a:t>with the </a:t>
            </a:r>
            <a:r>
              <a:rPr lang="en-US" dirty="0" err="1"/>
              <a:t>setInterval</a:t>
            </a:r>
            <a:r>
              <a:rPr lang="en-US" dirty="0"/>
              <a:t> method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0684055"/>
              </p:ext>
            </p:extLst>
          </p:nvPr>
        </p:nvGraphicFramePr>
        <p:xfrm>
          <a:off x="914400" y="1295400"/>
          <a:ext cx="7313400" cy="23072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3" name="Document" r:id="rId4" imgW="7313400" imgH="2307292" progId="Word.Document.12">
                  <p:embed/>
                </p:oleObj>
              </mc:Choice>
              <mc:Fallback>
                <p:oleObj name="Document" r:id="rId4" imgW="7313400" imgH="230729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295400"/>
                        <a:ext cx="7313400" cy="23072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C7,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18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157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user interface for the Slide Show application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C7,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19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967" y="1176654"/>
            <a:ext cx="5267633" cy="461454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1726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1419300"/>
              </p:ext>
            </p:extLst>
          </p:nvPr>
        </p:nvGraphicFramePr>
        <p:xfrm>
          <a:off x="914400" y="1066800"/>
          <a:ext cx="7313400" cy="44167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Document" r:id="rId3" imgW="7301323" imgH="4420169" progId="Word.Document.12">
                  <p:embed/>
                </p:oleObj>
              </mc:Choice>
              <mc:Fallback>
                <p:oleObj name="Document" r:id="rId3" imgW="7301323" imgH="442016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44167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C7,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614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HTML for the </a:t>
            </a:r>
            <a:r>
              <a:rPr lang="en-US" dirty="0" smtClean="0"/>
              <a:t>Slide Show application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C7,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20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1985653"/>
              </p:ext>
            </p:extLst>
          </p:nvPr>
        </p:nvGraphicFramePr>
        <p:xfrm>
          <a:off x="914400" y="1066800"/>
          <a:ext cx="7313400" cy="47577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7" name="Document" r:id="rId4" imgW="7313400" imgH="4757777" progId="Word.Document.12">
                  <p:embed/>
                </p:oleObj>
              </mc:Choice>
              <mc:Fallback>
                <p:oleObj name="Document" r:id="rId4" imgW="7313400" imgH="475777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47577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9395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JavaScript for the Slide Show application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9245160"/>
              </p:ext>
            </p:extLst>
          </p:nvPr>
        </p:nvGraphicFramePr>
        <p:xfrm>
          <a:off x="914400" y="1105951"/>
          <a:ext cx="7313400" cy="48376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1" name="Document" r:id="rId4" imgW="7313400" imgH="4837649" progId="Word.Document.12">
                  <p:embed/>
                </p:oleObj>
              </mc:Choice>
              <mc:Fallback>
                <p:oleObj name="Document" r:id="rId4" imgW="7313400" imgH="483764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05951"/>
                        <a:ext cx="7313400" cy="48376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C7,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21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5759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JavaScript (continued)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7729462"/>
              </p:ext>
            </p:extLst>
          </p:nvPr>
        </p:nvGraphicFramePr>
        <p:xfrm>
          <a:off x="914400" y="914400"/>
          <a:ext cx="7313400" cy="34575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5" name="Document" r:id="rId4" imgW="7313400" imgH="3457520" progId="Word.Document.12">
                  <p:embed/>
                </p:oleObj>
              </mc:Choice>
              <mc:Fallback>
                <p:oleObj name="Document" r:id="rId4" imgW="7313400" imgH="345752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914400"/>
                        <a:ext cx="7313400" cy="34575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C7,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72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Exercise 7-1	Develop a rollover application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C7,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6702536"/>
              </p:ext>
            </p:extLst>
          </p:nvPr>
        </p:nvGraphicFramePr>
        <p:xfrm>
          <a:off x="914400" y="1066800"/>
          <a:ext cx="7313400" cy="44947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5" name="Document" r:id="rId4" imgW="7313400" imgH="4494776" progId="Word.Document.12">
                  <p:embed/>
                </p:oleObj>
              </mc:Choice>
              <mc:Fallback>
                <p:oleObj name="Document" r:id="rId4" imgW="7313400" imgH="449477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44947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4506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Exercise 7-2	Enhance the Slide Show application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C7,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24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7232037"/>
              </p:ext>
            </p:extLst>
          </p:nvPr>
        </p:nvGraphicFramePr>
        <p:xfrm>
          <a:off x="914400" y="1137823"/>
          <a:ext cx="7313400" cy="49581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69" name="Document" r:id="rId4" imgW="7313400" imgH="4958177" progId="Word.Document.12">
                  <p:embed/>
                </p:oleObj>
              </mc:Choice>
              <mc:Fallback>
                <p:oleObj name="Document" r:id="rId4" imgW="7313400" imgH="495817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37823"/>
                        <a:ext cx="7313400" cy="49581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34863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Extra 7-1	Develop the Clock application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C7,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2934003"/>
              </p:ext>
            </p:extLst>
          </p:nvPr>
        </p:nvGraphicFramePr>
        <p:xfrm>
          <a:off x="914400" y="1143000"/>
          <a:ext cx="7313400" cy="25447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92" name="Document" r:id="rId4" imgW="7313400" imgH="2544749" progId="Word.Document.12">
                  <p:embed/>
                </p:oleObj>
              </mc:Choice>
              <mc:Fallback>
                <p:oleObj name="Document" r:id="rId4" imgW="7313400" imgH="254474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25447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9914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Extra 7-2	Add a stopwatch to the Clock app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C7,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26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1125606"/>
              </p:ext>
            </p:extLst>
          </p:nvPr>
        </p:nvGraphicFramePr>
        <p:xfrm>
          <a:off x="914400" y="1143000"/>
          <a:ext cx="7313400" cy="29192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16" name="Document" r:id="rId4" imgW="7313400" imgH="2919284" progId="Word.Document.12">
                  <p:embed/>
                </p:oleObj>
              </mc:Choice>
              <mc:Fallback>
                <p:oleObj name="Document" r:id="rId4" imgW="7313400" imgH="291928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29192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9914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Short 7-1	Prevent form submission until valid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C7,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27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332021"/>
              </p:ext>
            </p:extLst>
          </p:nvPr>
        </p:nvGraphicFramePr>
        <p:xfrm>
          <a:off x="914400" y="1219200"/>
          <a:ext cx="7313400" cy="37949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40" name="Document" r:id="rId4" imgW="7313400" imgH="3794997" progId="Word.Document.12">
                  <p:embed/>
                </p:oleObj>
              </mc:Choice>
              <mc:Fallback>
                <p:oleObj name="Document" r:id="rId4" imgW="7313400" imgH="379499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219200"/>
                        <a:ext cx="7313400" cy="37949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9914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HTML elements that have default actions for the click event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4242560"/>
              </p:ext>
            </p:extLst>
          </p:nvPr>
        </p:nvGraphicFramePr>
        <p:xfrm>
          <a:off x="914400" y="1295400"/>
          <a:ext cx="7389702" cy="23529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5" name="Document" r:id="rId4" imgW="7389702" imgH="2352984" progId="Word.Document.12">
                  <p:embed/>
                </p:oleObj>
              </mc:Choice>
              <mc:Fallback>
                <p:oleObj name="Document" r:id="rId4" imgW="7389702" imgH="235298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295400"/>
                        <a:ext cx="7389702" cy="23529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C7,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2688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DOM-compliant code </a:t>
            </a:r>
            <a:br>
              <a:rPr lang="en-US" dirty="0"/>
            </a:br>
            <a:r>
              <a:rPr lang="en-US" dirty="0"/>
              <a:t>that cancels the default action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8071252"/>
              </p:ext>
            </p:extLst>
          </p:nvPr>
        </p:nvGraphicFramePr>
        <p:xfrm>
          <a:off x="914400" y="1278140"/>
          <a:ext cx="7313400" cy="22270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9" name="Document" r:id="rId4" imgW="7313400" imgH="2227060" progId="Word.Document.12">
                  <p:embed/>
                </p:oleObj>
              </mc:Choice>
              <mc:Fallback>
                <p:oleObj name="Document" r:id="rId4" imgW="7313400" imgH="222706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278140"/>
                        <a:ext cx="7313400" cy="22270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C7,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3114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Cross-browser compatible code </a:t>
            </a:r>
            <a:br>
              <a:rPr lang="en-US" dirty="0"/>
            </a:br>
            <a:r>
              <a:rPr lang="en-US" dirty="0"/>
              <a:t>that cancels the default action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0827818"/>
              </p:ext>
            </p:extLst>
          </p:nvPr>
        </p:nvGraphicFramePr>
        <p:xfrm>
          <a:off x="914400" y="1295400"/>
          <a:ext cx="7313400" cy="34575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3" name="Document" r:id="rId4" imgW="7313400" imgH="3457520" progId="Word.Document.12">
                  <p:embed/>
                </p:oleObj>
              </mc:Choice>
              <mc:Fallback>
                <p:oleObj name="Document" r:id="rId4" imgW="7313400" imgH="345752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295400"/>
                        <a:ext cx="7313400" cy="34575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C7,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90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preload an image </a:t>
            </a:r>
            <a:r>
              <a:rPr lang="en-US" dirty="0" smtClean="0"/>
              <a:t>with </a:t>
            </a:r>
            <a:r>
              <a:rPr lang="en-US" dirty="0"/>
              <a:t>the Image object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2650674"/>
              </p:ext>
            </p:extLst>
          </p:nvPr>
        </p:nvGraphicFramePr>
        <p:xfrm>
          <a:off x="914400" y="1066800"/>
          <a:ext cx="7313400" cy="14247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1" name="Document" r:id="rId4" imgW="7313400" imgH="1424743" progId="Word.Document.12">
                  <p:embed/>
                </p:oleObj>
              </mc:Choice>
              <mc:Fallback>
                <p:oleObj name="Document" r:id="rId4" imgW="7313400" imgH="142474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14247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C7,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6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105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How to preload all images referenced </a:t>
            </a:r>
            <a:br>
              <a:rPr lang="en-US" dirty="0"/>
            </a:br>
            <a:r>
              <a:rPr lang="en-US" dirty="0"/>
              <a:t>by the </a:t>
            </a:r>
            <a:r>
              <a:rPr lang="en-US" dirty="0" err="1"/>
              <a:t>href</a:t>
            </a:r>
            <a:r>
              <a:rPr lang="en-US" dirty="0"/>
              <a:t> attributes of &lt;a&gt; tags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8385509"/>
              </p:ext>
            </p:extLst>
          </p:nvPr>
        </p:nvGraphicFramePr>
        <p:xfrm>
          <a:off x="914400" y="1295400"/>
          <a:ext cx="7313400" cy="16103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5" name="Document" r:id="rId4" imgW="7313400" imgH="1610391" progId="Word.Document.12">
                  <p:embed/>
                </p:oleObj>
              </mc:Choice>
              <mc:Fallback>
                <p:oleObj name="Document" r:id="rId4" imgW="7313400" imgH="161039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295400"/>
                        <a:ext cx="7313400" cy="16103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C7,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7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453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user interface for the Image Swap application</a:t>
            </a: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0175" y="1164590"/>
            <a:ext cx="4391025" cy="45288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C7,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8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21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HTML for the Image Swap application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6041157"/>
              </p:ext>
            </p:extLst>
          </p:nvPr>
        </p:nvGraphicFramePr>
        <p:xfrm>
          <a:off x="914400" y="1066800"/>
          <a:ext cx="7313612" cy="427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9" name="Document" r:id="rId4" imgW="7313400" imgH="4272429" progId="Word.Document.12">
                  <p:embed/>
                </p:oleObj>
              </mc:Choice>
              <mc:Fallback>
                <p:oleObj name="Document" r:id="rId4" imgW="7313400" imgH="427242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612" cy="4275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C7,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9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47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ter slides_with_titles_logo">
  <a:themeElements>
    <a:clrScheme name="Master slide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aster slid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slid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Master slides_with_titles_logo</Template>
  <TotalTime>536</TotalTime>
  <Words>738</Words>
  <Application>Microsoft Office PowerPoint</Application>
  <PresentationFormat>On-screen Show (4:3)</PresentationFormat>
  <Paragraphs>135</Paragraphs>
  <Slides>27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Arial Narrow</vt:lpstr>
      <vt:lpstr>Times New Roman</vt:lpstr>
      <vt:lpstr>Master slides_with_titles_logo</vt:lpstr>
      <vt:lpstr>Document</vt:lpstr>
      <vt:lpstr>Microsoft Word Document</vt:lpstr>
      <vt:lpstr>Chapter 7</vt:lpstr>
      <vt:lpstr>Objectives</vt:lpstr>
      <vt:lpstr>Common HTML elements that have default actions for the click event</vt:lpstr>
      <vt:lpstr>DOM-compliant code  that cancels the default action</vt:lpstr>
      <vt:lpstr>Cross-browser compatible code  that cancels the default action</vt:lpstr>
      <vt:lpstr>How to preload an image with the Image object</vt:lpstr>
      <vt:lpstr>How to preload all images referenced  by the href attributes of &lt;a&gt; tags</vt:lpstr>
      <vt:lpstr>The user interface for the Image Swap application</vt:lpstr>
      <vt:lpstr>The HTML for the Image Swap application</vt:lpstr>
      <vt:lpstr>The swap.js file</vt:lpstr>
      <vt:lpstr>The swap.js file (continued)</vt:lpstr>
      <vt:lpstr>Two methods for working with a timer  that calls a function once</vt:lpstr>
      <vt:lpstr>The FAQs application with an upgrade  that starts after 5 seconds</vt:lpstr>
      <vt:lpstr>How to use a one-time timer to start  or cancel the upgrade</vt:lpstr>
      <vt:lpstr>Two methods for working with a timer  that calls a function repeatedly</vt:lpstr>
      <vt:lpstr>The FAQs application with a counter at the bottom</vt:lpstr>
      <vt:lpstr>How to use the setInterval method  to add a counter to a page</vt:lpstr>
      <vt:lpstr>How to use an anonymous function  with the setInterval method</vt:lpstr>
      <vt:lpstr>The user interface for the Slide Show application</vt:lpstr>
      <vt:lpstr>The HTML for the Slide Show application</vt:lpstr>
      <vt:lpstr>The JavaScript for the Slide Show application</vt:lpstr>
      <vt:lpstr>The JavaScript (continued)</vt:lpstr>
      <vt:lpstr>Exercise 7-1 Develop a rollover application</vt:lpstr>
      <vt:lpstr>Exercise 7-2 Enhance the Slide Show application</vt:lpstr>
      <vt:lpstr>Extra 7-1 Develop the Clock application</vt:lpstr>
      <vt:lpstr>Extra 7-2 Add a stopwatch to the Clock app</vt:lpstr>
      <vt:lpstr>Short 7-1 Prevent form submission until valid</vt:lpstr>
    </vt:vector>
  </TitlesOfParts>
  <Company>Mike Murach &amp; Associates,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Stephen</dc:creator>
  <cp:lastModifiedBy>Anne Boehm</cp:lastModifiedBy>
  <cp:revision>60</cp:revision>
  <dcterms:created xsi:type="dcterms:W3CDTF">2010-11-30T18:46:51Z</dcterms:created>
  <dcterms:modified xsi:type="dcterms:W3CDTF">2017-02-17T00:32:07Z</dcterms:modified>
</cp:coreProperties>
</file>