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58"/>
  </p:notesMasterIdLst>
  <p:handoutMasterIdLst>
    <p:handoutMasterId r:id="rId5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52" autoAdjust="0"/>
    <p:restoredTop sz="86433" autoAdjust="0"/>
  </p:normalViewPr>
  <p:slideViewPr>
    <p:cSldViewPr>
      <p:cViewPr varScale="1">
        <p:scale>
          <a:sx n="95" d="100"/>
          <a:sy n="95" d="100"/>
        </p:scale>
        <p:origin x="216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8/14/2020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C8,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C8,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C8,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C8,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8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off to a fast start with jQuery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535FD3-61D2-4096-88DC-404539F70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D0290C5-4265-4A2F-BBF6-1E865F3FC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jQuery migrate plugins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2A22544-6807-43B1-A6A5-F6AD07C9400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143000"/>
            <a:ext cx="6019800" cy="1295400"/>
          </a:xfrm>
          <a:ln w="12700">
            <a:prstDash val="solid"/>
          </a:ln>
        </p:spPr>
        <p:txBody>
          <a:bodyPr/>
          <a:lstStyle/>
          <a:p>
            <a:pPr marL="2057400" marR="0" indent="-2057400">
              <a:spcBef>
                <a:spcPts val="600"/>
              </a:spcBef>
              <a:spcAft>
                <a:spcPts val="600"/>
              </a:spcAft>
              <a:tabLst>
                <a:tab pos="1484313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Version	Description</a:t>
            </a: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1.4.1		Restores features dropped by version 1.9.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3.0.0		Restores features dropped by version 3.0.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09162-B66A-4F54-807F-26FEC8C30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76D1B-E744-41AE-89AF-A0C4A9A0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91C5BC-B4AE-4852-A8A2-7D6F843BA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405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81C26-1A74-4ED8-BD7C-E97A7A4C2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include SRI checking with the jQuery CDN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66BE69-9CD3-4F59-BA73-6381BD42F9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="https://code.jquery.com/jquery-3.4.1.min.js"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integrity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="sha256-hVVnYaiADRTO2PzUGmuLJr8BLUSjGIZsDYGmIJLv2b8="  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crossorigin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="anonymous"&gt;&lt;/script&gt;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CD1CB-F522-450B-80CF-A7BC6815D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7EEF2-7E3F-45BF-A556-E02FA45B9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E5FDE-6AC0-4E98-867A-0AE595853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942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A9907-0DD5-4083-B3A5-7B8636C0D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a jQuery selector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CF64AE-B002-455C-9D35-E1A77CACFA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57C02-81F6-4CB1-B9A4-EA551D996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CA2E9-471D-4A4F-8392-0D99966AB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6E900-4EE4-431A-B40C-336EECB9A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82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00B95-F33C-4A7A-B425-A43E51403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selected elements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994139-AC20-466F-BA30-24B293230B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&lt;main id="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&lt;h1&gt;jQuery FAQs&lt;/h1&gt;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&lt;h2 class="minus"&gt;&lt;a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="#"&gt;What is jQuery?&lt;/a&gt;&lt;/h2&gt;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&lt;p&gt;jQuery is a library of the JavaScript functions that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you're most likely to need as you develop websites.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&lt;/p&gt;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&lt;h2&gt;&lt;a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="#"&gt;Why is jQuery so popular?&lt;/a&gt;&lt;/h2&gt;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&lt;p&gt;Three reasons:&lt;/p&gt;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&lt;ul&gt;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&lt;li&gt;It's free.&lt;/li&gt;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&lt;li&gt;It lets you get more done in less time.&lt;/li&gt;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&lt;li&gt;All of its functions are cross-browser 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compatible.&lt;/li&gt;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&lt;/ul&gt;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&lt;/main&gt;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E3F0A-1886-49FE-B3BA-48EC3D5BF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884F2-E487-4527-B0C2-AA141B4FD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766C8-4124-4713-973E-2E58D2172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932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27749-22EC-44AD-8DC6-34D1D62AE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select elements by element, id, and class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998BDA-A5F4-4967-847D-18BCF679DD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element type: All &lt;p&gt; elements in the entire document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$("p")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id: The element with “</a:t>
            </a:r>
            <a:r>
              <a:rPr lang="en-US" sz="20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as its id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class: All elements with “minus” as a class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$(".minus")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B9FF6-79C4-4BE9-AF5B-CC518DC6B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8783A-968F-402B-AD14-CAA3E9524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A9584-E8A6-49F5-8E66-0BB1F315E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539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E9DFB-DD4E-46F2-892D-3B596EB50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select elements by relationship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3C895D-97F7-48CE-BF1D-720C4E7DF3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Descendants: All &lt;p&gt; elements that are descendants </a:t>
            </a:r>
            <a:b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main element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p")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Adjacent siblings: All div elements </a:t>
            </a:r>
            <a:b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are adjacent siblings of h2 elements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$("h2 + div")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 siblings: All &lt;p&gt; elements that are siblings </a:t>
            </a:r>
            <a:b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ul elements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$("ul ~ p")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Children: All ul elements that are children of div elements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$("div &gt; ul")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A6A43-CFAD-4577-B437-B497D1A64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50D21-D136-401C-ACD5-4793A6606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B7ABD-2F31-4B59-8DF0-A2B4202CB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61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FF358-390E-46CC-9075-73E5521E9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code multiple selectors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2E595-569E-49DF-8D46-9EDFE87F1C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li, div p")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$("p + ul, div ~ p")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1185A-15A2-420A-AC9A-A499FAB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A1FDD-FB82-49E4-A9B9-84651B946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3EA6B-C135-4500-A6BA-72E5EC1B9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004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21C2B-E2FF-4C22-9C0B-4ADC1615B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calling a jQuery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B5BA0-33CD-46CA-99A8-631E0B651D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common jQuery methods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next([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submit()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873B7-B21C-4031-982C-5130743B5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72CBC-9161-465E-8DCD-FF60B6EE5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59526-9F6D-45DA-BC08-C35547E7D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921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2B92-7FEC-412C-902C-617FE9A41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that call jQuery methods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B2ED4D-6703-4204-9CA4-354E2BD949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12634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the value from a text box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gallons = $("#gallons").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set the value for an input element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$("#gallons").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set the text in an element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").text("Email address is required");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set the text for the next sibling </a:t>
            </a:r>
            <a:b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object chaining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last_name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").next().text("Last name is required");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submit a form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").submit();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move the focus to a form control or link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$("#email").focus();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CCD7CE-6C6E-4D96-BF7A-21C7FDEA0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099D74-07CF-4ECF-B30B-11F552E8F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25E99C-3D36-4F9E-A506-E3BC4A950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264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ABDB1B9-288A-4DCE-8D21-F8A50F1B7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a jQuery event method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6029742-9847-4122-B414-ED9556A06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eventMethodName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() =&gt;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the statements of the event handler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common jQuery event methods</a:t>
            </a:r>
          </a:p>
          <a:p>
            <a:endParaRPr lang="en-US" sz="16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A22C495-BF91-4E8F-B613-DDF09755DF6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57759" y="2596383"/>
            <a:ext cx="5752641" cy="1899417"/>
          </a:xfrm>
          <a:ln w="12700">
            <a:prstDash val="solid"/>
          </a:ln>
        </p:spPr>
        <p:txBody>
          <a:bodyPr/>
          <a:lstStyle/>
          <a:p>
            <a:pPr marL="2166938" marR="0" indent="-2166938">
              <a:spcBef>
                <a:spcPts val="600"/>
              </a:spcBef>
              <a:spcAft>
                <a:spcPts val="600"/>
              </a:spcAft>
              <a:tabLst>
                <a:tab pos="457200" algn="l"/>
                <a:tab pos="2170113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 method	Description</a:t>
            </a:r>
          </a:p>
          <a:p>
            <a:pPr marL="2167255" marR="0" indent="-2167255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ready(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handler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The event handler runs when the DOM is ready.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67255" marR="0" indent="-2167255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click(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handler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The event handler runs when the selected element is clicked.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499EB-6472-44AC-841A-6A96F73E4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EB29F-DA7A-46F5-9B66-24AD444D1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AC8997-698F-4E02-98EA-CA7C07B13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45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FECF7-5D3F-4F43-89EC-C84F97A2A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2D79D3-CF47-4CEE-AF87-86616569AE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jQuery to develop common DOM scripting applications like the Email List, FAQs, Image Swap, and Image Rollover applications that are presented in this chapter.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jQuery.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two ways to include the jQuery library in your web pages.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general terms, describe the use of jQuery selectors, methods, and event methods.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syntax for a jQuery selector.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these jQuery methods for working with forms and controls: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val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text(), next(), submit(), and focus().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object chaining.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BE987-0778-46C8-A0F8-4A0F5A6C9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BABA4-CEEE-49F2-81B6-EBFF87814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C1366-6A99-4837-AE4A-49DF8E8F9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7906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0BC24-7AED-47EC-BF50-7564E3BF0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ways to code the ready() event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4AFD31-24CE-496A-95ED-E672785351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long way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alert("The DOM is ready");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short way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$(() =&gt; {                // (document).ready is assumed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alert("The DOM is ready");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34CD9-7CCE-4BAD-AEE3-8CC6EC815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21CB4-0D98-473A-AD2B-8BF5734AF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73BEC-2BDD-4E48-BF93-6B577FED0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9607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1FDD2-E783-48A0-83E2-4F9C752D9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attach an event handler to the click event of all h2 elements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D7A134-6AD2-4D0F-B403-86941D558A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$("h2").click( () =&gt;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alert("This heading has been clicked");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click() event method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within the ready() event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$("h2").click( () =&gt;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alert("This heading has been clicked");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end click()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end ready()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5D681-7AFD-4398-AB7D-0AA795D08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73399-22F4-474E-8E2E-7943795E8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ABA59-1CC8-4F6D-9DD8-E78E48C01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0061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D5A45-78E4-4000-B0B5-EEAA42A48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85D456-5A2B-4175-A44C-5CF69A0A45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Content Delivery Network (CDN)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selector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method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object chaining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event method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1FF17-59AF-434A-9A09-AE5539638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07E604-BC5C-4055-8B83-DEA1A37CD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15CA6-A432-4A3B-814A-0A90752AB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6221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1416F70-9CDE-4B2F-85F9-EC3A9C4EF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user interface for the Email List application</a:t>
            </a:r>
            <a:endParaRPr lang="en-US" dirty="0"/>
          </a:p>
        </p:txBody>
      </p:sp>
      <p:pic>
        <p:nvPicPr>
          <p:cNvPr id="9" name="Content Placeholder 8" descr="Refer to page 255 in textbook">
            <a:extLst>
              <a:ext uri="{FF2B5EF4-FFF2-40B4-BE49-F238E27FC236}">
                <a16:creationId xmlns:a16="http://schemas.microsoft.com/office/drawing/2014/main" id="{88A24BD4-6CE1-48BC-945E-614C708502A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066800"/>
            <a:ext cx="6492803" cy="218865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638E2-D70D-46B2-B0D3-12228D2E1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5CF7D-0AFA-43FB-BD68-EDF742B28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876BD-A5E5-439E-B082-27F53DED9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3000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8E577-4EFC-4B88-A1EC-3262904DA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Email List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E28D8B-0944-42CC-899A-716B735D7F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&lt;html&gt;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&lt;meta charset="UTF-8"&gt;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&lt;meta name="viewport"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content="width=device-width, initial-scale=1"&gt;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&lt;title&gt;Join Email List&lt;/title&gt;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&lt;link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="email_list.css"&gt;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&lt;h1&gt;Please join our email list&lt;/h1&gt;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&lt;form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action="join.html" method="get"&gt;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for="email_1"&gt;Email Address:&lt;/label&gt;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id="email_1" name="email_1"&gt;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&lt;span&gt;*&lt;/span&gt;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for="email_2"&gt;Confirm Email Address:&lt;/label&gt;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id="email_2" name="email_2"&gt;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&lt;span&gt;*&lt;/span&gt;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D2833C-C13A-40C4-BE1F-DAE0B9BB4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C9258-E28F-493C-968E-0825E78FC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F87D3-CFC0-4169-B558-6C26978A1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787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1B9AE-5274-46F6-9A04-E46772738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Email List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D1A49-E4FD-44E6-8F3E-9D6EE0DB93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1255713" marR="0" indent="-1255713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&lt;div&gt;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 for="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"&gt;First Name&lt;/label&gt;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type="text"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&lt;span&gt;*&lt;/span&gt;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value="Join List"&gt;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value="Clear Form"&gt;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&lt;/div&gt; 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&lt;/form&gt;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="https://code.jquery.com/jquery-3.4.1.slim.min.js"&gt;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="email_list.js"&gt;&lt;/script&gt;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2972F-CFA4-4C1E-80FF-52CF51532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55D23-9331-41A7-867B-1327CB245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8B7DE-5B0A-4C3F-AE44-6A4188716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4968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545E6-0492-4F0D-A6DC-327306075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Email List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A6089C-47B5-4182-BF40-D0FBF7AD75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4676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handle click on Join List button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email1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$("#email_1").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email2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$("#email_2").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(email1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$("#email_1").next().text("This field is required.")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$("#email_1").next().text("")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(email2 == "")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$("#email_2").next().text("This field is required.")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if (email1 != email2)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$("#email_2").next().text(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"The email addresses must match.")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67009-0C04-4CBD-9126-77C8BB477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A2B6E-0F08-4371-8886-07766DFDA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38D13-CB45-46BB-A813-1D4F3E81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495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C6ADD-00A6-4BB1-BE1A-201DCD40C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Email List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B4682-B80D-40D0-9D07-0AE516B0C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1200150" marR="0" indent="-854075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$("#email_2").next().text("")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").next().text(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"This field is required.")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").next().text("")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submit the form if all entries are valid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").submit()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20C7A-A164-4630-8FB2-40933B3D0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5FCC1-EF09-4D69-928E-4FD633CB4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A5823D-24BD-4DDC-8AE6-6BA78B6C0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5930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1B7F6-27DF-4EE6-8288-E55D6F389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Email List application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C66177-EF12-4242-9055-9E98C24CDC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804863" marR="0" indent="-458788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// handle click on Clear Form button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clear_form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$("#email_1").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$("#email_2").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$("#email_1").next().text("*")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$("#email_2").next().text("*")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").next().text("*")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$("#email_1").focus()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$("#email_1").focus()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61A17-9E6F-4F6D-A9C2-360738F53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DAD05-4C87-4F50-9F49-D71378332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02F51-4D69-4D25-ACB2-7B168690D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9968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888C3-CE17-42FD-88C7-4C75E230D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summary of the most useful jQuery selectors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F58F7D-50A3-48E0-848D-D188E7600F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3657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	:hidden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3657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	:last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3657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:contains(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	:last-child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3657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:empty		: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3657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:eq(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		:not(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3657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:even		:nth-child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3657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:first		:odd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3657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:first-child	:only-child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3657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		:parent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3657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:has(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	:text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3657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:header		:visible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0894D9-D564-4685-8432-497AA662B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569FF-980C-4EBD-9055-93BAED19C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FA956-2997-4FBD-ABB0-4A6D68BD3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410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03230-B9F8-4468-8324-4E9F6B9A1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F80CB5-1CDD-41C9-93E4-7EBB3B25DD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7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these jQuery methods: next(),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prev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find(),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css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addClass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removeClass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toggleClass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html(), hide(), show(), and each().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7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these jQuery event methods: ready(), click(),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dblclick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mouseover(),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mouseout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and hover().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7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 Event object, its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currentTarget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property, and its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preventDefault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method.</a:t>
            </a:r>
          </a:p>
          <a:p>
            <a:pPr marL="457200" indent="-457200">
              <a:buFont typeface="+mj-lt"/>
              <a:buAutoNum type="arabicPeriod" startAt="7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EFF07-57D7-497E-89A2-DE34574A8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E4017-A73F-4D9D-999A-6EAD37B03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E8B8-93AC-47FE-9352-F41C776B1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8365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AE790-8075-485D-BEE5-75D106CEA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that use jQuery selectors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2014CE-9D76-4836-BCB9-502664867E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 the li elements that are the first child </a:t>
            </a:r>
            <a:b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their parent element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li:first-child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 the even tr elements of a table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$("table 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tr:even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     // numbering starts at 0,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// so first tag is even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 the third descendant &lt;p&gt; element of an element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p:eq(2)")       // numbering starts at 0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 all input elements with “text” as the type attribute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$(":text")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81856-F31E-4A3E-B6BA-F007D4BE7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4511F-624C-4E08-8F8E-F97C38AA2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B0EE9D-F5D6-4F12-9388-576F790D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2909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56CA2-E4E2-4EC7-9A7B-F63FC3829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most useful jQuery methods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AC67A-65BB-4BBE-B300-A9776984B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next([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find(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attrName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propName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addClass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removeClass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([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toggleClass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html(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htmlString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hide([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show([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each(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99818-89DD-443F-BFC2-D5456B554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EB433A-C64D-4F0B-9C39-C1FFC304F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547F1-F3AD-46D5-A33E-94D9129AC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5617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36A0B-C1C0-46CF-B9EF-C4DB8EF9A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that use jQuery methods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20E621-2529-473B-85AE-EAF93B6463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 the value of the </a:t>
            </a:r>
            <a:r>
              <a:rPr lang="en-US" sz="20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attribute of an image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$("#image").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 the value of the </a:t>
            </a:r>
            <a:r>
              <a:rPr lang="en-US" sz="20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attribute of an image </a:t>
            </a:r>
            <a:b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value of a variable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$("#image").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imageSource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 the value of the color property of the h2 elements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$("h2").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("color", "blue");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 a class to the h2 descendants of the “</a:t>
            </a:r>
            <a:r>
              <a:rPr lang="en-US" sz="20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element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h2").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addClass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("minus");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4518E-E87F-4059-A533-2C58A5353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69BFF-27AE-44B4-8E86-F35E55F9D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D905F-6E0D-4E28-9FE7-95892712F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919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C02E4-344F-40FB-BACA-8126352B4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that use jQuery methods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24343-A075-46C3-9771-BE1C6C24C1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 an h2 element into an aside element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$("aside").html("&lt;h2&gt;Table of Contents&lt;/h2&gt;");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 a function for each &lt;a&gt; element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within an “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a").each(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(index,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the statements of the function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D9116-687E-4FDA-9DD5-7BCB85501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05BAC-D7AF-428C-942C-7D5EB6188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1B655-603B-4FEC-830F-E3FB9475B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5419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13AF9-9FB9-45D0-A541-B2B049E6C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most useful jQuery event methods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32571-EEEA-4496-914E-3C2C1577EE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ready(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click(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mouseenter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mouseover(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mouseout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hover(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handlerIn,handlerOut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E9768-FBD7-419B-8574-6EB0E2E39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34218-988B-4468-B540-30B348BC9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8345D-9F9E-4D35-AA13-C042572F6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9938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29D52-3DEA-418E-8103-59A0D4C56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property and a method of the Event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A7A096-9C32-485D-8034-C207A4D963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currentTarget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preventDefault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C25E7-999F-408A-9F25-F0725A2F6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E5461-85F8-47C3-9B10-C73E3E1D3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EEB572-3611-425C-9FB7-06572BCCF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5465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989D0-A1A8-44FB-AD75-623884440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double-click() event method for all text boxes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227C8C-5A9A-4B6F-91BD-E9B081F2FE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$(":text").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  // clear text box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hover() event method for each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element within a list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").hover(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() =&gt; alert("The mouse pointer has moved " +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"into an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element"),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() =&gt; alert("The mouse pointer has moved " +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"out of an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element)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93E94-4EC6-4F58-A16E-B85A0CD82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EA3F8-EE7F-466C-B60A-CF8C35009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52526-023D-4406-8811-3BB90432D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3100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39BB6-327B-4446-925D-AA45A75F0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preventDefault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 that stops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default action of an event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494FE-28D4-47A5-9610-DA333B73C7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a").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click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the Event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4A043-8BBA-4543-93AC-F3DD83FE3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5B6DA-A6EE-42B7-8BB9-63A421E38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4349D-53B4-4A4F-B761-2BBD922D1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8256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03FEA99-A2A4-462F-9635-70D9811F1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event methods that you should be aware of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DE2F83B-13DE-4D63-BA8E-17D5868C0A0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143000"/>
            <a:ext cx="6934200" cy="3429000"/>
          </a:xfrm>
          <a:ln w="12700">
            <a:prstDash val="solid"/>
          </a:ln>
        </p:spPr>
        <p:txBody>
          <a:bodyPr/>
          <a:lstStyle/>
          <a:p>
            <a:pPr marL="2971800" marR="0" indent="-2971800">
              <a:spcBef>
                <a:spcPts val="600"/>
              </a:spcBef>
              <a:spcAft>
                <a:spcPts val="600"/>
              </a:spcAft>
              <a:tabLst>
                <a:tab pos="2974975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 method	Description</a:t>
            </a:r>
          </a:p>
          <a:p>
            <a:pPr marL="2971800" marR="0" indent="-29718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974975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on(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events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, 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handler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Attach an event handler to one or more events.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71800" marR="0" indent="-29718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off(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events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,[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handler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])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Remove an event handler from one or more events.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71800" marR="0" indent="-29718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800100" algn="l"/>
                <a:tab pos="2974975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one(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event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,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handler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Attach an event handler and remove it after it runs one time.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71800" marR="0" indent="-29718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914400" algn="l"/>
                <a:tab pos="2974975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trigger(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event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Trigger the event for the selected element.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2D506-7C96-44B2-B363-37FE21184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80B92-4D9B-4B7A-8487-E885B5809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D4A524-3784-402C-84F8-AB7368DEA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9475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500B2-CA42-42C0-A055-9B8374638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attach an event handler to an event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9A3031-4051-472B-AEC2-11FFF011DB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on() event method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$("#clear").on("click", () =&gt; {...});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shortcut method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$("#clear").click( () =&gt; {...});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EA47C-011D-45C6-9CB4-D0619942C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FB473-5B55-40A3-8FC1-A4B18165C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2CB6E4-B0C2-4FA4-8E9F-11B444519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962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E1FAD10-A35A-4F79-909B-25D51888C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jQuery website at </a:t>
            </a:r>
            <a:r>
              <a:rPr lang="en-US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jquery.com</a:t>
            </a:r>
            <a:endParaRPr lang="en-US" sz="2400" b="1" dirty="0">
              <a:solidFill>
                <a:srgbClr val="0000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8" descr="Refer to page 243 in textbook">
            <a:extLst>
              <a:ext uri="{FF2B5EF4-FFF2-40B4-BE49-F238E27FC236}">
                <a16:creationId xmlns:a16="http://schemas.microsoft.com/office/drawing/2014/main" id="{938529F7-F458-46AF-9E5A-E63351877C8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143000"/>
            <a:ext cx="5562978" cy="48006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46F51-4325-4152-8E2D-56AD103C3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98F04-ED96-4573-99E5-F73845106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93F1E-8ED9-45A8-8C38-A1325BD14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568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16FC7-DB16-4D79-8AB7-51E1B176E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attach an event handler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two different events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C1D30-79DB-4971-A292-6214B59B7C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same element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").on("click mouseover", () =&gt; {...});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two different elements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{...};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$("#clear").click(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$(":text").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F139F-09D2-49AE-845C-6AF0996B3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B2670-C186-4986-8E46-1E00A1B14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43134-BCEF-4786-A1D3-A327E1FB0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2547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43730-929E-4D58-99EC-F6DD68063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remove an event handler from an event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ECE993-1488-4383-9AD7-793F047E7A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$("#clear").off("click");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attach and remove an event handler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 it runs only once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$("#clear").one("click", () =&gt; {...});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BDCDD3-4C2B-4D27-8A23-6EF492C8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7D951-BE2E-4E91-BAA6-DEA443A30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6C340-54AC-48ED-B4E9-48A69C33C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2716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ACE83-D541-4033-B33C-E1B98D273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trigger an event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44F1D-D3C5-428F-8842-06765D37BB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trigger() method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$("#clear").trigger("click");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shortcut method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$("#clear").click();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trigger an event from an event handler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$(":text").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$("#clear").click();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39878-D3BB-4DB1-98FB-AB979F86A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66360-4A0D-468D-A4D1-8AD12856F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2DD936-FEC2-4E15-A03E-95AB4562E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5812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6ECB874-52A3-409F-9534-1FD68FDB4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FAQs application in a browser</a:t>
            </a:r>
            <a:endParaRPr lang="en-US" dirty="0"/>
          </a:p>
        </p:txBody>
      </p:sp>
      <p:pic>
        <p:nvPicPr>
          <p:cNvPr id="9" name="Content Placeholder 8" descr="Refer to page 267 in textbook">
            <a:extLst>
              <a:ext uri="{FF2B5EF4-FFF2-40B4-BE49-F238E27FC236}">
                <a16:creationId xmlns:a16="http://schemas.microsoft.com/office/drawing/2014/main" id="{1421ED62-3DBB-41D5-8E66-77596761127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55224" y="1084918"/>
            <a:ext cx="6364776" cy="196308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0C4333-35BA-4C0C-81C9-1263993FD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52C674-78A4-430E-843F-5E4261C1A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AABB1-0BEE-467A-BA49-4704E5363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467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4C5A6-0321-4AD1-8D1A-C03ACE854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HTML for the FAQs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84FAD-5779-4731-91A8-099271F7B1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&lt;main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&lt;h1&gt;JavaScript FAQs&lt;/h1&gt;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&lt;h2&gt;&lt;a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="#"&gt;What is jQuery?&lt;/a&gt;&lt;/h2&gt;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&lt;p&gt;jQuery is a library of the JavaScript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functions that you're most likely to need as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you develop websites.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&lt;h2&gt;&lt;a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="#"&gt;Why use jQuery?&lt;/a&gt;&lt;/h2&gt;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&lt;p&gt;Three reasons:&lt;/p&gt;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&lt;ul&gt;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&lt;li&gt;It's free.&lt;/li&gt;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&lt;li&gt;It lets you get more done in less time.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&lt;li&gt;It's cross-browser compatible.&lt;/li&gt;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&lt;/ul&gt;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9C50A-8B69-4476-B0F2-5E003811F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810EB-8643-4D2A-BE42-9C598282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0E266-66E6-4AB7-BC1E-562109F49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952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45DAE-1B5E-4E2E-9828-86F2E8403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HTML for the FAQs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F6CD7B-F8A2-4E37-A5B6-B70E095752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804863" marR="0" indent="-458788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&lt;h2&gt;&lt;a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="#"&gt;Which is harder to learn: jQuery 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JavaScript?&lt;/a&gt;&lt;/h2&gt;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&lt;p&gt;For many things, jQuery is easier to learn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than JavaScript. But remember that jQuery is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JavaScript.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="https://code.jquery.com/jquery-3.4.1.slim.min.js"&gt;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="faqs.js"&gt;&lt;/script&gt;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F2D2B-B053-4A3A-97F1-D1DF500EC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0D25B-DC55-4A4E-963B-59D2EC319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2D4F7-F804-4C57-BAF4-16D8B57EE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6347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0EBC9-26F5-4AA9-BB01-B09AFE60B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CSS for the FAQs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0A81DC-6171-4C10-9CDB-FF8C403720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h2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background: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(images/plus.png) no-repeat left center;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h2.minus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background: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(images/minus.png) no-repeat left center;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display: none;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041D3-A3B1-49F0-81FC-3684295B2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6C103-5AAF-41A2-94FD-ED1E05496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640F0-D466-446E-BC95-4DE206D96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4252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ADD30-5E04-4A9A-8D0E-3BCBFB273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FAQs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269C5-7DE7-44AA-A67B-B44A765D8A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attach event handlers for all h2 tags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h2").click(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clicked h2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h2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toggle minus class for h2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$(h2).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toggleClass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("minus");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show or hide related div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($(h2).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("class") !== "minus")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$(h2).next().hide();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3E3C8-363C-4207-9A41-B5456A5DB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D50CA-1A9A-42EB-B080-373EE87FD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58723-DF08-4D64-BC37-AA9A63C02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8829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20340-6EBD-4D6A-A346-8E0CB6EAD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FAQs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1E2E8-C1BF-4786-ABBC-1CA301FDA0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311275" algn="l"/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$(h2).next().show();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set focus on first h2 tag's &lt;a&gt;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").find("a:first").focus();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5403A6-4A34-4A1D-84EE-20FA10187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0B76A-4F38-447E-A3C9-0D70BA4F2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24980-09B6-4622-99D4-0DAAF3AF9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5090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A995A13-9E37-4E6A-A55C-D2AD64530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user interface for the Image Swap application</a:t>
            </a:r>
            <a:endParaRPr lang="en-US" dirty="0"/>
          </a:p>
        </p:txBody>
      </p:sp>
      <p:pic>
        <p:nvPicPr>
          <p:cNvPr id="9" name="Content Placeholder 8" descr="Refer to page 271 in textbook">
            <a:extLst>
              <a:ext uri="{FF2B5EF4-FFF2-40B4-BE49-F238E27FC236}">
                <a16:creationId xmlns:a16="http://schemas.microsoft.com/office/drawing/2014/main" id="{5B3367A7-5873-46F4-A25B-8EEA00D13FE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143000"/>
            <a:ext cx="4633362" cy="477967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CD4F6-5019-4AF3-9E9A-FDD4D7DC7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25698-1DFF-42B4-BCEB-3A891F910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E9DC4-DFDA-44F1-9A2B-73D897BE8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557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5A484-46BF-403C-AEAB-CE1B083FB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jQuery offers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6E23F9-1975-4559-A641-7C39DD064D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Dozens of selectors, methods, and event methods that make it easier to add JavaScript features to your web pages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lightweight, compressed library that loads quickly so it doesn’t degrade performance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Cross-browser compatibility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Selectors that are compliant with CSS3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E3C53-0B57-4E88-80F9-97C68B785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C6732-58B4-4D09-B34D-508D5E5C7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26248F-042B-4DEC-B901-25E3474E2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40174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94F7E-B431-48DE-9997-7A84D5890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Image Swap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68006C-2756-4767-9017-FD4AC74FE6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&lt;h1&gt;Fishing Images&lt;/h1&gt;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&lt;p&gt;Click on an image to enlarge.&lt;/p&gt;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&lt;ul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="images/release.jpg"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title="Catch and Release"&gt;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="thumbnails/release.jpg" alt=""&gt;&lt;/a&gt;&lt;/li&gt;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="images/deer.jpg" title="Deer at Play"&gt;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="thumbnails/deer.jpg" alt=""&gt;&lt;/a&gt;&lt;/li&gt;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="images/hero.jpg" title="The Big One!"&gt;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="thumbnails/hero.jpg" alt=""&gt;&lt;/a&gt;&lt;/li&gt;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="images/bison.jpg" title="Grazing Bison"&gt;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="thumbnails/bison.jpg" alt=""&gt;&lt;/a&gt;&lt;/li&gt;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&lt;/ul&gt;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&lt;h2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id="caption"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&gt;Catch and Release&lt;/h2&gt;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&lt;p&gt;&lt;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main_image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="images/release.jpg" alt=""&gt;&lt;/p&gt;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="https://code.jquery.com/jquery-3.4.1.slim.min.js"&gt;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="swap.js"&gt;&lt;/script&gt;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32869-C164-465A-B34D-0B2548AE3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F41C2-A3B5-491F-9849-6183990DD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B49DD-B86C-49C0-9CE0-2C5814293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9906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1DB26-E3ED-49C2-863C-A575568E4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CSS for the li elements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B55ECB-B41D-4C6E-B619-2811018EB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display: inline;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581EE-3450-4D62-AD03-91788714D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EA0AF-F818-4A0D-9F67-1573ED4EA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CE7DD-BAF9-4ACF-B85B-F6983A668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61269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2620C-A046-4302-ACFA-6AA8C01CD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Image Swap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56107E-9A60-4B3C-9BF4-403406BD94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preload images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a").each( (index, link)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image = new Image();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link.href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attach event handlers for links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a").click(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clicked &lt;a&gt;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link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swap image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main_image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link.href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//swap caption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$("#caption").text(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link.title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4F3A0E-D1A4-4484-AF88-60DE3D801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18C0B-FE94-4CD2-BD4F-3BB4C902F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0CA84-F422-471A-825A-12776CE12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5788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8D22C-80A3-466A-891A-98AF47819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Image Swap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C4C57E-1BC5-4E36-9DF5-DB7D43C738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311275" algn="l"/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// cancel the default action of the link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move focus to first thumbnail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li:first-child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9CBCA-F0EB-4F0C-B877-348EAC057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3D997F-466A-4C62-B8FF-2B0B2A134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04912-754A-47F4-94F7-841C6BD7D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50924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64BA8D8-34AE-44D5-9AFE-990EE916A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images with the second image rolled over</a:t>
            </a:r>
            <a:endParaRPr lang="en-US" dirty="0"/>
          </a:p>
        </p:txBody>
      </p:sp>
      <p:pic>
        <p:nvPicPr>
          <p:cNvPr id="9" name="Content Placeholder 8" descr="Refer to page 275 in textbook">
            <a:extLst>
              <a:ext uri="{FF2B5EF4-FFF2-40B4-BE49-F238E27FC236}">
                <a16:creationId xmlns:a16="http://schemas.microsoft.com/office/drawing/2014/main" id="{3061C4E7-BCDD-47CB-8DF7-DCAE13DAD14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5861" y="1087841"/>
            <a:ext cx="6712278" cy="340795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D396E-0C01-45BF-BCB2-48962C451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901E19-E328-42A7-9A75-8DC97BEA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A2E36-9D31-45D8-A15C-6BC7EF50E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0635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18AA9-72CD-4460-8654-2614DDB45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Image Rollover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D6DD04-7D52-4725-A149-9BE3F901ED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&lt;h1&gt;Fishing Images&lt;/h1&gt;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&lt;p&gt;Move your mouse over an image to change it and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back out of the image to restore the original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image.&lt;/p&gt;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&lt;ul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image_rollovers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="images/release.jpg"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alt="" id="images/deer.jpg"&gt;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="images/hero.jpg"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alt="" id="images/bison.jpg"&gt;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&lt;/ul&gt;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="https://code.jquery.com/jquery-3.4.1.slim.min.js"&gt;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="rollover.js"&gt;&lt;/script&gt;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48DE2-5873-4FC8-AFC5-47EB98F66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22B3B-C819-4CCB-BC1F-744772BCA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1164E-B0FF-490F-A297-D26E41CB4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31512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E0E5B-D70F-41D5-92C7-42512E791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Image Rollover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837CCD-86CD-45FD-B359-FF45DAEB1E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process each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image_rollovers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").each( (index,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oldURL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img.id;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preload rollover image		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rolloverImage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Image();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rolloverImage.src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set up event handlers for hovering over an image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).hover(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()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// hover over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()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img.src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oldURL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// hover out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A66DF-AE1C-46B2-A5C6-B2F0E2766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01456-8551-467E-835A-0323041A1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93725-576E-4962-8378-57E5264A3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85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B9AA4-26C6-460E-BAE3-A72E6EB0C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a FAQs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75A22-0ED4-4F8D-BE32-08694B34CE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the h2 tags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 h2s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loop through each h2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(let  h2 of  h2s)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attach an event handler for the h2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h2.addEventListener("click",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h2.classList.toggle("minus");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h2.nextElementSibling.classList.toggle("open");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set focus on first h2 tag's &lt;a&gt;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h2s[0].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firstChild.focus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EF8E4-507C-4AB2-AFB2-7171FF939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CE1E1-5648-48E7-8835-96A0C07CD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1E89D-0184-467D-9CAC-BB9A4055D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23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4CA5B-E6CB-41CE-845D-4FDF4107A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equivalent JavaScript and jQuery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E5F7B4-627C-4B2A-A041-14305A2319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attach event handler for all h2 tags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h2").click(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clicked h2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h2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toggle minus class for h2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and show or hide related div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$(h2).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toggleClass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("minus");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$(h2).next().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toggleClass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("open");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set focus on first h2 tag's &lt;a&gt;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").find("a:first").focus();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A1224-17D1-4793-B2DE-0EAB8C080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0C2C7-3C2D-4A66-AE6B-6ADF59BA2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92F76-284A-4CE1-B978-12274B617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721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3967A-E892-4233-8A9D-175BFA2B5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download page for jQuery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0A62B2-6E7B-4504-AC5A-4EF688786A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https://jquery.com/download/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include jQuery 3.4.1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 you’ve downloaded it to your computer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="jquery-3.4.1.min.js"&gt;&lt;/script&gt;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include jQuery 3.4.1 from a CDN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jquery-3.4.1.min.js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include the slim version of jQuery 3.4.1 from a CDN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66924-C8CC-4016-B922-B36F87E32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3628E-C250-47AA-AB61-56E8BA68A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A1EEE-45C0-4988-8AD3-34D9BA538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56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A99BB2C-47A1-497E-B69C-9A337BBCF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most important releases of jQuery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B07F684-5CBA-4884-A6BD-CE260F17F50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4400" y="1033633"/>
            <a:ext cx="7391400" cy="4909968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300"/>
              </a:spcAft>
              <a:tabLst>
                <a:tab pos="1258888" algn="l"/>
                <a:tab pos="1314450" algn="l"/>
                <a:tab pos="33147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Version	Release date	Description</a:t>
            </a:r>
          </a:p>
          <a:p>
            <a:pPr marL="3316288" marR="0" indent="-3316288">
              <a:spcBef>
                <a:spcPts val="600"/>
              </a:spcBef>
              <a:spcAft>
                <a:spcPts val="300"/>
              </a:spcAft>
              <a:tabLst>
                <a:tab pos="1258888" algn="l"/>
                <a:tab pos="1314450" algn="l"/>
                <a:tab pos="3313113" algn="l"/>
                <a:tab pos="33147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1.0	Aug 2006	First stable release.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6288" marR="0" indent="-3316288">
              <a:spcBef>
                <a:spcPts val="600"/>
              </a:spcBef>
              <a:spcAft>
                <a:spcPts val="300"/>
              </a:spcAft>
              <a:tabLst>
                <a:tab pos="1258888" algn="l"/>
                <a:tab pos="1314450" algn="l"/>
                <a:tab pos="3313113" algn="l"/>
                <a:tab pos="33147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1.9.1	Feb 2013	Deprecated interfaces removed.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6288" marR="0" indent="-3316288">
              <a:spcBef>
                <a:spcPts val="600"/>
              </a:spcBef>
              <a:spcAft>
                <a:spcPts val="300"/>
              </a:spcAft>
              <a:tabLst>
                <a:tab pos="1258888" algn="l"/>
                <a:tab pos="1314450" algn="l"/>
                <a:tab pos="3313113" algn="l"/>
                <a:tab pos="33147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1.12.4	May 2016	Last updated version of 1.x branch, which supports IE6-8. 	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6288" marR="0" indent="-3316288">
              <a:spcBef>
                <a:spcPts val="600"/>
              </a:spcBef>
              <a:spcAft>
                <a:spcPts val="300"/>
              </a:spcAft>
              <a:tabLst>
                <a:tab pos="1258888" algn="l"/>
                <a:tab pos="1314450" algn="l"/>
                <a:tab pos="3313113" algn="l"/>
                <a:tab pos="33147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2.0	April 2013	First version of 2.x branch. Dropped support for IE6-8.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6288" marR="0" indent="-3316288">
              <a:spcBef>
                <a:spcPts val="600"/>
              </a:spcBef>
              <a:spcAft>
                <a:spcPts val="300"/>
              </a:spcAft>
              <a:tabLst>
                <a:tab pos="1258888" algn="l"/>
                <a:tab pos="1314450" algn="l"/>
                <a:tab pos="3313113" algn="l"/>
                <a:tab pos="33147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2.2.4	May 2016	Last updated version of 2.x branch.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6288" marR="0" indent="-3316288">
              <a:spcBef>
                <a:spcPts val="600"/>
              </a:spcBef>
              <a:spcAft>
                <a:spcPts val="300"/>
              </a:spcAft>
              <a:tabLst>
                <a:tab pos="1258888" algn="l"/>
                <a:tab pos="1314450" algn="l"/>
                <a:tab pos="3313113" algn="l"/>
                <a:tab pos="33147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3.0	June 2016	First version of 3.x branch. A smaller, faster version of the 2.x branch, but with some breaking changes. Adds a slim version.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316288" marR="0" indent="-3316288">
              <a:spcBef>
                <a:spcPts val="600"/>
              </a:spcBef>
              <a:spcAft>
                <a:spcPts val="600"/>
              </a:spcAft>
              <a:tabLst>
                <a:tab pos="1258888" algn="l"/>
                <a:tab pos="1314450" algn="l"/>
                <a:tab pos="3313113" algn="l"/>
                <a:tab pos="33147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3.4.1	May 2019	Current version of jQuery.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C268C-D898-4CB1-AE1F-6908AF6FB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4C497-25E8-4796-949D-E46838FB8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A00E4-187C-4702-9370-608622AE6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266348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58</TotalTime>
  <Words>5602</Words>
  <Application>Microsoft Office PowerPoint</Application>
  <PresentationFormat>On-screen Show (4:3)</PresentationFormat>
  <Paragraphs>802</Paragraphs>
  <Slides>56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2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8</vt:lpstr>
      <vt:lpstr>Objectives (part 1)</vt:lpstr>
      <vt:lpstr>Objectives (part 2)</vt:lpstr>
      <vt:lpstr>The jQuery website at jquery.com</vt:lpstr>
      <vt:lpstr>What jQuery offers</vt:lpstr>
      <vt:lpstr>The JavaScript for a FAQs application</vt:lpstr>
      <vt:lpstr>The equivalent JavaScript and jQuery</vt:lpstr>
      <vt:lpstr>The download page for jQuery</vt:lpstr>
      <vt:lpstr>The most important releases of jQuery</vt:lpstr>
      <vt:lpstr>Two jQuery migrate plugins</vt:lpstr>
      <vt:lpstr>How to include SRI checking with the jQuery CDN</vt:lpstr>
      <vt:lpstr>The syntax for a jQuery selector</vt:lpstr>
      <vt:lpstr>The HTML for the selected elements</vt:lpstr>
      <vt:lpstr>How to select elements by element, id, and class</vt:lpstr>
      <vt:lpstr>How to select elements by relationship</vt:lpstr>
      <vt:lpstr>How to code multiple selectors</vt:lpstr>
      <vt:lpstr>The syntax for calling a jQuery method</vt:lpstr>
      <vt:lpstr>Examples that call jQuery methods</vt:lpstr>
      <vt:lpstr>The syntax for a jQuery event method</vt:lpstr>
      <vt:lpstr>Two ways to code the ready() event method</vt:lpstr>
      <vt:lpstr>How to attach an event handler to the click event of all h2 elements</vt:lpstr>
      <vt:lpstr>Terms</vt:lpstr>
      <vt:lpstr>The user interface for the Email List application</vt:lpstr>
      <vt:lpstr>The HTML for the Email List application (part 1)</vt:lpstr>
      <vt:lpstr>The HTML for the Email List application (part 2)</vt:lpstr>
      <vt:lpstr>The JavaScript and jQuery  for the Email List application (part 1)</vt:lpstr>
      <vt:lpstr>The JavaScript and jQuery  for the Email List application (part 2)</vt:lpstr>
      <vt:lpstr>The JavaScript and jQuery  for the Email List application (part 3)</vt:lpstr>
      <vt:lpstr>A summary of the most useful jQuery selectors</vt:lpstr>
      <vt:lpstr>Examples that use jQuery selectors</vt:lpstr>
      <vt:lpstr>Some of the most useful jQuery methods</vt:lpstr>
      <vt:lpstr>Examples that use jQuery methods (part 1)</vt:lpstr>
      <vt:lpstr>Examples that use jQuery methods (part 2)</vt:lpstr>
      <vt:lpstr>Some of the most useful jQuery event methods</vt:lpstr>
      <vt:lpstr>A property and a method of the Event object</vt:lpstr>
      <vt:lpstr>A double-click() event method for all text boxes</vt:lpstr>
      <vt:lpstr>A preventDefault() method that stops  the default action of an event</vt:lpstr>
      <vt:lpstr>Other event methods that you should be aware of</vt:lpstr>
      <vt:lpstr>How to attach an event handler to an event</vt:lpstr>
      <vt:lpstr>How to attach an event handler  to two different events</vt:lpstr>
      <vt:lpstr>How to remove an event handler from an event</vt:lpstr>
      <vt:lpstr>How to trigger an event</vt:lpstr>
      <vt:lpstr>The FAQs application in a browser</vt:lpstr>
      <vt:lpstr>Some of the HTML for the FAQs app (part 1)</vt:lpstr>
      <vt:lpstr>Some of the HTML for the FAQs app (part 2)</vt:lpstr>
      <vt:lpstr>Some of the CSS for the FAQs application</vt:lpstr>
      <vt:lpstr>The JavaScript and jQuery  for the FAQs application (part 1)</vt:lpstr>
      <vt:lpstr>The JavaScript and jQuery  for the FAQs application (part 2)</vt:lpstr>
      <vt:lpstr>The user interface for the Image Swap application</vt:lpstr>
      <vt:lpstr>The HTML for the Image Swap application</vt:lpstr>
      <vt:lpstr>The CSS for the li elements</vt:lpstr>
      <vt:lpstr>The JavaScript and jQuery  for the Image Swap application (part 1)</vt:lpstr>
      <vt:lpstr>The JavaScript and jQuery  for the Image Swap application (part 2)</vt:lpstr>
      <vt:lpstr>Two images with the second image rolled over</vt:lpstr>
      <vt:lpstr>The HTML for the Image Rollover application</vt:lpstr>
      <vt:lpstr>The JavaScript and jQuery  for the Image Rollover application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11</cp:revision>
  <cp:lastPrinted>2016-01-14T23:03:16Z</cp:lastPrinted>
  <dcterms:created xsi:type="dcterms:W3CDTF">2020-08-14T17:05:23Z</dcterms:created>
  <dcterms:modified xsi:type="dcterms:W3CDTF">2020-08-14T18:18:13Z</dcterms:modified>
</cp:coreProperties>
</file>