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8" r:id="rId2"/>
    <p:sldId id="257" r:id="rId3"/>
    <p:sldId id="269" r:id="rId4"/>
    <p:sldId id="270" r:id="rId5"/>
    <p:sldId id="271" r:id="rId6"/>
    <p:sldId id="275" r:id="rId7"/>
    <p:sldId id="282" r:id="rId8"/>
    <p:sldId id="279" r:id="rId9"/>
    <p:sldId id="280" r:id="rId10"/>
    <p:sldId id="277" r:id="rId11"/>
    <p:sldId id="276" r:id="rId12"/>
    <p:sldId id="278" r:id="rId13"/>
    <p:sldId id="283" r:id="rId14"/>
    <p:sldId id="273" r:id="rId15"/>
    <p:sldId id="274" r:id="rId16"/>
    <p:sldId id="28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42"/>
    <p:restoredTop sz="96405"/>
  </p:normalViewPr>
  <p:slideViewPr>
    <p:cSldViewPr snapToGrid="0" snapToObjects="1">
      <p:cViewPr varScale="1">
        <p:scale>
          <a:sx n="126" d="100"/>
          <a:sy n="126" d="100"/>
        </p:scale>
        <p:origin x="10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1/24/23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In addition to “real” events, the interpreter (browser) also recognizes ”software” events that are raised by special function calls.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36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does the browser know the position and size of each element? – after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3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</a:t>
            </a:r>
            <a:r>
              <a:rPr lang="en-US" dirty="0" err="1"/>
              <a:t>email_list.js</a:t>
            </a:r>
            <a:r>
              <a:rPr lang="en-US" dirty="0"/>
              <a:t> to email_list1.js in VS Code editor and reload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23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16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the Form – action </a:t>
            </a:r>
            <a:r>
              <a:rPr lang="en-US" dirty="0" err="1"/>
              <a:t>join.html</a:t>
            </a:r>
            <a:endParaRPr lang="en-US" dirty="0"/>
          </a:p>
          <a:p>
            <a:endParaRPr lang="en-US" dirty="0"/>
          </a:p>
          <a:p>
            <a:r>
              <a:rPr lang="en-US" dirty="0"/>
              <a:t>Show working behavior – match or not match or empty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893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element values and attributes are omitted.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76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&lt;script&gt; is carried out as soon as it is encountered in the parsing phase. What exactly is carried out? – 3 function definitions and 1 function call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06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Somewhat like Microsoft Word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26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3 Session 2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A9596-E570-6843-8FE8-25127680D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List – </a:t>
            </a:r>
            <a:r>
              <a:rPr lang="en-US" dirty="0" err="1"/>
              <a:t>index.html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A7687D-F23C-9749-8243-75CEAF1FCE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0" y="272515"/>
            <a:ext cx="5693546" cy="6566735"/>
          </a:xfrm>
        </p:spPr>
      </p:pic>
    </p:spTree>
    <p:extLst>
      <p:ext uri="{BB962C8B-B14F-4D97-AF65-F5344CB8AC3E}">
        <p14:creationId xmlns:p14="http://schemas.microsoft.com/office/powerpoint/2010/main" val="695458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334D0-CCB3-9A4F-8BC3-12207B62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List – </a:t>
            </a:r>
            <a:r>
              <a:rPr lang="en-US" dirty="0" err="1"/>
              <a:t>index.html</a:t>
            </a:r>
            <a:r>
              <a:rPr lang="en-US" dirty="0"/>
              <a:t> DOM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CA63D9C5-E1D9-7946-8A3D-A85BB77F2243}"/>
              </a:ext>
            </a:extLst>
          </p:cNvPr>
          <p:cNvGrpSpPr/>
          <p:nvPr/>
        </p:nvGrpSpPr>
        <p:grpSpPr>
          <a:xfrm>
            <a:off x="350293" y="1690688"/>
            <a:ext cx="10694271" cy="3967228"/>
            <a:chOff x="350293" y="1690688"/>
            <a:chExt cx="10694271" cy="396722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D925EE8-8A54-6B4E-9279-3B80FAEAA5A7}"/>
                </a:ext>
              </a:extLst>
            </p:cNvPr>
            <p:cNvSpPr/>
            <p:nvPr/>
          </p:nvSpPr>
          <p:spPr>
            <a:xfrm>
              <a:off x="3755254" y="1690688"/>
              <a:ext cx="1180729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document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8B01DB4-BC68-6249-9AF8-C658EEBAEF28}"/>
                </a:ext>
              </a:extLst>
            </p:cNvPr>
            <p:cNvSpPr/>
            <p:nvPr/>
          </p:nvSpPr>
          <p:spPr>
            <a:xfrm>
              <a:off x="3755254" y="2189317"/>
              <a:ext cx="1180729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html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323C201-DF49-9842-910A-83AD94335CA1}"/>
                </a:ext>
              </a:extLst>
            </p:cNvPr>
            <p:cNvSpPr/>
            <p:nvPr/>
          </p:nvSpPr>
          <p:spPr>
            <a:xfrm>
              <a:off x="1649765" y="2703365"/>
              <a:ext cx="1180729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head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C8DCE00-199E-F442-B86F-077BD6FF6326}"/>
                </a:ext>
              </a:extLst>
            </p:cNvPr>
            <p:cNvSpPr/>
            <p:nvPr/>
          </p:nvSpPr>
          <p:spPr>
            <a:xfrm>
              <a:off x="683581" y="3273639"/>
              <a:ext cx="668784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F5D37E2-9C43-1843-9962-31E8B4BE6743}"/>
                </a:ext>
              </a:extLst>
            </p:cNvPr>
            <p:cNvSpPr/>
            <p:nvPr/>
          </p:nvSpPr>
          <p:spPr>
            <a:xfrm>
              <a:off x="1534357" y="3270680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meta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690338-AF93-D74F-A03C-A801B04D5E8D}"/>
                </a:ext>
              </a:extLst>
            </p:cNvPr>
            <p:cNvSpPr/>
            <p:nvPr/>
          </p:nvSpPr>
          <p:spPr>
            <a:xfrm>
              <a:off x="5159406" y="2716058"/>
              <a:ext cx="1180729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body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CDB1B7F-4107-4047-8DF7-084095656EE2}"/>
                </a:ext>
              </a:extLst>
            </p:cNvPr>
            <p:cNvSpPr/>
            <p:nvPr/>
          </p:nvSpPr>
          <p:spPr>
            <a:xfrm>
              <a:off x="2410287" y="3265500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title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68CED6E-98DA-C04C-B941-2853161D0BB4}"/>
                </a:ext>
              </a:extLst>
            </p:cNvPr>
            <p:cNvSpPr/>
            <p:nvPr/>
          </p:nvSpPr>
          <p:spPr>
            <a:xfrm>
              <a:off x="3308408" y="3263398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link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968642-8BBF-7948-8AD4-A2D090377B14}"/>
                </a:ext>
              </a:extLst>
            </p:cNvPr>
            <p:cNvSpPr/>
            <p:nvPr/>
          </p:nvSpPr>
          <p:spPr>
            <a:xfrm>
              <a:off x="4648940" y="3270680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main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9D4E10F-BF7C-984D-BAAB-A06503DA1D6E}"/>
                </a:ext>
              </a:extLst>
            </p:cNvPr>
            <p:cNvSpPr/>
            <p:nvPr/>
          </p:nvSpPr>
          <p:spPr>
            <a:xfrm>
              <a:off x="6096000" y="3247744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script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233C729-4771-7040-8E0F-69252CBA5CDF}"/>
                </a:ext>
              </a:extLst>
            </p:cNvPr>
            <p:cNvSpPr/>
            <p:nvPr/>
          </p:nvSpPr>
          <p:spPr>
            <a:xfrm>
              <a:off x="3801122" y="3879598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h1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C3EBA1A-8539-824B-808A-F661D1ABB6B6}"/>
                </a:ext>
              </a:extLst>
            </p:cNvPr>
            <p:cNvSpPr/>
            <p:nvPr/>
          </p:nvSpPr>
          <p:spPr>
            <a:xfrm>
              <a:off x="5541145" y="3879597"/>
              <a:ext cx="705772" cy="310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form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BBB8044-EF53-BB4D-BA11-FAB4914D827F}"/>
                </a:ext>
              </a:extLst>
            </p:cNvPr>
            <p:cNvGrpSpPr/>
            <p:nvPr/>
          </p:nvGrpSpPr>
          <p:grpSpPr>
            <a:xfrm>
              <a:off x="350293" y="4725759"/>
              <a:ext cx="2396972" cy="932157"/>
              <a:chOff x="2041122" y="4573359"/>
              <a:chExt cx="2396972" cy="932157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33F616D-BBCE-D444-95DC-15B8DD135222}"/>
                  </a:ext>
                </a:extLst>
              </p:cNvPr>
              <p:cNvSpPr/>
              <p:nvPr/>
            </p:nvSpPr>
            <p:spPr>
              <a:xfrm>
                <a:off x="2830494" y="45733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div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E4D3E5C-41B8-7149-AAA7-C60FF9D16C03}"/>
                  </a:ext>
                </a:extLst>
              </p:cNvPr>
              <p:cNvSpPr/>
              <p:nvPr/>
            </p:nvSpPr>
            <p:spPr>
              <a:xfrm>
                <a:off x="2041122" y="5194797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label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E585334-5FF9-D944-95CC-7E357240E710}"/>
                  </a:ext>
                </a:extLst>
              </p:cNvPr>
              <p:cNvSpPr/>
              <p:nvPr/>
            </p:nvSpPr>
            <p:spPr>
              <a:xfrm>
                <a:off x="28867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9BF5A4D-32FA-314E-A53B-F57709027CB4}"/>
                  </a:ext>
                </a:extLst>
              </p:cNvPr>
              <p:cNvSpPr/>
              <p:nvPr/>
            </p:nvSpPr>
            <p:spPr>
              <a:xfrm>
                <a:off x="37323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span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8992598-8DA6-F044-93C5-391C515E86CD}"/>
                </a:ext>
              </a:extLst>
            </p:cNvPr>
            <p:cNvGrpSpPr/>
            <p:nvPr/>
          </p:nvGrpSpPr>
          <p:grpSpPr>
            <a:xfrm>
              <a:off x="3116059" y="4725759"/>
              <a:ext cx="2396972" cy="932157"/>
              <a:chOff x="2041122" y="4573359"/>
              <a:chExt cx="2396972" cy="932157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A62D7C2-6372-EB4B-AAA6-69A11034F2D8}"/>
                  </a:ext>
                </a:extLst>
              </p:cNvPr>
              <p:cNvSpPr/>
              <p:nvPr/>
            </p:nvSpPr>
            <p:spPr>
              <a:xfrm>
                <a:off x="2830494" y="45733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div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C19AA5A-A9D3-1944-8AEE-A82FCDB97866}"/>
                  </a:ext>
                </a:extLst>
              </p:cNvPr>
              <p:cNvSpPr/>
              <p:nvPr/>
            </p:nvSpPr>
            <p:spPr>
              <a:xfrm>
                <a:off x="2041122" y="5194797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label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A361E1B-5E26-B048-93BB-B36CF165A5D2}"/>
                  </a:ext>
                </a:extLst>
              </p:cNvPr>
              <p:cNvSpPr/>
              <p:nvPr/>
            </p:nvSpPr>
            <p:spPr>
              <a:xfrm>
                <a:off x="28867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CC01CDDC-5ADA-F24C-9AF3-0E9E774AA208}"/>
                  </a:ext>
                </a:extLst>
              </p:cNvPr>
              <p:cNvSpPr/>
              <p:nvPr/>
            </p:nvSpPr>
            <p:spPr>
              <a:xfrm>
                <a:off x="37323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span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C73C02F-F068-D64C-9164-1229A945454F}"/>
                </a:ext>
              </a:extLst>
            </p:cNvPr>
            <p:cNvGrpSpPr/>
            <p:nvPr/>
          </p:nvGrpSpPr>
          <p:grpSpPr>
            <a:xfrm>
              <a:off x="5766411" y="4720521"/>
              <a:ext cx="2396972" cy="932157"/>
              <a:chOff x="2041122" y="4573359"/>
              <a:chExt cx="2396972" cy="932157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EDA48BC-8220-9148-BA94-B07ABA29A0E4}"/>
                  </a:ext>
                </a:extLst>
              </p:cNvPr>
              <p:cNvSpPr/>
              <p:nvPr/>
            </p:nvSpPr>
            <p:spPr>
              <a:xfrm>
                <a:off x="2830494" y="45733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div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7930230-E788-0948-810B-3C949F35DADD}"/>
                  </a:ext>
                </a:extLst>
              </p:cNvPr>
              <p:cNvSpPr/>
              <p:nvPr/>
            </p:nvSpPr>
            <p:spPr>
              <a:xfrm>
                <a:off x="2041122" y="5194797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label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3AE5B39-6AA9-9A45-B606-AA64A0D675E1}"/>
                  </a:ext>
                </a:extLst>
              </p:cNvPr>
              <p:cNvSpPr/>
              <p:nvPr/>
            </p:nvSpPr>
            <p:spPr>
              <a:xfrm>
                <a:off x="28867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393A5D6-4748-FB45-9444-45058B195963}"/>
                  </a:ext>
                </a:extLst>
              </p:cNvPr>
              <p:cNvSpPr/>
              <p:nvPr/>
            </p:nvSpPr>
            <p:spPr>
              <a:xfrm>
                <a:off x="37323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span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C7B1B68-8FE6-6448-A3F6-5765F4D8EB16}"/>
                </a:ext>
              </a:extLst>
            </p:cNvPr>
            <p:cNvGrpSpPr/>
            <p:nvPr/>
          </p:nvGrpSpPr>
          <p:grpSpPr>
            <a:xfrm>
              <a:off x="8647592" y="4725759"/>
              <a:ext cx="2396972" cy="932157"/>
              <a:chOff x="2041122" y="4573359"/>
              <a:chExt cx="2396972" cy="932157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A0C681B2-407D-A34D-A10B-0AB4B390E99C}"/>
                  </a:ext>
                </a:extLst>
              </p:cNvPr>
              <p:cNvSpPr/>
              <p:nvPr/>
            </p:nvSpPr>
            <p:spPr>
              <a:xfrm>
                <a:off x="2830494" y="45733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div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150A94B-7F0E-A34A-A0BE-498AD0644625}"/>
                  </a:ext>
                </a:extLst>
              </p:cNvPr>
              <p:cNvSpPr/>
              <p:nvPr/>
            </p:nvSpPr>
            <p:spPr>
              <a:xfrm>
                <a:off x="2041122" y="5194797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label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4ADEF9D-B529-4045-9A43-F2EF2FE45FFF}"/>
                  </a:ext>
                </a:extLst>
              </p:cNvPr>
              <p:cNvSpPr/>
              <p:nvPr/>
            </p:nvSpPr>
            <p:spPr>
              <a:xfrm>
                <a:off x="28867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D22D450-DEB9-D940-B284-041C48EF4758}"/>
                  </a:ext>
                </a:extLst>
              </p:cNvPr>
              <p:cNvSpPr/>
              <p:nvPr/>
            </p:nvSpPr>
            <p:spPr>
              <a:xfrm>
                <a:off x="3732322" y="5189559"/>
                <a:ext cx="705772" cy="310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input</a:t>
                </a:r>
              </a:p>
            </p:txBody>
          </p:sp>
        </p:grp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4B74BDF1-E791-9B4D-B0DF-4B41BF693023}"/>
                </a:ext>
              </a:extLst>
            </p:cNvPr>
            <p:cNvCxnSpPr>
              <a:stCxn id="4" idx="2"/>
              <a:endCxn id="5" idx="0"/>
            </p:cNvCxnSpPr>
            <p:nvPr/>
          </p:nvCxnSpPr>
          <p:spPr>
            <a:xfrm>
              <a:off x="4345619" y="2001407"/>
              <a:ext cx="0" cy="1879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AE1D67B-46BE-9543-8ABF-69EB87804BCD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 flipH="1">
              <a:off x="2240130" y="2500036"/>
              <a:ext cx="2105489" cy="2033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809F68F-B022-C54C-9648-9427223F171B}"/>
                </a:ext>
              </a:extLst>
            </p:cNvPr>
            <p:cNvCxnSpPr>
              <a:stCxn id="5" idx="2"/>
              <a:endCxn id="12" idx="0"/>
            </p:cNvCxnSpPr>
            <p:nvPr/>
          </p:nvCxnSpPr>
          <p:spPr>
            <a:xfrm>
              <a:off x="4345619" y="2500036"/>
              <a:ext cx="1404152" cy="216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4F2FCF2-969F-F94D-9789-042043B4D4EA}"/>
                </a:ext>
              </a:extLst>
            </p:cNvPr>
            <p:cNvCxnSpPr>
              <a:stCxn id="6" idx="2"/>
              <a:endCxn id="7" idx="0"/>
            </p:cNvCxnSpPr>
            <p:nvPr/>
          </p:nvCxnSpPr>
          <p:spPr>
            <a:xfrm flipH="1">
              <a:off x="1017973" y="3014084"/>
              <a:ext cx="1222157" cy="2595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C58DC4C-752A-2042-A123-0D93A0AB241E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 flipH="1">
              <a:off x="1887243" y="3014084"/>
              <a:ext cx="352887" cy="256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0815FE0A-E84D-D74C-B7A0-CA3EE9FFAB05}"/>
                </a:ext>
              </a:extLst>
            </p:cNvPr>
            <p:cNvCxnSpPr>
              <a:cxnSpLocks/>
              <a:stCxn id="6" idx="2"/>
              <a:endCxn id="13" idx="0"/>
            </p:cNvCxnSpPr>
            <p:nvPr/>
          </p:nvCxnSpPr>
          <p:spPr>
            <a:xfrm>
              <a:off x="2240130" y="3014084"/>
              <a:ext cx="523043" cy="2514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1DCEF74-5F81-CE44-A425-BD7FEF27B084}"/>
                </a:ext>
              </a:extLst>
            </p:cNvPr>
            <p:cNvCxnSpPr>
              <a:cxnSpLocks/>
              <a:stCxn id="6" idx="2"/>
              <a:endCxn id="14" idx="0"/>
            </p:cNvCxnSpPr>
            <p:nvPr/>
          </p:nvCxnSpPr>
          <p:spPr>
            <a:xfrm>
              <a:off x="2240130" y="3014084"/>
              <a:ext cx="1421164" cy="249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FACC154-0E62-CB48-8670-B7DC5DDAD3C3}"/>
                </a:ext>
              </a:extLst>
            </p:cNvPr>
            <p:cNvCxnSpPr>
              <a:stCxn id="12" idx="2"/>
              <a:endCxn id="15" idx="0"/>
            </p:cNvCxnSpPr>
            <p:nvPr/>
          </p:nvCxnSpPr>
          <p:spPr>
            <a:xfrm flipH="1">
              <a:off x="5001826" y="3026777"/>
              <a:ext cx="747945" cy="2439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BDBE106-E300-B443-9699-FFECF4AA4D96}"/>
                </a:ext>
              </a:extLst>
            </p:cNvPr>
            <p:cNvCxnSpPr>
              <a:cxnSpLocks/>
              <a:stCxn id="12" idx="2"/>
              <a:endCxn id="16" idx="0"/>
            </p:cNvCxnSpPr>
            <p:nvPr/>
          </p:nvCxnSpPr>
          <p:spPr>
            <a:xfrm>
              <a:off x="5749771" y="3026777"/>
              <a:ext cx="699115" cy="2209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FCF8C55-BC8F-9948-BA0D-AC7378E5ABDE}"/>
                </a:ext>
              </a:extLst>
            </p:cNvPr>
            <p:cNvCxnSpPr>
              <a:cxnSpLocks/>
              <a:stCxn id="17" idx="0"/>
              <a:endCxn id="15" idx="2"/>
            </p:cNvCxnSpPr>
            <p:nvPr/>
          </p:nvCxnSpPr>
          <p:spPr>
            <a:xfrm flipV="1">
              <a:off x="4154008" y="3581399"/>
              <a:ext cx="847818" cy="2981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45807FA-D17A-504C-ACC9-BB2E8C3DF84F}"/>
                </a:ext>
              </a:extLst>
            </p:cNvPr>
            <p:cNvCxnSpPr>
              <a:cxnSpLocks/>
              <a:stCxn id="28" idx="0"/>
              <a:endCxn id="18" idx="2"/>
            </p:cNvCxnSpPr>
            <p:nvPr/>
          </p:nvCxnSpPr>
          <p:spPr>
            <a:xfrm flipV="1">
              <a:off x="4258317" y="4190316"/>
              <a:ext cx="1635714" cy="535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E310B61-5BD0-B94B-B294-7CCBCD9E591A}"/>
                </a:ext>
              </a:extLst>
            </p:cNvPr>
            <p:cNvCxnSpPr>
              <a:cxnSpLocks/>
              <a:stCxn id="18" idx="0"/>
              <a:endCxn id="15" idx="2"/>
            </p:cNvCxnSpPr>
            <p:nvPr/>
          </p:nvCxnSpPr>
          <p:spPr>
            <a:xfrm flipH="1" flipV="1">
              <a:off x="5001826" y="3581399"/>
              <a:ext cx="892205" cy="2981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592F7FF-1EB9-A44B-97FB-49870B3A1A29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flipH="1" flipV="1">
              <a:off x="5763827" y="4032680"/>
              <a:ext cx="130204" cy="1576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CA09F3B2-8441-D148-BDCC-F458D37313D8}"/>
                </a:ext>
              </a:extLst>
            </p:cNvPr>
            <p:cNvCxnSpPr>
              <a:cxnSpLocks/>
              <a:stCxn id="18" idx="2"/>
              <a:endCxn id="19" idx="0"/>
            </p:cNvCxnSpPr>
            <p:nvPr/>
          </p:nvCxnSpPr>
          <p:spPr>
            <a:xfrm flipH="1">
              <a:off x="1492551" y="4190316"/>
              <a:ext cx="4401480" cy="535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01CC4F7-1160-8046-9C83-073669F78C37}"/>
                </a:ext>
              </a:extLst>
            </p:cNvPr>
            <p:cNvCxnSpPr>
              <a:cxnSpLocks/>
              <a:stCxn id="33" idx="0"/>
              <a:endCxn id="18" idx="2"/>
            </p:cNvCxnSpPr>
            <p:nvPr/>
          </p:nvCxnSpPr>
          <p:spPr>
            <a:xfrm flipH="1" flipV="1">
              <a:off x="5894031" y="4190316"/>
              <a:ext cx="1014638" cy="53020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0A2C4631-CD96-0E43-AED8-DDEA3C0AAC34}"/>
                </a:ext>
              </a:extLst>
            </p:cNvPr>
            <p:cNvCxnSpPr>
              <a:cxnSpLocks/>
              <a:stCxn id="18" idx="2"/>
              <a:endCxn id="38" idx="0"/>
            </p:cNvCxnSpPr>
            <p:nvPr/>
          </p:nvCxnSpPr>
          <p:spPr>
            <a:xfrm>
              <a:off x="5894031" y="4190316"/>
              <a:ext cx="3895819" cy="5354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37264F7-2B4D-AB4B-87ED-8F401AE071E3}"/>
                </a:ext>
              </a:extLst>
            </p:cNvPr>
            <p:cNvCxnSpPr>
              <a:cxnSpLocks/>
              <a:stCxn id="35" idx="0"/>
              <a:endCxn id="33" idx="2"/>
            </p:cNvCxnSpPr>
            <p:nvPr/>
          </p:nvCxnSpPr>
          <p:spPr>
            <a:xfrm flipH="1" flipV="1">
              <a:off x="6908669" y="5031240"/>
              <a:ext cx="562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07604D5-65EE-F749-96A6-5056D4419966}"/>
                </a:ext>
              </a:extLst>
            </p:cNvPr>
            <p:cNvCxnSpPr>
              <a:cxnSpLocks/>
              <a:stCxn id="34" idx="0"/>
              <a:endCxn id="33" idx="2"/>
            </p:cNvCxnSpPr>
            <p:nvPr/>
          </p:nvCxnSpPr>
          <p:spPr>
            <a:xfrm flipV="1">
              <a:off x="6119297" y="5031240"/>
              <a:ext cx="789372" cy="310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9CA93F45-216D-7F4C-9091-0CD2DDC0E991}"/>
                </a:ext>
              </a:extLst>
            </p:cNvPr>
            <p:cNvCxnSpPr>
              <a:cxnSpLocks/>
              <a:stCxn id="38" idx="2"/>
              <a:endCxn id="41" idx="0"/>
            </p:cNvCxnSpPr>
            <p:nvPr/>
          </p:nvCxnSpPr>
          <p:spPr>
            <a:xfrm>
              <a:off x="9789850" y="5036478"/>
              <a:ext cx="9018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5DD48C9E-0536-D649-A413-C37D9DAFB568}"/>
                </a:ext>
              </a:extLst>
            </p:cNvPr>
            <p:cNvCxnSpPr>
              <a:cxnSpLocks/>
              <a:stCxn id="36" idx="0"/>
              <a:endCxn id="33" idx="2"/>
            </p:cNvCxnSpPr>
            <p:nvPr/>
          </p:nvCxnSpPr>
          <p:spPr>
            <a:xfrm flipH="1" flipV="1">
              <a:off x="6908669" y="5031240"/>
              <a:ext cx="9018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070B6D54-56D7-3548-93A2-EC0C826CC0FA}"/>
                </a:ext>
              </a:extLst>
            </p:cNvPr>
            <p:cNvCxnSpPr>
              <a:cxnSpLocks/>
              <a:stCxn id="38" idx="2"/>
              <a:endCxn id="40" idx="0"/>
            </p:cNvCxnSpPr>
            <p:nvPr/>
          </p:nvCxnSpPr>
          <p:spPr>
            <a:xfrm>
              <a:off x="9789850" y="5036478"/>
              <a:ext cx="562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D069EB9F-3609-F443-90D3-4A03ACAE2FD2}"/>
                </a:ext>
              </a:extLst>
            </p:cNvPr>
            <p:cNvCxnSpPr>
              <a:cxnSpLocks/>
              <a:stCxn id="38" idx="2"/>
              <a:endCxn id="39" idx="0"/>
            </p:cNvCxnSpPr>
            <p:nvPr/>
          </p:nvCxnSpPr>
          <p:spPr>
            <a:xfrm flipH="1">
              <a:off x="9000478" y="5036478"/>
              <a:ext cx="789372" cy="310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28678AC-1C73-A248-97B2-6CFF01FFB405}"/>
                </a:ext>
              </a:extLst>
            </p:cNvPr>
            <p:cNvCxnSpPr>
              <a:cxnSpLocks/>
              <a:stCxn id="28" idx="2"/>
              <a:endCxn id="30" idx="0"/>
            </p:cNvCxnSpPr>
            <p:nvPr/>
          </p:nvCxnSpPr>
          <p:spPr>
            <a:xfrm>
              <a:off x="4258317" y="5036478"/>
              <a:ext cx="562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469BA097-E55A-134C-BD29-5C1E9956CE0E}"/>
                </a:ext>
              </a:extLst>
            </p:cNvPr>
            <p:cNvCxnSpPr>
              <a:cxnSpLocks/>
              <a:stCxn id="28" idx="2"/>
              <a:endCxn id="31" idx="0"/>
            </p:cNvCxnSpPr>
            <p:nvPr/>
          </p:nvCxnSpPr>
          <p:spPr>
            <a:xfrm>
              <a:off x="4258317" y="5036478"/>
              <a:ext cx="9018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DE580DE4-9211-AB49-9DBB-13C1AFC862A5}"/>
                </a:ext>
              </a:extLst>
            </p:cNvPr>
            <p:cNvCxnSpPr>
              <a:cxnSpLocks/>
              <a:stCxn id="28" idx="2"/>
              <a:endCxn id="29" idx="0"/>
            </p:cNvCxnSpPr>
            <p:nvPr/>
          </p:nvCxnSpPr>
          <p:spPr>
            <a:xfrm flipH="1">
              <a:off x="3468945" y="5036478"/>
              <a:ext cx="789372" cy="310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92DD10DD-7D13-664F-8949-99C28C569991}"/>
                </a:ext>
              </a:extLst>
            </p:cNvPr>
            <p:cNvCxnSpPr>
              <a:cxnSpLocks/>
              <a:stCxn id="19" idx="2"/>
              <a:endCxn id="25" idx="0"/>
            </p:cNvCxnSpPr>
            <p:nvPr/>
          </p:nvCxnSpPr>
          <p:spPr>
            <a:xfrm>
              <a:off x="1492551" y="5036478"/>
              <a:ext cx="9018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9BD407E7-18DE-E540-82D4-A3E4CFB7B779}"/>
                </a:ext>
              </a:extLst>
            </p:cNvPr>
            <p:cNvCxnSpPr>
              <a:cxnSpLocks/>
              <a:stCxn id="19" idx="2"/>
              <a:endCxn id="23" idx="0"/>
            </p:cNvCxnSpPr>
            <p:nvPr/>
          </p:nvCxnSpPr>
          <p:spPr>
            <a:xfrm flipH="1">
              <a:off x="703179" y="5036478"/>
              <a:ext cx="789372" cy="3107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0E96A6D3-F1F7-C941-9434-C84F80F102E9}"/>
                </a:ext>
              </a:extLst>
            </p:cNvPr>
            <p:cNvCxnSpPr>
              <a:cxnSpLocks/>
              <a:stCxn id="19" idx="2"/>
              <a:endCxn id="24" idx="0"/>
            </p:cNvCxnSpPr>
            <p:nvPr/>
          </p:nvCxnSpPr>
          <p:spPr>
            <a:xfrm>
              <a:off x="1492551" y="5036478"/>
              <a:ext cx="56228" cy="3054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D296F85-8662-7C26-6630-2DFA0CEA5DB5}"/>
              </a:ext>
            </a:extLst>
          </p:cNvPr>
          <p:cNvSpPr/>
          <p:nvPr/>
        </p:nvSpPr>
        <p:spPr>
          <a:xfrm>
            <a:off x="6949441" y="6123994"/>
            <a:ext cx="1682564" cy="31071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type=“submit”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E88AE6-C7B2-141D-610A-7655B21422CE}"/>
              </a:ext>
            </a:extLst>
          </p:cNvPr>
          <p:cNvSpPr/>
          <p:nvPr/>
        </p:nvSpPr>
        <p:spPr>
          <a:xfrm>
            <a:off x="8778240" y="6123993"/>
            <a:ext cx="1512447" cy="31071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id=“</a:t>
            </a:r>
            <a:r>
              <a:rPr lang="en-US" dirty="0" err="1"/>
              <a:t>join_list</a:t>
            </a:r>
            <a:r>
              <a:rPr lang="en-US" dirty="0"/>
              <a:t>”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5F77B2-6FCB-16F1-5D8E-FC621BAA0AA3}"/>
              </a:ext>
            </a:extLst>
          </p:cNvPr>
          <p:cNvSpPr/>
          <p:nvPr/>
        </p:nvSpPr>
        <p:spPr>
          <a:xfrm>
            <a:off x="10424161" y="6123992"/>
            <a:ext cx="1767840" cy="31071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value=“Join List”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C3866D-4807-59CA-6706-222CF88F2B4E}"/>
              </a:ext>
            </a:extLst>
          </p:cNvPr>
          <p:cNvCxnSpPr>
            <a:cxnSpLocks/>
            <a:endCxn id="3" idx="0"/>
          </p:cNvCxnSpPr>
          <p:nvPr/>
        </p:nvCxnSpPr>
        <p:spPr>
          <a:xfrm flipH="1">
            <a:off x="7790723" y="5656355"/>
            <a:ext cx="2067881" cy="467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2D128B8-B445-25D6-B0B0-AF511AE49C6D}"/>
              </a:ext>
            </a:extLst>
          </p:cNvPr>
          <p:cNvCxnSpPr>
            <a:cxnSpLocks/>
            <a:stCxn id="40" idx="2"/>
            <a:endCxn id="9" idx="0"/>
          </p:cNvCxnSpPr>
          <p:nvPr/>
        </p:nvCxnSpPr>
        <p:spPr>
          <a:xfrm flipH="1">
            <a:off x="9534464" y="5652678"/>
            <a:ext cx="311614" cy="4713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97189DD-AE13-0567-F8DD-251CEC089C43}"/>
              </a:ext>
            </a:extLst>
          </p:cNvPr>
          <p:cNvCxnSpPr>
            <a:cxnSpLocks/>
            <a:stCxn id="40" idx="2"/>
            <a:endCxn id="10" idx="0"/>
          </p:cNvCxnSpPr>
          <p:nvPr/>
        </p:nvCxnSpPr>
        <p:spPr>
          <a:xfrm>
            <a:off x="9846078" y="5652678"/>
            <a:ext cx="1462003" cy="471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177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35E10-44C7-2640-B262-FC3168544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List – </a:t>
            </a:r>
            <a:r>
              <a:rPr lang="en-US" dirty="0" err="1"/>
              <a:t>email_list.js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ED5A37-F6F7-0B49-8BDE-5A8B43D036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5545" y="1497879"/>
            <a:ext cx="7182035" cy="5210795"/>
          </a:xfrm>
        </p:spPr>
      </p:pic>
    </p:spTree>
    <p:extLst>
      <p:ext uri="{BB962C8B-B14F-4D97-AF65-F5344CB8AC3E}">
        <p14:creationId xmlns:p14="http://schemas.microsoft.com/office/powerpoint/2010/main" val="2341235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2C38A-2D22-87EC-4CF7-64D6F8DF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Class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62A20-278C-3320-33B5-790EC93CB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Instead of registering two event handlers, one for each input buttons</a:t>
            </a:r>
          </a:p>
          <a:p>
            <a:pPr lvl="1"/>
            <a:r>
              <a:rPr lang="en-US" dirty="0"/>
              <a:t>”Join List”</a:t>
            </a:r>
          </a:p>
          <a:p>
            <a:pPr lvl="1"/>
            <a:r>
              <a:rPr lang="en-US" dirty="0"/>
              <a:t>“Clear Form”</a:t>
            </a:r>
          </a:p>
          <a:p>
            <a:r>
              <a:rPr lang="en-US" dirty="0"/>
              <a:t>Register only </a:t>
            </a:r>
            <a:r>
              <a:rPr lang="en-US" b="1" dirty="0"/>
              <a:t>One</a:t>
            </a:r>
            <a:r>
              <a:rPr lang="en-US" dirty="0"/>
              <a:t> event handler at the </a:t>
            </a:r>
            <a:r>
              <a:rPr lang="en-US" b="1" dirty="0"/>
              <a:t>Form Level</a:t>
            </a:r>
          </a:p>
          <a:p>
            <a:pPr lvl="1"/>
            <a:r>
              <a:rPr lang="en-US" dirty="0" err="1"/>
              <a:t>evt</a:t>
            </a:r>
            <a:r>
              <a:rPr lang="en-US" dirty="0"/>
              <a:t> object</a:t>
            </a:r>
          </a:p>
          <a:p>
            <a:pPr lvl="2"/>
            <a:r>
              <a:rPr lang="en-US" dirty="0" err="1"/>
              <a:t>evt.target.id</a:t>
            </a:r>
            <a:r>
              <a:rPr lang="en-US" dirty="0"/>
              <a:t> – the id value of the target element (most specific element) of the event </a:t>
            </a:r>
          </a:p>
        </p:txBody>
      </p:sp>
    </p:spTree>
    <p:extLst>
      <p:ext uri="{BB962C8B-B14F-4D97-AF65-F5344CB8AC3E}">
        <p14:creationId xmlns:p14="http://schemas.microsoft.com/office/powerpoint/2010/main" val="3470337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142E-A108-F44A-A64D-71A65A7FC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21BB9-29DC-2043-B280-CBB698814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strict;</a:t>
            </a:r>
          </a:p>
          <a:p>
            <a:r>
              <a:rPr lang="en-US" dirty="0"/>
              <a:t>Case sensitive</a:t>
            </a:r>
          </a:p>
          <a:p>
            <a:r>
              <a:rPr lang="en-US" dirty="0"/>
              <a:t>Always initialize variables</a:t>
            </a:r>
          </a:p>
          <a:p>
            <a:r>
              <a:rPr lang="en-US" dirty="0"/>
              <a:t>let vs. var – use let</a:t>
            </a:r>
          </a:p>
          <a:p>
            <a:r>
              <a:rPr lang="en-US" dirty="0"/>
              <a:t>Function definitions</a:t>
            </a:r>
          </a:p>
          <a:p>
            <a:pPr lvl="1"/>
            <a:r>
              <a:rPr lang="en-US" dirty="0"/>
              <a:t>Conventional function declaration</a:t>
            </a:r>
          </a:p>
          <a:p>
            <a:pPr lvl="1"/>
            <a:r>
              <a:rPr lang="en-US" dirty="0"/>
              <a:t>Function expression – not hoisted</a:t>
            </a:r>
          </a:p>
          <a:p>
            <a:pPr lvl="1"/>
            <a:r>
              <a:rPr lang="en-US" dirty="0"/>
              <a:t>Arrow function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42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8A839-BA9F-C44F-BB37-DED0B2775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HTML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847E0-DDA1-2346-90D6-00633387C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html file (e.g. </a:t>
            </a:r>
            <a:r>
              <a:rPr lang="en-US" dirty="0" err="1"/>
              <a:t>index.html</a:t>
            </a:r>
            <a:r>
              <a:rPr lang="en-US" dirty="0"/>
              <a:t>)</a:t>
            </a:r>
          </a:p>
          <a:p>
            <a:r>
              <a:rPr lang="en-US" dirty="0"/>
              <a:t>Dynamically generated on the server</a:t>
            </a:r>
          </a:p>
        </p:txBody>
      </p:sp>
    </p:spTree>
    <p:extLst>
      <p:ext uri="{BB962C8B-B14F-4D97-AF65-F5344CB8AC3E}">
        <p14:creationId xmlns:p14="http://schemas.microsoft.com/office/powerpoint/2010/main" val="3042875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  <a:p>
            <a:r>
              <a:rPr lang="en-US" dirty="0"/>
              <a:t>Event and event handling</a:t>
            </a:r>
          </a:p>
          <a:p>
            <a:r>
              <a:rPr lang="en-US" dirty="0"/>
              <a:t>Email List example</a:t>
            </a:r>
          </a:p>
          <a:p>
            <a:r>
              <a:rPr lang="en-US" dirty="0"/>
              <a:t>&lt;script&gt; in html – end of &lt;body&gt;</a:t>
            </a:r>
          </a:p>
          <a:p>
            <a:r>
              <a:rPr lang="en-US" dirty="0" err="1"/>
              <a:t>Javascript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833AC-4EAE-8B40-A8A2-64372FF1F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HTML/CSS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DF4CB-8DA8-0A47-B2C8-5FC294E05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Comprehensive overview </a:t>
            </a:r>
          </a:p>
          <a:p>
            <a:pPr lvl="1"/>
            <a:r>
              <a:rPr lang="en-US" dirty="0" err="1"/>
              <a:t>zyBooks</a:t>
            </a:r>
            <a:r>
              <a:rPr lang="en-US" dirty="0"/>
              <a:t> Chapter 1</a:t>
            </a:r>
          </a:p>
          <a:p>
            <a:r>
              <a:rPr lang="en-US" dirty="0"/>
              <a:t>Repeated throughout the remaining classes</a:t>
            </a:r>
          </a:p>
          <a:p>
            <a:r>
              <a:rPr lang="en-US" dirty="0"/>
              <a:t>Applied in the semester long project</a:t>
            </a:r>
          </a:p>
        </p:txBody>
      </p:sp>
    </p:spTree>
    <p:extLst>
      <p:ext uri="{BB962C8B-B14F-4D97-AF65-F5344CB8AC3E}">
        <p14:creationId xmlns:p14="http://schemas.microsoft.com/office/powerpoint/2010/main" val="3760395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DB46-91C3-B944-9ED2-0E125DEFF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D04D-A4DD-DD43-88D5-2F967B799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  <a:p>
            <a:r>
              <a:rPr lang="en-US" dirty="0"/>
              <a:t>Event </a:t>
            </a:r>
          </a:p>
          <a:p>
            <a:r>
              <a:rPr lang="en-US" dirty="0"/>
              <a:t>Event handler</a:t>
            </a:r>
          </a:p>
          <a:p>
            <a:r>
              <a:rPr lang="en-US" dirty="0"/>
              <a:t>Event driven programming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050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3A978-91A4-AB43-BE3B-1F4F25192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2323F-3472-0C4E-8D41-A72BC1952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Event capturing</a:t>
            </a:r>
          </a:p>
          <a:p>
            <a:pPr lvl="1"/>
            <a:r>
              <a:rPr lang="en-US" dirty="0"/>
              <a:t>Outside-in, top-down</a:t>
            </a:r>
          </a:p>
          <a:p>
            <a:r>
              <a:rPr lang="en-US" dirty="0"/>
              <a:t>Event handling</a:t>
            </a:r>
          </a:p>
          <a:p>
            <a:r>
              <a:rPr lang="en-US" dirty="0"/>
              <a:t>Event bubbling</a:t>
            </a:r>
          </a:p>
          <a:p>
            <a:pPr lvl="1"/>
            <a:r>
              <a:rPr lang="en-US" dirty="0"/>
              <a:t>Inside-out, bottom-up</a:t>
            </a:r>
          </a:p>
        </p:txBody>
      </p:sp>
    </p:spTree>
    <p:extLst>
      <p:ext uri="{BB962C8B-B14F-4D97-AF65-F5344CB8AC3E}">
        <p14:creationId xmlns:p14="http://schemas.microsoft.com/office/powerpoint/2010/main" val="389094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5CA64-0558-EC4E-B1DF-D4333EFE1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capturing and bubbling</a:t>
            </a:r>
          </a:p>
        </p:txBody>
      </p:sp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142E8287-D2C9-1D45-BFBC-B19FF60493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48971" y="1825625"/>
            <a:ext cx="7094057" cy="4351338"/>
          </a:xfr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3BE53E-B2E6-8843-9940-1AAC8616153E}"/>
              </a:ext>
            </a:extLst>
          </p:cNvPr>
          <p:cNvCxnSpPr>
            <a:cxnSpLocks/>
          </p:cNvCxnSpPr>
          <p:nvPr/>
        </p:nvCxnSpPr>
        <p:spPr>
          <a:xfrm flipH="1" flipV="1">
            <a:off x="4911547" y="3298055"/>
            <a:ext cx="314632" cy="462116"/>
          </a:xfrm>
          <a:prstGeom prst="straightConnector1">
            <a:avLst/>
          </a:prstGeom>
          <a:ln w="857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274C8E-3910-EB4B-A89D-6298E3AC9C6D}"/>
              </a:ext>
            </a:extLst>
          </p:cNvPr>
          <p:cNvCxnSpPr>
            <a:cxnSpLocks/>
          </p:cNvCxnSpPr>
          <p:nvPr/>
        </p:nvCxnSpPr>
        <p:spPr>
          <a:xfrm flipH="1" flipV="1">
            <a:off x="5405803" y="5371944"/>
            <a:ext cx="314632" cy="462116"/>
          </a:xfrm>
          <a:prstGeom prst="straightConnector1">
            <a:avLst/>
          </a:prstGeom>
          <a:ln w="857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954E37-2110-C046-8C01-71B3E7A4706A}"/>
              </a:ext>
            </a:extLst>
          </p:cNvPr>
          <p:cNvCxnSpPr>
            <a:cxnSpLocks/>
          </p:cNvCxnSpPr>
          <p:nvPr/>
        </p:nvCxnSpPr>
        <p:spPr>
          <a:xfrm flipV="1">
            <a:off x="2086377" y="2099256"/>
            <a:ext cx="553792" cy="231820"/>
          </a:xfrm>
          <a:prstGeom prst="straightConnector1">
            <a:avLst/>
          </a:prstGeom>
          <a:ln w="857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8404749-26F2-A646-98DE-8687BAB02946}"/>
              </a:ext>
            </a:extLst>
          </p:cNvPr>
          <p:cNvSpPr txBox="1"/>
          <p:nvPr/>
        </p:nvSpPr>
        <p:spPr>
          <a:xfrm>
            <a:off x="1768661" y="223537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50258C-E222-2D4C-AC17-ABE6CCF389DC}"/>
              </a:ext>
            </a:extLst>
          </p:cNvPr>
          <p:cNvSpPr txBox="1"/>
          <p:nvPr/>
        </p:nvSpPr>
        <p:spPr>
          <a:xfrm>
            <a:off x="5778283" y="576443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11F1ABF-E57E-6348-B5AC-85D658D9AB20}"/>
              </a:ext>
            </a:extLst>
          </p:cNvPr>
          <p:cNvSpPr txBox="1"/>
          <p:nvPr/>
        </p:nvSpPr>
        <p:spPr>
          <a:xfrm>
            <a:off x="5308847" y="376017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174406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35A03-64FC-BE44-8025-664EFBA4A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List Example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11137-37A3-B644-864B-ECEE9DCB1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HTML – </a:t>
            </a:r>
            <a:r>
              <a:rPr lang="en-US" dirty="0" err="1"/>
              <a:t>index.html</a:t>
            </a:r>
            <a:endParaRPr lang="en-US" dirty="0"/>
          </a:p>
          <a:p>
            <a:r>
              <a:rPr lang="en-US" dirty="0"/>
              <a:t>HTML – </a:t>
            </a:r>
            <a:r>
              <a:rPr lang="en-US" dirty="0" err="1"/>
              <a:t>join.html</a:t>
            </a:r>
            <a:endParaRPr lang="en-US" dirty="0"/>
          </a:p>
          <a:p>
            <a:r>
              <a:rPr lang="en-US" dirty="0"/>
              <a:t>CSS – </a:t>
            </a:r>
            <a:r>
              <a:rPr lang="en-US" dirty="0" err="1"/>
              <a:t>email_list.css</a:t>
            </a:r>
            <a:endParaRPr lang="en-US" dirty="0"/>
          </a:p>
          <a:p>
            <a:r>
              <a:rPr lang="en-US" dirty="0" err="1"/>
              <a:t>Javascript</a:t>
            </a:r>
            <a:r>
              <a:rPr lang="en-US" dirty="0"/>
              <a:t> – </a:t>
            </a:r>
            <a:r>
              <a:rPr lang="en-US" dirty="0" err="1"/>
              <a:t>email_list.js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44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0FCC-CE04-93DD-AE6B-29D991663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Try the email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BB4C6-F870-8323-6FA7-6C93633000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Click “Join List” right away</a:t>
            </a:r>
          </a:p>
          <a:p>
            <a:r>
              <a:rPr lang="en-US" dirty="0"/>
              <a:t>Provide all the right information and then click “Join List”</a:t>
            </a:r>
          </a:p>
          <a:p>
            <a:r>
              <a:rPr lang="en-US" dirty="0"/>
              <a:t>Click “Clear Form”</a:t>
            </a:r>
          </a:p>
        </p:txBody>
      </p:sp>
    </p:spTree>
    <p:extLst>
      <p:ext uri="{BB962C8B-B14F-4D97-AF65-F5344CB8AC3E}">
        <p14:creationId xmlns:p14="http://schemas.microsoft.com/office/powerpoint/2010/main" val="229565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729B-3685-8C4F-9F16-077682E2F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there is no script?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5CD30-CDA3-3F49-A120-BA2611F8A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the script name a bit, then</a:t>
            </a:r>
          </a:p>
          <a:p>
            <a:pPr lvl="1"/>
            <a:r>
              <a:rPr lang="en-US" dirty="0"/>
              <a:t>Click “Join List” right away</a:t>
            </a:r>
          </a:p>
          <a:p>
            <a:pPr lvl="1"/>
            <a:r>
              <a:rPr lang="en-US" dirty="0"/>
              <a:t>Provide all the right information and then click “Join List”</a:t>
            </a:r>
          </a:p>
          <a:p>
            <a:pPr lvl="1"/>
            <a:r>
              <a:rPr lang="en-US" dirty="0"/>
              <a:t>Click “Clear List”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550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E729B-3685-8C4F-9F16-077682E2F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the script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5CD30-CDA3-3F49-A120-BA2611F8A5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Without the script (default form behavior)</a:t>
            </a:r>
          </a:p>
          <a:p>
            <a:pPr lvl="1"/>
            <a:r>
              <a:rPr lang="en-US" dirty="0"/>
              <a:t>Does not check input</a:t>
            </a:r>
          </a:p>
          <a:p>
            <a:pPr lvl="1"/>
            <a:r>
              <a:rPr lang="en-US" dirty="0"/>
              <a:t>The “action” of “Join List” (Submit) is to load the </a:t>
            </a:r>
            <a:r>
              <a:rPr lang="en-US" dirty="0" err="1"/>
              <a:t>join.html</a:t>
            </a:r>
            <a:r>
              <a:rPr lang="en-US" dirty="0"/>
              <a:t> page</a:t>
            </a:r>
          </a:p>
          <a:p>
            <a:pPr lvl="1"/>
            <a:r>
              <a:rPr lang="en-US" dirty="0"/>
              <a:t>The “action” of “Clear Form” is nothing</a:t>
            </a:r>
          </a:p>
          <a:p>
            <a:r>
              <a:rPr lang="en-US" dirty="0"/>
              <a:t>With the script</a:t>
            </a:r>
          </a:p>
          <a:p>
            <a:pPr lvl="1"/>
            <a:r>
              <a:rPr lang="en-US" dirty="0"/>
              <a:t>The “action” of ”Join List”</a:t>
            </a:r>
          </a:p>
          <a:p>
            <a:pPr lvl="2"/>
            <a:r>
              <a:rPr lang="en-US" dirty="0"/>
              <a:t>Check the input</a:t>
            </a:r>
          </a:p>
          <a:p>
            <a:pPr lvl="3"/>
            <a:r>
              <a:rPr lang="en-US" dirty="0"/>
              <a:t>If the input fields are all correct </a:t>
            </a:r>
            <a:r>
              <a:rPr lang="en-US" dirty="0">
                <a:sym typeface="Wingdings" pitchFamily="2" charset="2"/>
              </a:rPr>
              <a:t> </a:t>
            </a:r>
          </a:p>
          <a:p>
            <a:pPr lvl="4"/>
            <a:r>
              <a:rPr lang="en-US" dirty="0"/>
              <a:t>The “action” of “Join List” (Submit) is to load the </a:t>
            </a:r>
            <a:r>
              <a:rPr lang="en-US" dirty="0" err="1"/>
              <a:t>join.html</a:t>
            </a:r>
            <a:r>
              <a:rPr lang="en-US" dirty="0"/>
              <a:t> page</a:t>
            </a:r>
          </a:p>
          <a:p>
            <a:pPr lvl="3"/>
            <a:r>
              <a:rPr lang="en-US" dirty="0"/>
              <a:t>If any of the input fields is not correct </a:t>
            </a:r>
            <a:r>
              <a:rPr lang="en-US" dirty="0">
                <a:sym typeface="Wingdings" pitchFamily="2" charset="2"/>
              </a:rPr>
              <a:t> </a:t>
            </a:r>
          </a:p>
          <a:p>
            <a:pPr lvl="4"/>
            <a:r>
              <a:rPr lang="en-US" dirty="0">
                <a:sym typeface="Wingdings" pitchFamily="2" charset="2"/>
              </a:rPr>
              <a:t>Error information is displayed</a:t>
            </a:r>
          </a:p>
          <a:p>
            <a:pPr lvl="4"/>
            <a:r>
              <a:rPr lang="en-US" dirty="0">
                <a:sym typeface="Wingdings" pitchFamily="2" charset="2"/>
              </a:rPr>
              <a:t>The default form behavior is ”prevented”. That is, </a:t>
            </a:r>
            <a:r>
              <a:rPr lang="en-US" dirty="0" err="1">
                <a:sym typeface="Wingdings" pitchFamily="2" charset="2"/>
              </a:rPr>
              <a:t>join.html</a:t>
            </a:r>
            <a:r>
              <a:rPr lang="en-US" dirty="0">
                <a:sym typeface="Wingdings" pitchFamily="2" charset="2"/>
              </a:rPr>
              <a:t> is not loaded</a:t>
            </a:r>
          </a:p>
          <a:p>
            <a:pPr lvl="1"/>
            <a:r>
              <a:rPr lang="en-US" dirty="0">
                <a:sym typeface="Wingdings" pitchFamily="2" charset="2"/>
              </a:rPr>
              <a:t>The “action” of “Clear Form” is clearing all input fields and error messages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785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16341</TotalTime>
  <Words>622</Words>
  <Application>Microsoft Macintosh PowerPoint</Application>
  <PresentationFormat>Widescreen</PresentationFormat>
  <Paragraphs>131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</vt:lpstr>
      <vt:lpstr>Browser interaction algorithm</vt:lpstr>
      <vt:lpstr>Event capturing and bubbling</vt:lpstr>
      <vt:lpstr>Email List Example </vt:lpstr>
      <vt:lpstr>Try the email application</vt:lpstr>
      <vt:lpstr>What if there is no script?</vt:lpstr>
      <vt:lpstr>What does the script do?</vt:lpstr>
      <vt:lpstr>Email List – index.html</vt:lpstr>
      <vt:lpstr>Email List – index.html DOM</vt:lpstr>
      <vt:lpstr>Email List – email_list.js</vt:lpstr>
      <vt:lpstr>In Class Activity</vt:lpstr>
      <vt:lpstr>Javascript</vt:lpstr>
      <vt:lpstr>HTML sources</vt:lpstr>
      <vt:lpstr>Summary</vt:lpstr>
      <vt:lpstr>HTML/CSS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22</cp:revision>
  <dcterms:created xsi:type="dcterms:W3CDTF">2022-01-13T19:38:12Z</dcterms:created>
  <dcterms:modified xsi:type="dcterms:W3CDTF">2023-01-26T03:57:58Z</dcterms:modified>
</cp:coreProperties>
</file>