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0" r:id="rId4"/>
  </p:sldMasterIdLst>
  <p:notesMasterIdLst>
    <p:notesMasterId r:id="rId12"/>
  </p:notesMasterIdLst>
  <p:handoutMasterIdLst>
    <p:handoutMasterId r:id="rId13"/>
  </p:handoutMasterIdLst>
  <p:sldIdLst>
    <p:sldId id="312" r:id="rId5"/>
    <p:sldId id="314" r:id="rId6"/>
    <p:sldId id="317" r:id="rId7"/>
    <p:sldId id="313" r:id="rId8"/>
    <p:sldId id="297" r:id="rId9"/>
    <p:sldId id="306" r:id="rId10"/>
    <p:sldId id="311" r:id="rId11"/>
  </p:sldIdLst>
  <p:sldSz cx="9144000" cy="6858000" type="screen4x3"/>
  <p:notesSz cx="7315200" cy="9601200"/>
  <p:defaultTextStyle>
    <a:defPPr>
      <a:defRPr lang="en-US"/>
    </a:defPPr>
    <a:lvl1pPr marL="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171" autoAdjust="0"/>
    <p:restoredTop sz="76276" autoAdjust="0"/>
  </p:normalViewPr>
  <p:slideViewPr>
    <p:cSldViewPr>
      <p:cViewPr varScale="1">
        <p:scale>
          <a:sx n="72" d="100"/>
          <a:sy n="72" d="100"/>
        </p:scale>
        <p:origin x="1668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143375" y="0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39B8FC7-EBA5-4D5B-B4E7-CE492D23066F}" type="datetimeFigureOut">
              <a:rPr lang="en-US" smtClean="0"/>
              <a:pPr/>
              <a:t>9/15/2016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120188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143375" y="9120188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F196981-FE42-4EFE-9DFE-0FDA37CA46B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223646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87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596203C1-616A-4651-A577-7BA09B384D13}" type="datetimeFigureOut">
              <a:rPr lang="en-US" smtClean="0"/>
              <a:pPr/>
              <a:t>9/15/2016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20725"/>
            <a:ext cx="4800600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0" y="4560570"/>
            <a:ext cx="5852160" cy="4320540"/>
          </a:xfrm>
          <a:prstGeom prst="rect">
            <a:avLst/>
          </a:prstGeom>
        </p:spPr>
        <p:txBody>
          <a:bodyPr vert="horz" lIns="96661" tIns="48331" rIns="96661" bIns="48331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87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07B8B279-4079-43B3-8013-D8D81AB870A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17308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rtl="0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Minimalistic </a:t>
            </a:r>
          </a:p>
          <a:p>
            <a:r>
              <a:rPr lang="en-US" dirty="0"/>
              <a:t>Not overly simple – sufficient content</a:t>
            </a:r>
          </a:p>
          <a:p>
            <a:r>
              <a:rPr lang="en-US" dirty="0"/>
              <a:t>Consistency</a:t>
            </a:r>
          </a:p>
          <a:p>
            <a:r>
              <a:rPr lang="en-US" dirty="0"/>
              <a:t>Readability – legibility, language</a:t>
            </a:r>
          </a:p>
          <a:p>
            <a:r>
              <a:rPr lang="en-US" dirty="0"/>
              <a:t>White space</a:t>
            </a:r>
          </a:p>
          <a:p>
            <a:r>
              <a:rPr lang="en-US" dirty="0"/>
              <a:t>Use color sparingly, and for a purpose</a:t>
            </a:r>
          </a:p>
          <a:p>
            <a:r>
              <a:rPr lang="en-US" dirty="0"/>
              <a:t>Good organization of content</a:t>
            </a:r>
          </a:p>
          <a:p>
            <a:r>
              <a:rPr lang="en-US" dirty="0"/>
              <a:t>Good navigation – menus, well labeled</a:t>
            </a:r>
          </a:p>
          <a:p>
            <a:r>
              <a:rPr lang="en-US" dirty="0"/>
              <a:t>Meaningful images</a:t>
            </a:r>
          </a:p>
          <a:p>
            <a:r>
              <a:rPr lang="en-US" dirty="0"/>
              <a:t>Home page has info about the website</a:t>
            </a:r>
          </a:p>
          <a:p>
            <a:r>
              <a:rPr lang="en-US" dirty="0"/>
              <a:t>Short – not a lot of scrolling if possible</a:t>
            </a:r>
          </a:p>
          <a:p>
            <a:r>
              <a:rPr lang="en-US" dirty="0"/>
              <a:t>Cross-browser </a:t>
            </a:r>
            <a:r>
              <a:rPr lang="en-US" dirty="0" err="1"/>
              <a:t>compatability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B8B279-4079-43B3-8013-D8D81AB870A7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809212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Pop up videos</a:t>
            </a:r>
          </a:p>
          <a:p>
            <a:r>
              <a:rPr lang="en-US" dirty="0"/>
              <a:t>Video can’t display</a:t>
            </a:r>
          </a:p>
          <a:p>
            <a:r>
              <a:rPr lang="en-US" dirty="0"/>
              <a:t>Ads that auto-play</a:t>
            </a:r>
          </a:p>
          <a:p>
            <a:r>
              <a:rPr lang="en-US" dirty="0"/>
              <a:t>Broken links</a:t>
            </a:r>
          </a:p>
          <a:p>
            <a:r>
              <a:rPr lang="en-US" dirty="0"/>
              <a:t>cluttered,</a:t>
            </a:r>
          </a:p>
          <a:p>
            <a:r>
              <a:rPr lang="en-US" dirty="0"/>
              <a:t>Anything flashing, overly bright</a:t>
            </a:r>
          </a:p>
          <a:p>
            <a:r>
              <a:rPr lang="en-US" dirty="0"/>
              <a:t>Lack of content</a:t>
            </a:r>
          </a:p>
          <a:p>
            <a:r>
              <a:rPr lang="en-US" dirty="0"/>
              <a:t>Ads with audio</a:t>
            </a:r>
          </a:p>
          <a:p>
            <a:r>
              <a:rPr lang="en-US" dirty="0"/>
              <a:t>Mismatching colors</a:t>
            </a:r>
          </a:p>
          <a:p>
            <a:r>
              <a:rPr lang="en-US" dirty="0"/>
              <a:t>Undated content – old, not updated, etc.</a:t>
            </a:r>
          </a:p>
          <a:p>
            <a:r>
              <a:rPr lang="en-US" dirty="0"/>
              <a:t>Small fonts, don’t resize well with the browser window</a:t>
            </a:r>
          </a:p>
          <a:p>
            <a:r>
              <a:rPr lang="en-US" dirty="0"/>
              <a:t>Search engine that doesn’t work well</a:t>
            </a:r>
          </a:p>
          <a:p>
            <a:r>
              <a:rPr lang="en-US" dirty="0"/>
              <a:t>Intro pages without content</a:t>
            </a:r>
          </a:p>
          <a:p>
            <a:r>
              <a:rPr lang="en-US" dirty="0"/>
              <a:t>Too much time to load</a:t>
            </a:r>
          </a:p>
          <a:p>
            <a:r>
              <a:rPr lang="en-US" dirty="0"/>
              <a:t>Put links to the ads in the text</a:t>
            </a:r>
          </a:p>
          <a:p>
            <a:r>
              <a:rPr lang="en-US" dirty="0"/>
              <a:t>Using frames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B8B279-4079-43B3-8013-D8D81AB870A7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710143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710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4710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1ACCF7CB-66C8-4271-8C03-F71189C8B80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267121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B8B279-4079-43B3-8013-D8D81AB870A7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3948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633EFA78-DE0E-433D-8CFA-D9FBF0D95DCD}" type="datetime1">
              <a:rPr lang="en-US" smtClean="0"/>
              <a:pPr/>
              <a:t>9/15/2016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ctangle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Straight Connector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Straight Connector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a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a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a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E7F13AF2-DCC4-4842-96BC-1B9869901C3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1BC102A9-C1B1-4354-89E4-F43472216A4F}" type="datetime1">
              <a:rPr lang="en-US" smtClean="0"/>
              <a:pPr algn="r"/>
              <a:t>9/15/2016</a:t>
            </a:fld>
            <a:endParaRPr lang="en-US" sz="1000" dirty="0">
              <a:solidFill>
                <a:schemeClr val="bg2">
                  <a:shade val="50000"/>
                </a:scheme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endParaRPr lang="en-US" sz="1000" dirty="0">
              <a:solidFill>
                <a:schemeClr val="bg2">
                  <a:shade val="50000"/>
                </a:scheme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13AF2-DCC4-4842-96BC-1B9869901C37}" type="slidenum">
              <a:rPr lang="en-US" sz="1000" smtClean="0">
                <a:solidFill>
                  <a:schemeClr val="bg2">
                    <a:shade val="50000"/>
                  </a:schemeClr>
                </a:solidFill>
              </a:rPr>
              <a:pPr/>
              <a:t>‹#›</a:t>
            </a:fld>
            <a:endParaRPr lang="en-US" sz="1000">
              <a:solidFill>
                <a:schemeClr val="bg2">
                  <a:shade val="50000"/>
                </a:schemeClr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1BC102A9-C1B1-4354-89E4-F43472216A4F}" type="datetime1">
              <a:rPr lang="en-US" smtClean="0"/>
              <a:pPr algn="r"/>
              <a:t>9/15/2016</a:t>
            </a:fld>
            <a:endParaRPr lang="en-US" sz="1000" dirty="0">
              <a:solidFill>
                <a:schemeClr val="bg2">
                  <a:shade val="50000"/>
                </a:scheme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endParaRPr lang="en-US" sz="1000" dirty="0">
              <a:solidFill>
                <a:schemeClr val="bg2">
                  <a:shade val="50000"/>
                </a:scheme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13AF2-DCC4-4842-96BC-1B9869901C37}" type="slidenum">
              <a:rPr lang="en-US" sz="1000" smtClean="0">
                <a:solidFill>
                  <a:schemeClr val="bg2">
                    <a:shade val="50000"/>
                  </a:schemeClr>
                </a:solidFill>
              </a:rPr>
              <a:pPr/>
              <a:t>‹#›</a:t>
            </a:fld>
            <a:endParaRPr lang="en-US" sz="1000">
              <a:solidFill>
                <a:schemeClr val="bg2">
                  <a:shade val="50000"/>
                </a:schemeClr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4427F9C6-20A9-45D8-B666-D95AD1AA535F}" type="datetime1">
              <a:rPr lang="en-US" smtClean="0"/>
              <a:pPr/>
              <a:t>9/15/2016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66C9E71F-78A0-4868-970E-5692D76DECF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CE9EB45F-50E8-4AF1-920B-265FC35EA31A}" type="datetime1">
              <a:rPr lang="en-US" smtClean="0"/>
              <a:pPr/>
              <a:t>9/15/2016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Straight Connector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a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a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Straight Connector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66C9E71F-78A0-4868-970E-5692D76DECF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69D76A-2E51-4D2B-9AFF-70F7EB3C2C68}" type="datetime1">
              <a:rPr lang="en-US" smtClean="0"/>
              <a:pPr/>
              <a:t>9/15/2016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9E71F-78A0-4868-970E-5692D76DECF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B85F57-6490-4460-90DC-FC5EE5C36A66}" type="datetime1">
              <a:rPr lang="en-US" smtClean="0"/>
              <a:pPr/>
              <a:t>9/15/2016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9E71F-78A0-4868-970E-5692D76DECF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AFB2161-9FCA-498A-A51E-7B90071250E8}" type="datetime1">
              <a:rPr lang="en-US" smtClean="0"/>
              <a:pPr/>
              <a:t>9/15/2016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66C9E71F-78A0-4868-970E-5692D76DECF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395AF-258B-4502-92DF-E211AA281B41}" type="datetime1">
              <a:rPr lang="en-US" smtClean="0"/>
              <a:pPr/>
              <a:t>9/15/2016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9E71F-78A0-4868-970E-5692D76DECF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378FFA21-88D5-4090-AE34-A717F3009131}" type="datetime1">
              <a:rPr lang="en-US" smtClean="0"/>
              <a:pPr/>
              <a:t>9/15/2016</a:t>
            </a:fld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66C9E71F-78A0-4868-970E-5692D76DECF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Straight Connector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25A654AA-2757-4A51-86CD-6D20456BDD0A}" type="datetime1">
              <a:rPr lang="en-US" smtClean="0"/>
              <a:pPr/>
              <a:t>9/15/2016</a:t>
            </a:fld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66C9E71F-78A0-4868-970E-5692D76DECF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/>
              <a:t>Click to edit Master text styles</a:t>
            </a:r>
          </a:p>
          <a:p>
            <a:pPr lvl="1" eaLnBrk="1" latinLnBrk="0" hangingPunct="1"/>
            <a:r>
              <a:rPr kumimoji="0" lang="en-US"/>
              <a:t>Second level</a:t>
            </a:r>
          </a:p>
          <a:p>
            <a:pPr lvl="2" eaLnBrk="1" latinLnBrk="0" hangingPunct="1"/>
            <a:r>
              <a:rPr kumimoji="0" lang="en-US"/>
              <a:t>Third level</a:t>
            </a:r>
          </a:p>
          <a:p>
            <a:pPr lvl="3" eaLnBrk="1" latinLnBrk="0" hangingPunct="1"/>
            <a:r>
              <a:rPr kumimoji="0" lang="en-US"/>
              <a:t>Fourth level</a:t>
            </a:r>
          </a:p>
          <a:p>
            <a:pPr lvl="4" eaLnBrk="1" latinLnBrk="0" hangingPunct="1"/>
            <a:r>
              <a:rPr kumimoji="0" lang="en-US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pPr algn="r"/>
            <a:fld id="{1BC102A9-C1B1-4354-89E4-F43472216A4F}" type="datetime1">
              <a:rPr lang="en-US" smtClean="0"/>
              <a:pPr algn="r"/>
              <a:t>9/15/2016</a:t>
            </a:fld>
            <a:endParaRPr lang="en-US" sz="1000" dirty="0">
              <a:solidFill>
                <a:schemeClr val="bg2">
                  <a:shade val="50000"/>
                </a:scheme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pPr algn="l"/>
            <a:endParaRPr lang="en-US" sz="1000" dirty="0">
              <a:solidFill>
                <a:schemeClr val="bg2">
                  <a:shade val="50000"/>
                </a:schemeClr>
              </a:solidFill>
            </a:endParaRPr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E7F13AF2-DCC4-4842-96BC-1B9869901C37}" type="slidenum">
              <a:rPr lang="en-US" sz="1000" smtClean="0">
                <a:solidFill>
                  <a:schemeClr val="bg2">
                    <a:shade val="50000"/>
                  </a:schemeClr>
                </a:solidFill>
              </a:rPr>
              <a:pPr/>
              <a:t>‹#›</a:t>
            </a:fld>
            <a:endParaRPr lang="en-US" sz="1000">
              <a:solidFill>
                <a:schemeClr val="bg2">
                  <a:shade val="50000"/>
                </a:scheme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73" r:id="rId3"/>
    <p:sldLayoutId id="2147483674" r:id="rId4"/>
    <p:sldLayoutId id="2147483675" r:id="rId5"/>
    <p:sldLayoutId id="2147483676" r:id="rId6"/>
    <p:sldLayoutId id="2147483677" r:id="rId7"/>
    <p:sldLayoutId id="2147483678" r:id="rId8"/>
    <p:sldLayoutId id="2147483679" r:id="rId9"/>
    <p:sldLayoutId id="2147483680" r:id="rId10"/>
    <p:sldLayoutId id="214748368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s://www22.verizon.com/foryourhome/myaccount/ngen/upr/splash/myvzlearn.aspx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hyperlink" Target="http://colorlab.wickline.org/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w3.org/WAI/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ds.uncc.edu/StudentServices/Accommodations/AssistiveTechnology.htm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makes a Good Web Page?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Clean, not cluttered</a:t>
            </a:r>
          </a:p>
          <a:p>
            <a:r>
              <a:rPr lang="en-US" dirty="0"/>
              <a:t>Useful information</a:t>
            </a:r>
          </a:p>
          <a:p>
            <a:r>
              <a:rPr lang="en-US" dirty="0"/>
              <a:t>Navigation – understandable and easy to follow and get where you want to go</a:t>
            </a:r>
          </a:p>
          <a:p>
            <a:r>
              <a:rPr lang="en-US" dirty="0"/>
              <a:t>Good colors</a:t>
            </a:r>
          </a:p>
          <a:p>
            <a:r>
              <a:rPr lang="en-US" dirty="0"/>
              <a:t>Clear purpose</a:t>
            </a:r>
          </a:p>
          <a:p>
            <a:r>
              <a:rPr lang="en-US" dirty="0"/>
              <a:t>Don’t have to think!</a:t>
            </a:r>
          </a:p>
          <a:p>
            <a:r>
              <a:rPr lang="en-US" dirty="0"/>
              <a:t>Short text</a:t>
            </a:r>
          </a:p>
          <a:p>
            <a:r>
              <a:rPr lang="en-US" dirty="0" err="1"/>
              <a:t>Scannable</a:t>
            </a:r>
            <a:endParaRPr lang="en-US" dirty="0"/>
          </a:p>
          <a:p>
            <a:r>
              <a:rPr lang="en-US" dirty="0"/>
              <a:t>Break up long text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Common mistakes in Bad </a:t>
            </a:r>
            <a:r>
              <a:rPr lang="en-US" dirty="0" err="1"/>
              <a:t>webpages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5105400"/>
          </a:xfrm>
        </p:spPr>
        <p:txBody>
          <a:bodyPr>
            <a:normAutofit lnSpcReduction="10000"/>
          </a:bodyPr>
          <a:lstStyle/>
          <a:p>
            <a:r>
              <a:rPr lang="en-US" dirty="0"/>
              <a:t>Too much </a:t>
            </a:r>
            <a:r>
              <a:rPr lang="en-US" dirty="0" err="1"/>
              <a:t>Javascript</a:t>
            </a:r>
            <a:endParaRPr lang="en-US" dirty="0"/>
          </a:p>
          <a:p>
            <a:r>
              <a:rPr lang="en-US" dirty="0"/>
              <a:t>Flash</a:t>
            </a:r>
          </a:p>
          <a:p>
            <a:r>
              <a:rPr lang="en-US" dirty="0"/>
              <a:t>Long loading times</a:t>
            </a:r>
          </a:p>
          <a:p>
            <a:r>
              <a:rPr lang="en-US" dirty="0"/>
              <a:t>Broken links</a:t>
            </a:r>
          </a:p>
          <a:p>
            <a:r>
              <a:rPr lang="en-US" dirty="0"/>
              <a:t>Unexpected link locations</a:t>
            </a:r>
          </a:p>
          <a:p>
            <a:r>
              <a:rPr lang="en-US" dirty="0"/>
              <a:t>New windows</a:t>
            </a:r>
          </a:p>
          <a:p>
            <a:r>
              <a:rPr lang="en-US" dirty="0"/>
              <a:t>Really wide webpages – horizontal scrolling</a:t>
            </a:r>
          </a:p>
          <a:p>
            <a:r>
              <a:rPr lang="en-US" dirty="0"/>
              <a:t>Unexpected popups</a:t>
            </a:r>
          </a:p>
          <a:p>
            <a:r>
              <a:rPr lang="en-US" dirty="0"/>
              <a:t>Automatic audio</a:t>
            </a:r>
          </a:p>
          <a:p>
            <a:r>
              <a:rPr lang="en-US" dirty="0"/>
              <a:t>Long paragraphs</a:t>
            </a:r>
          </a:p>
          <a:p>
            <a:r>
              <a:rPr lang="en-US" dirty="0"/>
              <a:t>Clashing colors</a:t>
            </a:r>
          </a:p>
          <a:p>
            <a:r>
              <a:rPr lang="en-US" dirty="0"/>
              <a:t>Overly sensitive drop down menus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Design Principles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/>
              <a:t>Before you start, look at lots of examples! Meet the users’ </a:t>
            </a:r>
            <a:r>
              <a:rPr lang="en-US" b="1" dirty="0"/>
              <a:t>expectations</a:t>
            </a:r>
          </a:p>
          <a:p>
            <a:r>
              <a:rPr lang="en-US" dirty="0"/>
              <a:t>Make sure </a:t>
            </a:r>
            <a:r>
              <a:rPr lang="en-US" b="1" dirty="0"/>
              <a:t>content</a:t>
            </a:r>
            <a:r>
              <a:rPr lang="en-US" dirty="0"/>
              <a:t> is organized, relevant and updated</a:t>
            </a:r>
          </a:p>
          <a:p>
            <a:r>
              <a:rPr lang="en-US" b="1" dirty="0"/>
              <a:t>Navigation</a:t>
            </a:r>
            <a:r>
              <a:rPr lang="en-US" dirty="0"/>
              <a:t> should be obvious and easy</a:t>
            </a:r>
          </a:p>
          <a:p>
            <a:r>
              <a:rPr lang="en-US" b="1" dirty="0"/>
              <a:t>Layout</a:t>
            </a:r>
            <a:r>
              <a:rPr lang="en-US" dirty="0"/>
              <a:t> should be simple and clear</a:t>
            </a:r>
          </a:p>
          <a:p>
            <a:r>
              <a:rPr lang="en-US" b="1" dirty="0"/>
              <a:t>Style</a:t>
            </a:r>
            <a:r>
              <a:rPr lang="en-US" dirty="0"/>
              <a:t> should be consistent with some variation</a:t>
            </a:r>
          </a:p>
          <a:p>
            <a:r>
              <a:rPr lang="en-US" dirty="0"/>
              <a:t>Iterative development with </a:t>
            </a:r>
            <a:r>
              <a:rPr lang="en-US" b="1" dirty="0"/>
              <a:t>user testing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Rectangle 2050"/>
          <p:cNvSpPr>
            <a:spLocks noGrp="1" noChangeArrowheads="1"/>
          </p:cNvSpPr>
          <p:nvPr>
            <p:ph type="title"/>
          </p:nvPr>
        </p:nvSpPr>
        <p:spPr>
          <a:xfrm>
            <a:off x="1143000" y="0"/>
            <a:ext cx="7499350" cy="1143000"/>
          </a:xfrm>
        </p:spPr>
        <p:txBody>
          <a:bodyPr>
            <a:normAutofit/>
          </a:bodyPr>
          <a:lstStyle/>
          <a:p>
            <a:pPr algn="r" fontAlgn="auto">
              <a:spcAft>
                <a:spcPts val="0"/>
              </a:spcAft>
              <a:defRPr/>
            </a:pPr>
            <a:r>
              <a:rPr lang="en-US" dirty="0">
                <a:solidFill>
                  <a:schemeClr val="tx2">
                    <a:satMod val="130000"/>
                  </a:schemeClr>
                </a:solidFill>
              </a:rPr>
              <a:t>Overall Design Is Related </a:t>
            </a:r>
            <a:br>
              <a:rPr lang="en-US" dirty="0">
                <a:solidFill>
                  <a:schemeClr val="tx2">
                    <a:satMod val="130000"/>
                  </a:schemeClr>
                </a:solidFill>
              </a:rPr>
            </a:br>
            <a:r>
              <a:rPr lang="en-US" dirty="0">
                <a:solidFill>
                  <a:schemeClr val="tx2">
                    <a:satMod val="130000"/>
                  </a:schemeClr>
                </a:solidFill>
              </a:rPr>
              <a:t>to the Site Purpose</a:t>
            </a:r>
          </a:p>
        </p:txBody>
      </p:sp>
      <p:sp>
        <p:nvSpPr>
          <p:cNvPr id="1638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8613775" y="6305550"/>
            <a:ext cx="457200" cy="47625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F7BBE3FD-8305-4AB4-AF70-76C7F35DEDB0}" type="slidenum">
              <a:rPr lang="en-US"/>
              <a:pPr>
                <a:defRPr/>
              </a:pPr>
              <a:t>4</a:t>
            </a:fld>
            <a:endParaRPr lang="en-US"/>
          </a:p>
        </p:txBody>
      </p:sp>
      <p:pic>
        <p:nvPicPr>
          <p:cNvPr id="11268" name="Picture 205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67238" y="3424238"/>
            <a:ext cx="9525" cy="9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9" name="Picture 205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67238" y="3424238"/>
            <a:ext cx="9525" cy="9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0" name="Picture 205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67238" y="3424238"/>
            <a:ext cx="9525" cy="9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1" name="Picture 205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67238" y="3424238"/>
            <a:ext cx="9525" cy="9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2" name="Picture 205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67238" y="3424238"/>
            <a:ext cx="9525" cy="9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73" name="Text Box 2059"/>
          <p:cNvSpPr txBox="1">
            <a:spLocks noChangeArrowheads="1"/>
          </p:cNvSpPr>
          <p:nvPr/>
        </p:nvSpPr>
        <p:spPr bwMode="auto">
          <a:xfrm>
            <a:off x="1219200" y="4724400"/>
            <a:ext cx="2876550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en-US" b="1">
                <a:latin typeface="Verdana" pitchFamily="34" charset="0"/>
              </a:rPr>
              <a:t>Consider the </a:t>
            </a:r>
            <a:br>
              <a:rPr lang="en-US" b="1">
                <a:latin typeface="Verdana" pitchFamily="34" charset="0"/>
              </a:rPr>
            </a:br>
            <a:r>
              <a:rPr lang="en-US" b="1">
                <a:latin typeface="Verdana" pitchFamily="34" charset="0"/>
              </a:rPr>
              <a:t>target audience</a:t>
            </a:r>
          </a:p>
          <a:p>
            <a:pPr eaLnBrk="1" hangingPunct="1"/>
            <a:r>
              <a:rPr lang="en-US" b="1">
                <a:latin typeface="Verdana" pitchFamily="34" charset="0"/>
              </a:rPr>
              <a:t>of these sites.</a:t>
            </a: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04800" y="1143001"/>
            <a:ext cx="5348986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17" name="Picture 1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114800" y="3328495"/>
            <a:ext cx="4689835" cy="35295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Let’s evaluate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/>
              <a:t>Look at some bad sites (from webpagesthatsuck.com):</a:t>
            </a:r>
          </a:p>
          <a:p>
            <a:pPr lvl="1"/>
            <a:r>
              <a:rPr lang="en-US" dirty="0">
                <a:hlinkClick r:id="rId2"/>
              </a:rPr>
              <a:t>https://www22.verizon.com/foryourhome/myaccount/ngen/upr/splash/myvzlearn.aspx</a:t>
            </a:r>
            <a:endParaRPr lang="en-US" dirty="0"/>
          </a:p>
          <a:p>
            <a:pPr lvl="1"/>
            <a:endParaRPr lang="en-US" dirty="0"/>
          </a:p>
          <a:p>
            <a:r>
              <a:rPr lang="en-US" dirty="0"/>
              <a:t>Steakhouse comparison</a:t>
            </a:r>
          </a:p>
          <a:p>
            <a:pPr lvl="1"/>
            <a:r>
              <a:rPr lang="en-US" dirty="0" err="1"/>
              <a:t>Lonestar</a:t>
            </a:r>
            <a:r>
              <a:rPr lang="en-US" dirty="0"/>
              <a:t>, Texas Roadhouse, and Outback</a:t>
            </a:r>
          </a:p>
          <a:p>
            <a:pPr lvl="1"/>
            <a:endParaRPr lang="en-US" dirty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Accessibility: Color blindness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5257800" cy="4873752"/>
          </a:xfrm>
        </p:spPr>
        <p:txBody>
          <a:bodyPr/>
          <a:lstStyle/>
          <a:p>
            <a:r>
              <a:rPr lang="en-US" sz="2700" dirty="0"/>
              <a:t>About 9 % of males are red-green colorblind!</a:t>
            </a:r>
          </a:p>
          <a:p>
            <a:pPr>
              <a:buNone/>
            </a:pPr>
            <a:endParaRPr lang="en-US" dirty="0">
              <a:hlinkClick r:id="rId2"/>
            </a:endParaRPr>
          </a:p>
          <a:p>
            <a:r>
              <a:rPr lang="en-US" dirty="0"/>
              <a:t>Guidelines</a:t>
            </a:r>
          </a:p>
          <a:p>
            <a:pPr lvl="1"/>
            <a:r>
              <a:rPr lang="en-US" dirty="0"/>
              <a:t>Use good color contrast</a:t>
            </a:r>
          </a:p>
          <a:p>
            <a:pPr lvl="1"/>
            <a:r>
              <a:rPr lang="en-US" dirty="0"/>
              <a:t>Don’t just use color to distinguish information</a:t>
            </a:r>
          </a:p>
          <a:p>
            <a:pPr lvl="1"/>
            <a:r>
              <a:rPr lang="en-US" dirty="0"/>
              <a:t>Check what it looks like:</a:t>
            </a:r>
            <a:endParaRPr lang="en-US" dirty="0">
              <a:hlinkClick r:id="rId2"/>
            </a:endParaRPr>
          </a:p>
          <a:p>
            <a:pPr lvl="1">
              <a:buNone/>
            </a:pPr>
            <a:r>
              <a:rPr lang="en-US" dirty="0">
                <a:hlinkClick r:id="rId2"/>
              </a:rPr>
              <a:t>http://colorlab.wickline.org/</a:t>
            </a:r>
            <a:endParaRPr lang="en-US" dirty="0"/>
          </a:p>
          <a:p>
            <a:pPr>
              <a:buNone/>
            </a:pPr>
            <a:endParaRPr lang="en-US" dirty="0"/>
          </a:p>
          <a:p>
            <a:pPr>
              <a:buNone/>
            </a:pPr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29250" y="1590675"/>
            <a:ext cx="3333750" cy="3590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More information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502920" y="1600200"/>
            <a:ext cx="7498080" cy="4800600"/>
          </a:xfrm>
        </p:spPr>
        <p:txBody>
          <a:bodyPr>
            <a:normAutofit/>
          </a:bodyPr>
          <a:lstStyle/>
          <a:p>
            <a:r>
              <a:rPr lang="en-US" dirty="0"/>
              <a:t>The Design of Sites – Van </a:t>
            </a:r>
            <a:r>
              <a:rPr lang="en-US" dirty="0" err="1"/>
              <a:t>Duyne</a:t>
            </a:r>
            <a:r>
              <a:rPr lang="en-US" dirty="0"/>
              <a:t>, </a:t>
            </a:r>
            <a:r>
              <a:rPr lang="en-US" dirty="0" err="1"/>
              <a:t>Landay</a:t>
            </a:r>
            <a:r>
              <a:rPr lang="en-US" dirty="0"/>
              <a:t> and Hong</a:t>
            </a:r>
          </a:p>
          <a:p>
            <a:r>
              <a:rPr lang="en-US" dirty="0"/>
              <a:t>GUI Bloopers - Cooper</a:t>
            </a:r>
          </a:p>
          <a:p>
            <a:r>
              <a:rPr lang="en-US" dirty="0"/>
              <a:t>Web Usability – Lazar</a:t>
            </a:r>
          </a:p>
          <a:p>
            <a:r>
              <a:rPr lang="en-US" dirty="0"/>
              <a:t>Don’t Make Me Think – Kruger</a:t>
            </a:r>
          </a:p>
          <a:p>
            <a:endParaRPr lang="en-US" dirty="0"/>
          </a:p>
          <a:p>
            <a:r>
              <a:rPr lang="en-US" dirty="0"/>
              <a:t>Web Content Accessibility W3C</a:t>
            </a:r>
          </a:p>
          <a:p>
            <a:pPr lvl="1"/>
            <a:r>
              <a:rPr lang="en-US" dirty="0">
                <a:hlinkClick r:id="rId3"/>
              </a:rPr>
              <a:t>http://www.w3.org/WAI/ </a:t>
            </a:r>
            <a:endParaRPr lang="en-US" dirty="0"/>
          </a:p>
          <a:p>
            <a:r>
              <a:rPr lang="en-US" dirty="0"/>
              <a:t>Assistive Technologies (@UNCC)</a:t>
            </a:r>
          </a:p>
          <a:p>
            <a:pPr lvl="1"/>
            <a:r>
              <a:rPr lang="en-US" sz="2000" dirty="0">
                <a:hlinkClick r:id="rId4"/>
              </a:rPr>
              <a:t>http://www.ds.uncc.edu/StudentServices/Accommodations/AssistiveTechnology.htm</a:t>
            </a:r>
            <a:r>
              <a:rPr lang="en-US" sz="2000" dirty="0"/>
              <a:t> </a:t>
            </a:r>
          </a:p>
          <a:p>
            <a:pPr>
              <a:buNone/>
            </a:pPr>
            <a:endParaRPr lang="en-US" dirty="0"/>
          </a:p>
          <a:p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55000"/>
              </a:schemeClr>
            </a:gs>
            <a:gs pos="65000">
              <a:schemeClr val="phClr">
                <a:shade val="85000"/>
                <a:satMod val="155000"/>
              </a:schemeClr>
            </a:gs>
            <a:gs pos="100000">
              <a:schemeClr val="phClr">
                <a:shade val="95000"/>
                <a:satMod val="155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prstMaterial="matte">
            <a:bevelT h="2222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TemplateFile" ma:contentTypeID="0x0101006EDDDB5EE6D98C44930B742096920B300400F5B6D36B3EF94B4E9A635CDF2A18F5B8" ma:contentTypeVersion="30" ma:contentTypeDescription="Create a new document." ma:contentTypeScope="" ma:versionID="b6358c8e9ccf10d22debe3a56dce56ac"/>
</file>

<file path=customXml/item2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/>
</file>

<file path=customXml/itemProps1.xml><?xml version="1.0" encoding="utf-8"?>
<ds:datastoreItem xmlns:ds="http://schemas.openxmlformats.org/officeDocument/2006/customXml" ds:itemID="{C269C854-D12C-44C8-9EA9-E721F561BEB4}">
  <ds:schemaRefs>
    <ds:schemaRef ds:uri="http://schemas.microsoft.com/office/2006/metadata/contentType"/>
    <ds:schemaRef ds:uri="http://schemas.microsoft.com/office/2006/metadata/properties/metaAttributes"/>
  </ds:schemaRefs>
</ds:datastoreItem>
</file>

<file path=customXml/itemProps2.xml><?xml version="1.0" encoding="utf-8"?>
<ds:datastoreItem xmlns:ds="http://schemas.openxmlformats.org/officeDocument/2006/customXml" ds:itemID="{03C36621-6C65-4A61-A938-FD74A2B05B6D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4AC7D299-2CAB-46D2-9D27-21E1A60B59DD}">
  <ds:schemaRefs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0</TotalTime>
  <Words>368</Words>
  <Application>Microsoft Office PowerPoint</Application>
  <PresentationFormat>On-screen Show (4:3)</PresentationFormat>
  <Paragraphs>92</Paragraphs>
  <Slides>7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Calibri</vt:lpstr>
      <vt:lpstr>Century Schoolbook</vt:lpstr>
      <vt:lpstr>Verdana</vt:lpstr>
      <vt:lpstr>Wingdings</vt:lpstr>
      <vt:lpstr>Wingdings 2</vt:lpstr>
      <vt:lpstr>Oriel</vt:lpstr>
      <vt:lpstr>What makes a Good Web Page?</vt:lpstr>
      <vt:lpstr>Common mistakes in Bad webpages</vt:lpstr>
      <vt:lpstr>Design Principles</vt:lpstr>
      <vt:lpstr>Overall Design Is Related  to the Site Purpose</vt:lpstr>
      <vt:lpstr>Let’s evaluate</vt:lpstr>
      <vt:lpstr>Accessibility: Color blindness</vt:lpstr>
      <vt:lpstr>More information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2010-08-18T02:24:46Z</dcterms:created>
  <dcterms:modified xsi:type="dcterms:W3CDTF">2016-09-15T17:57:27Z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TC101671289990</vt:lpwstr>
  </property>
</Properties>
</file>