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46"/>
  </p:notesMasterIdLst>
  <p:handoutMasterIdLst>
    <p:handoutMasterId r:id="rId4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20396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6433" autoAdjust="0"/>
  </p:normalViewPr>
  <p:slideViewPr>
    <p:cSldViewPr>
      <p:cViewPr varScale="1">
        <p:scale>
          <a:sx n="95" d="100"/>
          <a:sy n="95" d="100"/>
        </p:scale>
        <p:origin x="196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8/14/2020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umb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2209800"/>
            <a:ext cx="5334000" cy="2971800"/>
          </a:xfrm>
        </p:spPr>
        <p:txBody>
          <a:bodyPr/>
          <a:lstStyle>
            <a:lvl1pPr marL="0" indent="0" algn="ctr">
              <a:buNone/>
              <a:defRPr sz="4800" b="1" baseline="0"/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17566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2895600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4605202"/>
            <a:ext cx="7391400" cy="1414598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C9,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143000"/>
            <a:ext cx="7315200" cy="480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2743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3892100"/>
            <a:ext cx="6934200" cy="2049956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1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9906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295400" y="2150899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838200" y="3347534"/>
            <a:ext cx="7391400" cy="149673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4982112"/>
            <a:ext cx="6934200" cy="885288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9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200400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90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38200" y="3733800"/>
            <a:ext cx="7391400" cy="220979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C9,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0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3730079"/>
            <a:ext cx="7391400" cy="457200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000099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heading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914400" y="4267200"/>
            <a:ext cx="7315200" cy="167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C9,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22138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3319598"/>
            <a:ext cx="7315200" cy="2438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C9,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97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8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3" r:id="rId5"/>
    <p:sldLayoutId id="2147483681" r:id="rId6"/>
    <p:sldLayoutId id="2147483674" r:id="rId7"/>
    <p:sldLayoutId id="2147483676" r:id="rId8"/>
    <p:sldLayoutId id="2147483675" r:id="rId9"/>
    <p:sldLayoutId id="2147483684" r:id="rId10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9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to use effects and animation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5204FB-431A-40FF-ADAC-13D6E2E6D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F9F6B-00F4-44D7-822D-F2B7C8994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effects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381948-8CAD-4A51-9301-17E4757C5E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effect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animation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callback function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871602-24D9-4C60-AF8F-032190994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8A09D-62BC-485A-BBDD-17D563036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8041B8-29F6-410D-90A0-58BE74138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801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C2DF65F-7659-4EBD-8DDF-8BA02A113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Slide Show application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fading out and fading in</a:t>
            </a:r>
            <a:endParaRPr lang="en-US" dirty="0"/>
          </a:p>
        </p:txBody>
      </p:sp>
      <p:pic>
        <p:nvPicPr>
          <p:cNvPr id="9" name="Content Placeholder 8" descr="Refer to page 285 in textbook">
            <a:extLst>
              <a:ext uri="{FF2B5EF4-FFF2-40B4-BE49-F238E27FC236}">
                <a16:creationId xmlns:a16="http://schemas.microsoft.com/office/drawing/2014/main" id="{5F2FA87A-E8BA-4E81-AD49-15306BA2B76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285905"/>
            <a:ext cx="4365114" cy="404809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525A03-22EB-456B-B906-1093E2277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418417-A2E5-4643-84E7-15A52AC30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F6D594-4873-41E3-A854-6A577FFF5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266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57C36-B925-47F3-BCEB-9AB3451D4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Slide Show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F791A2-678E-4FBE-9B3B-29641FDA5F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&lt;main&gt;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&lt;h1&gt;Fishing Slide Show&lt;/h1&gt;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&lt;h2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id="caption"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&gt;Casting on the Upper Kings&lt;/h2&gt;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id="slide"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="images/casting1.jpg" alt=""&gt;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id="slides"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="images/casting1.jpg"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alt="Casting on the Upper Kings"&gt;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="images/casting2.jpg"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alt="Casting on the Lower Kings"&gt;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="images/catchrelease.jpg" 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alt="Catch and Release on the Big Horn"&gt;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="images/fish.jpg"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alt="Catching on the South Fork"&gt;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="images/lures.jpg"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alt="The Lures for Catching"&gt;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&lt;/main&gt;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8B0AE-6687-41F0-9336-72D3E6A5D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2A4AA9-A5DD-4C70-A662-893BA8BEB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18D95-666D-4369-B07E-6B4BE8F9B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7705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57873-0081-48AD-92D3-E9DC19AA4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critical CSS for the Slide Show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9B530-4707-4461-A323-3F3DBB9D6C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height: 250px;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#slides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display: none;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F6168C-EB69-495B-A544-5C9C20D59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EDEE07-BF93-409A-A309-0E9E0CD9E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62390-6E60-42BF-B4C5-6639EF8CA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8715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EAF6F-7038-42A6-BBA1-5E242BA03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 way to code the JavaScript and jQuery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9D7F51-B803-4A9C-9BCF-38759E43DF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create an array of the slide images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imageCache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[];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$("#slides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").each( (index,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=&gt; {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image = new Image();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image.src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image.title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("alt");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imageCache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[index] = image;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69D20-AE7C-4A76-9DB5-E7F4850C3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8CA559-06D9-4A45-AED6-1B21D2719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08F0D0-13AE-4635-B85F-8966E30F6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9737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812CB-1576-4895-AC68-80C31562C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 way to code the JavaScript and jQuery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FCAA83-BB1A-49B0-9A4E-F161E98838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467600" cy="4876800"/>
          </a:xfrm>
        </p:spPr>
        <p:txBody>
          <a:bodyPr/>
          <a:lstStyle/>
          <a:p>
            <a:pPr marL="798513" marR="0" indent="-452438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// start slide show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imageCounter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setInterval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$("#caption").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fadeOut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$("#slide").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fadeOut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imageCounter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imageCounter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+ 1) %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imageCache.length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nextImage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imageCache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imageCounter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$("#slide").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nextImage.src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fadeIn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$("#caption").text(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nextImage.title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fadeIn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(1000);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}); // end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fadeOut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3000);      // end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setInterval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5313A-44D2-439C-A8D6-902057798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DEFD16-C85B-425F-8BBE-3AA572C5C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7F4C0-F1EF-419D-AF75-061D91616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9787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87CE8-6C07-40D9-87AA-97E036296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Another way to code the JavaScript and jQuery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5A428E-D3C6-40BA-A9D9-3AFE30E113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nextSlide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$("#slides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img:first-child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start slide show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setInterval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 () =&gt; {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$("#caption").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fadeOut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$("#slide").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fadeOut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nextSlide.next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().length == 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nextSlide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$("#slides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img:first-child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nextSlide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nextSlide.next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09997F-5279-45FF-85D0-86C36920F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940C6F-5849-411A-ACFE-8D2A1F428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3FD07E-958E-4B3A-9A49-8691B9A9D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800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A709D-CD8B-4EAA-863B-A2265789B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Another way to code the JavaScript and jQuery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9A0B1F-8F82-4868-AB09-AB1EC13F99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2292350" marR="0" indent="-1946275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nextSlideSource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nextSlide.attr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nextCaption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nextSlide.attr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("alt");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$("#slide").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nextSlideSource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fadeIn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$("#caption").text(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nextCaption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fadeIn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}); // end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fadeOut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3000);      // end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setInterval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370831-190A-462E-A39F-232CFE11D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B126E8-8603-46CA-9529-BDC7E6DA0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1BB955-CBC0-4782-B3C0-E256F534B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7212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B5C2E-1864-444F-8A68-17D4B22F3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for stopping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restarting a slide show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4E9AF9-5BC0-43CE-A392-36ED10736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nextSlide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$("#slides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img:first-child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the function for running the slide show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runSlideShow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$("#caption").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fadeOut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$("#slide").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fadeOut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() =&gt; {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nextSlide.next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().length == 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nextSlide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$("#slides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img:first-child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nextSlide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nextSlide.next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nextSlideSource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nextSlide.attr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nextCaption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nextSlide.attr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("alt");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$("#slide").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nextSlideSource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fadeIn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$("#caption").text(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nextCaption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fadeIn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);  // end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fadeOut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};      // end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runSlideShow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arrow function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E301C0-F94F-41F6-B3F1-2B28151EC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8E9BF-D954-42D8-90C1-E56206C17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0848C-B37E-457D-8B1B-F8F345516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4338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5C627-F550-483D-B92D-EC59537F0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for stopping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restarting a slide show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0EA4F5-9689-4163-89C4-13487D31D3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798513" algn="l"/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// start slide show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timer1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setInterval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runSlideShow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3000);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starting and stopping the slide show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$("#slide").click(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(timer1 != null)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clearInterval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(timer1);           // stop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timer1 = null;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runSlideShow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                  // start immediately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// change every 3 seconds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timer1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setInterval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runSlideShow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3000);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7F6E5B-BDE0-4C66-ACCD-136F73DA2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0B5038-00FC-41E5-B2DE-1B7D6F258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A42567-1FBD-401F-A626-CD71B8EC8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645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3C894-E264-48AE-BD56-FCAE70894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DE93EE-5635-412D-B5A8-DBAD87243D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jQuery to add effects and animations to a web page.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general terms, describe the use of the jQuery methods for effects.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to stop and start a slide show that uses an interval timer.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general terms, describe how the jQuery animate() method works.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Explain how the chaining effects and animations works and how callback functions can affect the results.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the delay(), stop(), and finish() methods with effects and animations.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easings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with effects and animations.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075A28-BCD6-485D-BC0D-55AA44B81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79D7D8-8ECE-4E10-BA8C-A072775BB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26AEFE-79C8-4258-A3F4-05B244E26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1666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6BF8450-F770-4304-883D-88B2622D3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basic syntax for the animate() method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2D20BD2-D1F9-4E28-9720-4806F0B3804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34607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animate({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properties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}[,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duration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][,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callback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animated heading that is moving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into the “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 section</a:t>
            </a:r>
          </a:p>
          <a:p>
            <a:endParaRPr lang="en-US" sz="2400" dirty="0"/>
          </a:p>
        </p:txBody>
      </p:sp>
      <p:pic>
        <p:nvPicPr>
          <p:cNvPr id="11" name="Content Placeholder 10" descr="Refer to page 291 in textbook">
            <a:extLst>
              <a:ext uri="{FF2B5EF4-FFF2-40B4-BE49-F238E27FC236}">
                <a16:creationId xmlns:a16="http://schemas.microsoft.com/office/drawing/2014/main" id="{413162CB-7AFE-400F-A52E-0505081AFAD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67681" y="2523477"/>
            <a:ext cx="6608637" cy="1188823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A3F7862-928E-42E1-9F2E-921246568F1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12800" y="3843202"/>
            <a:ext cx="7391400" cy="1414598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CSS for the h1 heading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#faqs h1 { 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position: relative;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left: -175px;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font-size: 75%;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opacity: .2;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D8CE9-4350-47F7-9A6A-0A371F3FA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F02548-1B7B-4753-8A27-AA8F98D4D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FDB726-C82E-4429-8379-0F7860E99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endParaRPr lang="en-US" sz="900" dirty="0">
              <a:latin typeface="Arial Narrow" panose="020B0606020202030204" pitchFamily="34" charset="0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5758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9AEBB-431A-414E-B8CA-CA3B83552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animate() method for the h1 heading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4AAA16-A34C-4DBD-B8AA-01E82AE5BD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Without a callback function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h1")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.animate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{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fontSize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"275%",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opacity: 1,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left: 0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},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2000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a callback function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h1").animate(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{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fontSize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"275%", opacity: 1, left: "+=175" }, 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2000,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=&gt;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h2").next().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fadeIn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fadeOut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96A44-5085-46F7-8DCE-F301EF5BB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8A2BA1-31BD-4ECD-ADE9-7FE793879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6E641F-56D5-40A7-9E23-374D50251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5854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CA43A46-B56F-4A8E-8341-4CF28EC17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heading with two animations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started by its click event</a:t>
            </a:r>
            <a:endParaRPr lang="en-US" dirty="0"/>
          </a:p>
        </p:txBody>
      </p:sp>
      <p:pic>
        <p:nvPicPr>
          <p:cNvPr id="9" name="Content Placeholder 8" descr="Refer to page 293 in textbook">
            <a:extLst>
              <a:ext uri="{FF2B5EF4-FFF2-40B4-BE49-F238E27FC236}">
                <a16:creationId xmlns:a16="http://schemas.microsoft.com/office/drawing/2014/main" id="{34509A02-07B4-42CB-A1B8-51416075C34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34150" y="1295400"/>
            <a:ext cx="6675699" cy="176189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FD06EE-F5F0-4F4F-B7BE-2F11AB89D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241EAF-E1F6-47D4-BD4B-3E93CBEC7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EEA3A9-8399-4B4D-8C64-2C8BF2544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8410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791FA-087C-4EEA-90A4-98903595BD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Chained animations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BE7D9-2F5B-4820-938C-5F59030EB1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h1").click(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evt.currentTarget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.animate({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fontSize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"650%", opacity: 1,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left: "+=275" }, 2000)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.animate({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fontSize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"175%",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left: "-=275" }, 1000);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4F304-154C-4078-B63F-513E3D9E9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30893-8B8B-4385-B8B8-00C3EE3F4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E07B8-27CC-45C9-9810-2774861D1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5335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6429B-E72C-42E6-9B97-75ED9C3DC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Queued animations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D676B8-DE71-47FF-8FE6-65F45A7949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h1").click(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evt.currentTarget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).animate(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{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fontSize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"650%", opacity: 1,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left: "+=275" }, 2000);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evt.currentTarget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).animate(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{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fontSize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"175%", left: "-=275" }, 1000);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4B1C7A-BA7A-4434-8F5C-367CB3364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C03E6F-C5DB-416B-8F53-FEAB828CC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3C082-9F55-4B0F-ACED-813120EC2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9606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74F8E-E1D1-42CC-95DE-6E87FD075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animation with a second animation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its callback function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B7572C-1D25-4127-88B0-1D9E5EEB45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h1").click(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evt.currentTarget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).animate(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{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fontSize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"650%", opacity: 1, left: "+=275" 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2000,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evt.currentTarget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).animate(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{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fontSize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"175%", left: "-=275" }, 1000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// end callback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983F42-DD15-46EE-9A3A-04FE38247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F4C1DE-3F1C-439D-8EBF-3479680B6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BDAF2-F0A8-4064-91C5-69E57514A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9899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9F6A8AD-ACBD-4F33-A0CE-B7C4DE738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delay(), stop(), and finish() methods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28548CC-C920-4A72-8443-83D1674FEFB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96050" y="1143000"/>
            <a:ext cx="7033550" cy="4419600"/>
          </a:xfrm>
          <a:ln w="12700">
            <a:prstDash val="solid"/>
          </a:ln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2395538" algn="l"/>
                <a:tab pos="27432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	Description</a:t>
            </a:r>
          </a:p>
          <a:p>
            <a:pPr marL="2400300" marR="0" indent="-24003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8001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delay(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duration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)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Delay the start of the next animation in the queue. 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600"/>
              </a:spcBef>
              <a:spcAft>
                <a:spcPts val="0"/>
              </a:spcAft>
              <a:tabLst>
                <a:tab pos="798513" algn="l"/>
                <a:tab pos="2395538" algn="l"/>
                <a:tab pos="27432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stop([</a:t>
            </a:r>
            <a:r>
              <a:rPr lang="en-US" sz="1600" b="1" i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clearQueue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]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Stop the current animation for the selected </a:t>
            </a:r>
            <a:b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   [,</a:t>
            </a:r>
            <a:r>
              <a:rPr lang="en-US" sz="1600" b="1" i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jumpToEnd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])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element. The two parameters</a:t>
            </a:r>
            <a:b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are Boolean with false default values. If set</a:t>
            </a:r>
            <a:b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		to true, the first parameter clears the queue</a:t>
            </a:r>
            <a:b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		so no additional animations are run. The</a:t>
            </a:r>
            <a:b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		second parameter causes the current</a:t>
            </a:r>
            <a:b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		animation to be completed immediately.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00300" marR="0" indent="-2400300">
              <a:spcBef>
                <a:spcPts val="600"/>
              </a:spcBef>
              <a:spcAft>
                <a:spcPts val="900"/>
              </a:spcAft>
              <a:tabLst>
                <a:tab pos="914400" algn="l"/>
                <a:tab pos="457200" algn="l"/>
                <a:tab pos="2395538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finish()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Stop the current animation for the selected element, clear the queue, and complete all animations for the selected elements.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38B22B-24CC-4424-9625-220D8226D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39C58E-37BB-4E76-9FCF-157ED3132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838FB-D6C1-43D5-B7CA-4E2985597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6700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0FD1E-01A7-4D2E-A753-192BF254B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HTML for a heading that is displayed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 the web page is loaded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51A339-FBA8-4E5E-8EBC-399498DFE1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&lt;h1 id="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startup_message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"&gt;Temporarily under construction!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&lt;/h1&gt;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jQuery that fades the heading out after 5 seconds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startup_message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.delay(5000)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fadeOut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2F9600-BC5A-41AA-AC93-EE8A884F4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0A72D2-FD0C-49AA-AE8B-9258E43AA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E3998D-A817-4D5C-9390-534B17219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97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7A8A994-025E-41DA-BFF3-BC30C731D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animation that moves thumbnail images down on mouse hover</a:t>
            </a:r>
            <a:endParaRPr lang="en-US" dirty="0"/>
          </a:p>
        </p:txBody>
      </p:sp>
      <p:pic>
        <p:nvPicPr>
          <p:cNvPr id="10" name="Content Placeholder 9" descr="Refer to page 295 in textbook">
            <a:extLst>
              <a:ext uri="{FF2B5EF4-FFF2-40B4-BE49-F238E27FC236}">
                <a16:creationId xmlns:a16="http://schemas.microsoft.com/office/drawing/2014/main" id="{01951F20-2ED3-4A6A-BC09-C8E89C85CA1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5400" y="1216605"/>
            <a:ext cx="6072142" cy="1591194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BD83EE-ECB0-4854-8C4A-15AA781BCF2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2971800"/>
            <a:ext cx="7391400" cy="2209799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thumbnail images</a:t>
            </a:r>
          </a:p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&lt;ul id="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image_list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&lt;li&gt;&lt;a 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="images/h1.jpg" title="James Allison: 1-1"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="thumbnails/t1.jpg" alt=""&gt;&lt;/a&gt;&lt;/li&gt;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four more li elements that contain thumbnail images 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&lt;li&gt;&lt;a 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="images/h6.jpg" title="James Allison: 1-6"&gt;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="thumbnails/t6.jpg" alt=""&gt;&lt;/a&gt;&lt;/li&gt;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&lt;/ul&gt;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CSS for the &lt;a&gt; elements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{ position: relative; }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FDE97-B54A-45ED-B2BB-3271D3861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15E37-CAEA-4109-B506-23F174EF6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9E92FE-130F-49BA-9D51-4FD542E75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3396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9C59F-4F2D-48A0-A29B-4A18CC086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4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jQuery that stops the bouncing effect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AE600-5B1F-4800-9E22-D908C98EF6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image_list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a").hover(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$(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evt.currentTarget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.stop(true)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.animate(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{ top: 15 }, "fast"),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$(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evt.currentTarget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.stop(true)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.animate(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{ top: 0 }, "fast")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95AFC9-48DE-40B2-9466-16AED23C0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110D1-24E4-4E78-9390-F3876322F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8E5DAA-1101-436C-B4A9-4008731CA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837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E82F9-49B7-4807-9DD0-18024C7E8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basic methods for jQuery effects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1A24CD-9E75-4125-91C1-8BAC47E50C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hide()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toggle()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slideDown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slideUp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slideToggle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fadeIn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fadeOut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fadeToggle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fadeTo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356FD4-DFA1-4DEE-80C7-5388D73AD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97FBF0-4EA8-4F4B-90A1-B7C712605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93F3BA-E07F-4FC1-BBDC-2855FD99D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244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12AB0-1672-4D33-A25E-8E7E534FA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script element for getting the jQuery easing plugin from a CDN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3A821F-4B04-45EE-8BDC-0794FF0D01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="https://code.jquery.com/jquery-3.4.1.min.js"&gt;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="https://cdnjs.cloudflare.com/ajax/libs/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jquery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-easing/1.3/jquery.easing.min.js"&gt;&lt;/script&gt;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26EF4-15C6-4FB8-8CFA-1DD52A522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708E5-2EFC-43FD-8CCC-A460597E5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2A1C69-9C1C-4A8E-9DCD-38C0E95DA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0422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1C8AC-2247-4455-9170-9BBAAA918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using easing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effects and animations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7C8E03-0C6E-488A-A6F2-8FFFB6FE82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all of the basic methods except </a:t>
            </a:r>
            <a:r>
              <a:rPr lang="en-US" sz="2000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fadeTo</a:t>
            </a: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([</a:t>
            </a:r>
            <a:r>
              <a:rPr lang="en-US" sz="1600" b="1" i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duration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][, </a:t>
            </a:r>
            <a:r>
              <a:rPr lang="en-US" sz="1600" b="1" i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easing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][, </a:t>
            </a:r>
            <a:r>
              <a:rPr lang="en-US" sz="1600" b="1" i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callback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the </a:t>
            </a:r>
            <a:r>
              <a:rPr lang="en-US" sz="2000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fadeTo</a:t>
            </a: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fadeTo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duration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i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opacity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[, </a:t>
            </a:r>
            <a:r>
              <a:rPr lang="en-US" sz="1600" b="1" i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easing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][, </a:t>
            </a:r>
            <a:r>
              <a:rPr lang="en-US" sz="1600" b="1" i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callback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0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syntax for the basic animate() method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animate({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properties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}[,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duration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[, </a:t>
            </a:r>
            <a:r>
              <a:rPr lang="en-US" sz="1600" b="1" i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easing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[,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callback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E077B8-E14E-4518-8AFE-813CFDD66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348E9-E221-4AE9-8986-75ABEC17A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E0A40-A84E-4231-B810-E879608B8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3904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DDF20-5E7C-4182-9394-E467B78D0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easings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used by the FAQs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6BEA56-2D87-4C64-B8B4-6C2A99258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h2").click(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target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evt.currentTarget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$(target).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toggleClass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("minus");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($(target).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("class") == "minus")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$(target).next().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slideDown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1000,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easeOutBounce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$(target).next().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slideUp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1000,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easeInBounce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E98C43-1221-4001-B840-31E0DC00D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9515EC-D08C-4D93-9F51-6CB35AE45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038F66-9920-4684-ABE4-68B851239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0239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AC4E6-889A-4D8D-A9EC-1FD38237B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easings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an animated heading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D445D3-A4B4-47A0-B594-3AEFFA3256F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h1").click(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evt.currentTarget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.animate({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fontSize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"650%", opacity: 1,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left: "+=275" },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2000,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easeInExpo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.animate({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fontSize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"175%", left: "-=275" },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1000,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easeOutExpo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ED6C72-1442-44A4-9CCC-B80F45BA4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72249A-0EF6-423E-9248-A3F53556E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069E9C-BA4F-4768-998F-44AE19E98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2848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22B31-741C-4D70-B5B6-4BE74953F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URL for a full list of jQuery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easings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CE5EE5-FA8E-4CEB-8F48-32A659A51F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u="sng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http://gsgd.co.uk/sandbox/jquery/easing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DC239B-EE77-4180-88B0-513567D20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09FFB-837C-4642-80D1-BEAA61CA8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9E4D9D-84FB-4E93-AE8F-0208502D6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2484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D7583-EFE3-425A-981C-56D4A611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advanced syntax for the animate() method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56BC9-451C-4D7C-815E-3F5BEA8565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animate({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properties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}, {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options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of the options for the advanced syntax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duration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easing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complete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step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queue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specialEasing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51B846-4387-441D-9801-833057F40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D50B8D-5F5C-4498-A315-CACBDA960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2F5C26-3CDE-4ED8-BF73-68DEC19FE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856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D63BC-E83D-430C-83A7-964E68CAD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animate() method with the advanced syntax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272430-EACF-45AC-BB6C-693FE82332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h1").animate(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{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fontSize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"650%", opacity: 1, left: "+=175" },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{ duration: 2000,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specialEasing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{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fontSize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easeInExpo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left: 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easeOutExpo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}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complete: () =&gt;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$("#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h2").next().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fadeIn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(1000).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fadeOut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64FC8-3A62-44C2-A9F4-DB2C0962C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53B372-F337-46A8-A600-2FC10188F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814E4-B44F-4BB9-B2B5-502B993CE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0492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1A821-2101-4588-8266-56A914F80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provide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easings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by property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basic syntax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F82D95-6810-4926-9291-554D78F295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h1").animate(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{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fontSize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["650%", 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easeInExpo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"]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opacity: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[1, "swing"]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left: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["+=275", 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easeOutExpo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"]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}, 2000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2F5D10-3E30-4F2A-8481-506780DBD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162479-3217-41AA-A606-B8717AE33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E8561F-AD8B-4B99-9C90-6FC53CA3C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3295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302182C-DAE8-4C62-918C-A604E690E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methods for working with animation queues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2707FC1-C9D0-4836-84AC-998EB90C53C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19200" y="1143000"/>
            <a:ext cx="6781800" cy="4495800"/>
          </a:xfrm>
          <a:ln w="12700">
            <a:prstDash val="solid"/>
          </a:ln>
        </p:spPr>
        <p:txBody>
          <a:bodyPr/>
          <a:lstStyle/>
          <a:p>
            <a:pPr marL="2967355" marR="0" indent="-2967355">
              <a:spcBef>
                <a:spcPts val="600"/>
              </a:spcBef>
              <a:spcAft>
                <a:spcPts val="600"/>
              </a:spcAft>
              <a:tabLst>
                <a:tab pos="457200" algn="l"/>
                <a:tab pos="2974975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	Description</a:t>
            </a:r>
          </a:p>
          <a:p>
            <a:pPr marL="2967355" marR="0" indent="-2967355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800100" algn="l"/>
                <a:tab pos="2974975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queue([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name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])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Get the queue for the selected element. 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967355" marR="0" indent="-2967355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8001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queue([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name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],</a:t>
            </a:r>
            <a:r>
              <a:rPr lang="en-US" sz="1600" b="1" i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newQueue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Replace the queue for the selected element with a new queue.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967355" marR="0" indent="-2967355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8001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queue([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name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],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callback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Add a new function (callback) to the end of the queue for the selected element.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967355" marR="0" indent="-2967355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800100" algn="l"/>
                <a:tab pos="2974975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dequeue([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name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])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Run the next item in the queue for the selected element. 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967355" marR="0" indent="-2967355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800100" algn="l"/>
                <a:tab pos="2974975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clearQueue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([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name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])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Remove all items that haven’t yet been run from the queue.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65182-7785-4EE0-A975-E275F1F63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6B50E9-C313-4773-9861-ED165CD25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669D77-7ADA-4082-93B7-381427C6C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1462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5AC73-33DC-4616-AEEF-F4971F616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animation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0768DC-E68B-4397-A850-FC8A587AD42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properties map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queue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easing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3BE691-9877-4598-ABDF-BFCE4934D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F25503-FBBA-4F8D-9E53-424EA2E7F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2D1635-3E23-43F3-87A0-1F175EBE0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317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4FDCF-F8CB-4EFA-9EA4-DF1BE5208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basic syntax for all of the methods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except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fadeTo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282229-8261-4098-B104-2A1FFE3827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([</a:t>
            </a:r>
            <a:r>
              <a:rPr lang="en-US" sz="1600" b="1" i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duration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][, </a:t>
            </a:r>
            <a:r>
              <a:rPr lang="en-US" sz="1600" b="1" i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callback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basic syntax for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fadeTo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fadeTo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duration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i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opacity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[, </a:t>
            </a:r>
            <a:r>
              <a:rPr lang="en-US" sz="1600" b="1" i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callback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EE5B5D-D8BD-43EF-A4BC-06D3A26DB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D33794-DF3A-4757-B1EA-0FA694097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E0EBE1-9AAF-44F0-B2FD-058C974AC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98406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BBACD15-D25C-4CC0-82FA-AF1E1D7AB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Carousel application</a:t>
            </a:r>
            <a:endParaRPr lang="en-US" dirty="0"/>
          </a:p>
        </p:txBody>
      </p:sp>
      <p:pic>
        <p:nvPicPr>
          <p:cNvPr id="9" name="Content Placeholder 8" descr="Refer to page 301 in textbook">
            <a:extLst>
              <a:ext uri="{FF2B5EF4-FFF2-40B4-BE49-F238E27FC236}">
                <a16:creationId xmlns:a16="http://schemas.microsoft.com/office/drawing/2014/main" id="{226E3941-C07F-4431-B3BA-EBBDCC7100F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143000"/>
            <a:ext cx="5560034" cy="274343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5CC4A4-DFE9-4774-BD7A-74B28F642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DFD97A-8B46-49E7-9174-A81E862BD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27C859-809B-4553-9B36-ECE8D2C23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4418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C4CE3-49C2-4247-B020-56BA79173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Carousel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D66CF7-B6B0-492E-9060-92CC992EDC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&lt;main&gt;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&lt;h1&gt;View our Books&lt;/h1&gt;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 id="carousel"&gt;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 id="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left_button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class="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button_panel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="images/left.jpg" alt=""&gt;&lt;/div&gt;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 id="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display_panel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 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&lt;ul id="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image_list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&lt;li&gt;&lt;a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="newpage.html"&gt;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&lt;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="images/book1.jpg" alt=""&gt;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&lt;/a&gt;&lt;/li&gt;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&lt;li&gt;&lt;a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="newpage.html"&gt;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&lt;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="images/book2.jpg" alt=""&gt;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&lt;/a&gt;&lt;/li&gt;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7 more li elements that contain images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&lt;/ul&gt;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 id="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right_button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class="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button_panel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="images/right.jpg" alt=""&gt;&lt;/div&gt;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&lt;/div&gt;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&lt;/main&gt;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E0AB02-6667-4A48-9875-348AEE147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6CE7BE-D35D-4C6A-91A8-61F88F1B0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EDC2D1-2D01-4F9A-8D6E-885EB8853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4073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6A254-45DC-49E4-BA33-F4DCC12ED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critical CSS for the Carousel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3C3D2B-7AE2-48FF-87B8-85DF2AF0D4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#display_panel {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width: 300px;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overflow: hidden;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float: left;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height: 125px;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#image_list {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position: relative;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left: 0px;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// required for IE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width: 900px;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list-style: none;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#image_list li {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float: left;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width: 100px;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#image_list li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 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width: 95px;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BD933E-E2BF-40AC-BEA6-9E9B2807F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1ADD4D-E398-49AB-8994-7BDFCEE78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3D7FC0-2C07-47A0-AAF8-9F70DF0F4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54897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4FE3C-BD9A-4C2C-8CD8-6E2898459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Carousel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17748D-F346-4A0B-A814-395DFA15DF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slider =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image_list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      // slider = ul element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the click event handler for the right button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right_button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 () =&gt;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get value of current left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leftProperty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(slider.css("left"));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determine new value of left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newLeftProperty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leftProperty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- 300 &gt; -900)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newLeftProperty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leftProperty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- 300;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use the animate function to change the left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slider.animate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({left: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newLeftProperty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}, 1000);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 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265799-E357-4239-ABF4-DA0B99B73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2B6745-CC21-43CE-A32D-2216A4DAE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07EBF-6F13-4A1E-993E-8FA60D220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1557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543FD-771C-4310-B9E3-7AE81F7F8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Carousel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201067-598F-4CAB-862D-8FDD96DDFE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798513" marR="0" indent="-452438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// the click event handler for the left button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left_button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get value of current left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leftProperty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parseInt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(slider.css("left"));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determine new value of left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newLeftProperty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leftProperty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 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newLeftProperty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leftProperty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+ 300;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use the animate function to change the left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slider.animate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({left: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newLeftProperty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}, 1000);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671AE7-AEA1-4321-B0A0-968238F72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EA1782-9904-4E93-8309-51C397185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278BA-D30C-4C05-B97E-059AA8A17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040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979FE-4BCA-4DFA-AA21-4B6F73CBE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HTML for a heading that is animated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after the web page is loaded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3F2A3F-7788-4096-80C8-63AB5B0EE4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&lt;h1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startup_message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"&gt;Temporarily under construction!&lt;/h1&gt;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jQuery that fades the heading out over 5 seconds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startup_message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fadeOut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(5000);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jQuery that uses chaining to fade the heading out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slide it back down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startup_message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fadeOut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(5000).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slideDown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Chaining with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fadeTo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startup_message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fadeTo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(5000, .2).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fadeTo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(1000, 1);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jQuery with a callback function that gets the same result as the chaining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startup_message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fadeTo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(5000, .2,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$(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evt.currentTarget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sz="14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fadeTo</a:t>
            </a: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1000, 1)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// callback function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39DD43-93F7-484A-A8B9-80225582E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50024-E687-4406-80E2-D84B86838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74DBF-41D0-4789-B611-1AACDDF87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384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E54AEC8-BFE8-44F6-95F0-E5028A24E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FAQs application as the text for a heading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displayed</a:t>
            </a:r>
            <a:endParaRPr lang="en-US" dirty="0"/>
          </a:p>
        </p:txBody>
      </p:sp>
      <p:pic>
        <p:nvPicPr>
          <p:cNvPr id="9" name="Content Placeholder 8" descr="Refer to page 283 in textbook">
            <a:extLst>
              <a:ext uri="{FF2B5EF4-FFF2-40B4-BE49-F238E27FC236}">
                <a16:creationId xmlns:a16="http://schemas.microsoft.com/office/drawing/2014/main" id="{7892FFC0-6F31-4D9D-B244-9D661A4FFC3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49115" y="1295400"/>
            <a:ext cx="6523285" cy="196308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CBC1D8-ADD0-43DB-B109-9D4CE79AB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0F776A-3A51-42AB-9671-A944DC6EB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A13EDD-2261-44B7-9962-AE0E30FB6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016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C0EBB-85E2-4F06-B9A7-2E8A50567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FAQs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BC2CEF-8398-4CED-93F2-C0928A6A30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&lt;main id="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&lt;h1&gt;jQuery FAQs&lt;/h1&gt;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&lt;h2&gt;&lt;a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="#"&gt;What is jQuery?&lt;/a&gt;&lt;/h2&gt;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&gt;&lt;!-- div content --&gt;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&lt;/div&gt;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&lt;h2&gt;&lt;a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="#"&gt;Why use jQuery?&lt;/a&gt;&lt;/h2&gt;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&lt;!-- div content --&gt;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&lt;/div&gt;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&lt;h2&gt;&lt;a 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="#"&gt;Which is harder to learn: jQuery or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JavaScript?&lt;/a&gt;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&lt;!-- div content --&gt;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&lt;/div&gt;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&lt;/main&gt;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52C989-F4AD-40CB-B1AC-CE472862F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D486A8-8F3E-443C-B809-CFC6ADD72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73FBC2-9307-4751-B38A-DF032AEB9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220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D77E3-057B-479E-B030-573E7BE13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with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slideDown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fadeOut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9A4E3F-626E-4837-96BD-D2220A3961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h2").click(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target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evt.currentTarget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$(target).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toggleClass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("minus");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($(target).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("class") != "minus")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$(target).next()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fadeOut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$(target).next()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slideDown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121EB8-0CAB-4CC1-80FC-537D903BD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3E20B1-EADD-47ED-8CEA-DB70D4450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B23E31-EBEE-4AC9-9CAD-8BAFBA774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39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13093-F7F2-46D7-A86F-9429C0EBD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and jQuery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slideToggle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method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40CEFB-0DFA-4127-94E1-D779AB7664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h2").click(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evt.currentTarget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toggleClass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("minus");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evt.currentTarget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).next()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slideToggle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A37BB9-C8EE-4BB8-876B-6774EF33D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A6E931-7FCA-42AF-9F6A-2604EE247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5F9BB0-992C-40AB-AF60-047B4B495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313932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MA accessible slides.potx" id="{50B7D1D4-3F7E-4579-B166-09A2FAC5C745}" vid="{7C365D12-5A37-45DA-A43C-A906C0D97DD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MMA accessible slides</Template>
  <TotalTime>39</TotalTime>
  <Words>4277</Words>
  <Application>Microsoft Office PowerPoint</Application>
  <PresentationFormat>On-screen Show (4:3)</PresentationFormat>
  <Paragraphs>619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0" baseType="lpstr">
      <vt:lpstr>Arial</vt:lpstr>
      <vt:lpstr>Arial Narrow</vt:lpstr>
      <vt:lpstr>Courier New</vt:lpstr>
      <vt:lpstr>Symbol</vt:lpstr>
      <vt:lpstr>Times New Roman</vt:lpstr>
      <vt:lpstr>Master slides_with_titles_logo</vt:lpstr>
      <vt:lpstr>Chapter 9</vt:lpstr>
      <vt:lpstr>Objectives</vt:lpstr>
      <vt:lpstr>The basic methods for jQuery effects</vt:lpstr>
      <vt:lpstr>The basic syntax for all of the methods  except the fadeTo() method</vt:lpstr>
      <vt:lpstr>HTML for a heading that is animated  after the web page is loaded</vt:lpstr>
      <vt:lpstr>The FAQs application as the text for a heading  is displayed</vt:lpstr>
      <vt:lpstr>The HTML for the FAQs application</vt:lpstr>
      <vt:lpstr>The JavaScript and jQuery with slideDown()  and fadeOut() methods</vt:lpstr>
      <vt:lpstr>The JavaScript and jQuery  with the slideToggle() method</vt:lpstr>
      <vt:lpstr>Terms related to effects</vt:lpstr>
      <vt:lpstr>The Slide Show application  with fading out and fading in</vt:lpstr>
      <vt:lpstr>The HTML for the Slide Show application</vt:lpstr>
      <vt:lpstr>The critical CSS for the Slide Show application</vt:lpstr>
      <vt:lpstr>One way to code the JavaScript and jQuery  (part 1)</vt:lpstr>
      <vt:lpstr>One way to code the JavaScript and jQuery  (part 2)</vt:lpstr>
      <vt:lpstr>Another way to code the JavaScript and jQuery  (part 1)</vt:lpstr>
      <vt:lpstr>Another way to code the JavaScript and jQuery  (part 2)</vt:lpstr>
      <vt:lpstr>The JavaScript and jQuery for stopping  and restarting a slide show (part 1)</vt:lpstr>
      <vt:lpstr>The JavaScript and jQuery for stopping  and restarting a slide show (part 2)</vt:lpstr>
      <vt:lpstr>The basic syntax for the animate() method</vt:lpstr>
      <vt:lpstr>An animate() method for the h1 heading</vt:lpstr>
      <vt:lpstr>A heading with two animations  started by its click event</vt:lpstr>
      <vt:lpstr>Chained animations</vt:lpstr>
      <vt:lpstr>Queued animations</vt:lpstr>
      <vt:lpstr>An animation with a second animation  in its callback function</vt:lpstr>
      <vt:lpstr>The delay(), stop(), and finish() methods</vt:lpstr>
      <vt:lpstr>HTML for a heading that is displayed  when the web page is loaded</vt:lpstr>
      <vt:lpstr>An animation that moves thumbnail images down on mouse hover</vt:lpstr>
      <vt:lpstr>The jQuery that stops the bouncing effect</vt:lpstr>
      <vt:lpstr>A script element for getting the jQuery easing plugin from a CDN</vt:lpstr>
      <vt:lpstr>The syntax for using easing  with effects and animations</vt:lpstr>
      <vt:lpstr>Two easings used by the FAQs application</vt:lpstr>
      <vt:lpstr>Two easings for an animated heading</vt:lpstr>
      <vt:lpstr>A URL for a full list of jQuery easings</vt:lpstr>
      <vt:lpstr>The advanced syntax for the animate() method</vt:lpstr>
      <vt:lpstr>An animate() method with the advanced syntax</vt:lpstr>
      <vt:lpstr>How to provide easings by property  with the basic syntax</vt:lpstr>
      <vt:lpstr>The methods for working with animation queues</vt:lpstr>
      <vt:lpstr>Terms related to animation</vt:lpstr>
      <vt:lpstr>The Carousel application</vt:lpstr>
      <vt:lpstr>The HTML for the Carousel application</vt:lpstr>
      <vt:lpstr>The critical CSS for the Carousel application</vt:lpstr>
      <vt:lpstr>The JavaScript and jQuery  for the Carousel application (part 1)</vt:lpstr>
      <vt:lpstr>The JavaScript and jQuery  for the Carousel application (part 2)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Bethany Cabrera</dc:creator>
  <cp:lastModifiedBy>Anne Boehm</cp:lastModifiedBy>
  <cp:revision>8</cp:revision>
  <cp:lastPrinted>2016-01-14T23:03:16Z</cp:lastPrinted>
  <dcterms:created xsi:type="dcterms:W3CDTF">2020-08-14T17:56:53Z</dcterms:created>
  <dcterms:modified xsi:type="dcterms:W3CDTF">2020-08-14T21:39:29Z</dcterms:modified>
</cp:coreProperties>
</file>