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8" r:id="rId2"/>
    <p:sldId id="257" r:id="rId3"/>
    <p:sldId id="269" r:id="rId4"/>
    <p:sldId id="287" r:id="rId5"/>
    <p:sldId id="288" r:id="rId6"/>
    <p:sldId id="267" r:id="rId7"/>
    <p:sldId id="290" r:id="rId8"/>
    <p:sldId id="291" r:id="rId9"/>
    <p:sldId id="292" r:id="rId10"/>
    <p:sldId id="294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5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1/23/23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node is an object – with its attributes </a:t>
            </a:r>
            <a:r>
              <a:rPr lang="en-US"/>
              <a:t>and methods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74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ED2E6-46E2-234A-B7B7-3432A92C8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E39AA-8DA1-DF43-98DB-E316EEA19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28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r>
              <a:rPr lang="en-US" dirty="0"/>
              <a:t>Event handling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78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Validation resource</a:t>
            </a:r>
          </a:p>
          <a:p>
            <a:pPr lvl="1"/>
            <a:r>
              <a:rPr lang="en-US" b="0" i="0" u="sng" dirty="0">
                <a:solidFill>
                  <a:srgbClr val="3333FF"/>
                </a:solidFill>
                <a:effectLst/>
                <a:latin typeface="Lato Extended"/>
              </a:rPr>
              <a:t>https://</a:t>
            </a:r>
            <a:r>
              <a:rPr lang="en-US" b="0" i="0" u="sng" dirty="0" err="1">
                <a:solidFill>
                  <a:srgbClr val="3333FF"/>
                </a:solidFill>
                <a:effectLst/>
                <a:latin typeface="Lato Extended"/>
              </a:rPr>
              <a:t>www.cssportal.com</a:t>
            </a:r>
            <a:r>
              <a:rPr lang="en-US" b="0" i="0" u="sng" dirty="0">
                <a:solidFill>
                  <a:srgbClr val="3333FF"/>
                </a:solidFill>
                <a:effectLst/>
                <a:latin typeface="Lato Extended"/>
              </a:rPr>
              <a:t>/</a:t>
            </a:r>
            <a:r>
              <a:rPr lang="en-US" b="0" i="0" u="sng" dirty="0" err="1">
                <a:solidFill>
                  <a:srgbClr val="3333FF"/>
                </a:solidFill>
                <a:effectLst/>
                <a:latin typeface="Lato Extended"/>
              </a:rPr>
              <a:t>css</a:t>
            </a:r>
            <a:r>
              <a:rPr lang="en-US" b="0" i="0" u="sng" dirty="0">
                <a:solidFill>
                  <a:srgbClr val="3333FF"/>
                </a:solidFill>
                <a:effectLst/>
                <a:latin typeface="Lato Extended"/>
              </a:rPr>
              <a:t>-validator/</a:t>
            </a:r>
            <a:endParaRPr lang="en-US" dirty="0"/>
          </a:p>
          <a:p>
            <a:r>
              <a:rPr lang="en-US" dirty="0"/>
              <a:t>Web IDE</a:t>
            </a:r>
          </a:p>
          <a:p>
            <a:pPr lvl="1"/>
            <a:r>
              <a:rPr lang="en-US" dirty="0"/>
              <a:t>Visual Studio Code*</a:t>
            </a:r>
          </a:p>
          <a:p>
            <a:pPr lvl="1"/>
            <a:r>
              <a:rPr lang="en-US" dirty="0" err="1"/>
              <a:t>Aptana</a:t>
            </a:r>
            <a:r>
              <a:rPr lang="en-US" dirty="0"/>
              <a:t> Studio</a:t>
            </a:r>
          </a:p>
          <a:p>
            <a:pPr lvl="1"/>
            <a:r>
              <a:rPr lang="en-US" dirty="0" err="1"/>
              <a:t>Webstorm</a:t>
            </a:r>
            <a:endParaRPr lang="en-US" dirty="0"/>
          </a:p>
          <a:p>
            <a:r>
              <a:rPr lang="en-US" dirty="0"/>
              <a:t>Study group</a:t>
            </a:r>
          </a:p>
          <a:p>
            <a:r>
              <a:rPr lang="en-US" dirty="0"/>
              <a:t>Discussions</a:t>
            </a:r>
          </a:p>
          <a:p>
            <a:pPr lvl="1"/>
            <a:r>
              <a:rPr lang="en-US" dirty="0"/>
              <a:t>Class Discussions</a:t>
            </a:r>
          </a:p>
          <a:p>
            <a:pPr lvl="1"/>
            <a:r>
              <a:rPr lang="en-US" dirty="0"/>
              <a:t>Study Group Discussions</a:t>
            </a:r>
          </a:p>
          <a:p>
            <a:r>
              <a:rPr lang="en-US" dirty="0"/>
              <a:t>Any other questions or issues?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Rendering Engine – What does each phase do? What gets generated?</a:t>
            </a:r>
          </a:p>
          <a:p>
            <a:r>
              <a:rPr lang="en-US" dirty="0"/>
              <a:t>What does the browser do when a &lt;script&gt; element is reached?</a:t>
            </a:r>
          </a:p>
          <a:p>
            <a:r>
              <a:rPr lang="en-US" dirty="0"/>
              <a:t>Why is the DOM important in web development?</a:t>
            </a:r>
          </a:p>
          <a:p>
            <a:r>
              <a:rPr lang="en-US" dirty="0"/>
              <a:t>What is a CSS box? Why is it important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76967-BE1E-504C-9513-01B2FFE30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52524-9C29-A040-87EE-FDB057A88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60956" cy="4351338"/>
          </a:xfrm>
        </p:spPr>
        <p:txBody>
          <a:bodyPr/>
          <a:lstStyle/>
          <a:p>
            <a:r>
              <a:rPr lang="en-US" dirty="0"/>
              <a:t>Each node may need multiple boxes</a:t>
            </a:r>
          </a:p>
          <a:p>
            <a:r>
              <a:rPr lang="en-US" dirty="0"/>
              <a:t>Box type (display property)</a:t>
            </a:r>
          </a:p>
          <a:p>
            <a:pPr lvl="1"/>
            <a:r>
              <a:rPr lang="en-US" dirty="0"/>
              <a:t>Block vs. inline</a:t>
            </a:r>
          </a:p>
          <a:p>
            <a:r>
              <a:rPr lang="en-US" dirty="0"/>
              <a:t>Box positioning (position property)</a:t>
            </a:r>
          </a:p>
          <a:p>
            <a:pPr lvl="1"/>
            <a:r>
              <a:rPr lang="en-US" dirty="0"/>
              <a:t>Relative vs. absolute</a:t>
            </a:r>
          </a:p>
          <a:p>
            <a:pPr lvl="1"/>
            <a:r>
              <a:rPr lang="en-US" dirty="0"/>
              <a:t>Normal vs. float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D60BD4-4889-084D-A4CD-C07E1B009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156" y="1690688"/>
            <a:ext cx="6754644" cy="462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09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844" y="1825625"/>
            <a:ext cx="6225702" cy="27950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0862A5-7942-AB48-8F89-98B0ADA6BD31}"/>
              </a:ext>
            </a:extLst>
          </p:cNvPr>
          <p:cNvGrpSpPr/>
          <p:nvPr/>
        </p:nvGrpSpPr>
        <p:grpSpPr>
          <a:xfrm>
            <a:off x="7007999" y="1737402"/>
            <a:ext cx="4166831" cy="2795013"/>
            <a:chOff x="1391056" y="1831892"/>
            <a:chExt cx="5074595" cy="390418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E55A4D9-2595-1943-A5CA-F40257C740D3}"/>
                </a:ext>
              </a:extLst>
            </p:cNvPr>
            <p:cNvSpPr/>
            <p:nvPr/>
          </p:nvSpPr>
          <p:spPr>
            <a:xfrm>
              <a:off x="3297677" y="1831892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1956FB-F4A1-4B49-A4C7-E2F7F9B004FC}"/>
                </a:ext>
              </a:extLst>
            </p:cNvPr>
            <p:cNvSpPr/>
            <p:nvPr/>
          </p:nvSpPr>
          <p:spPr>
            <a:xfrm>
              <a:off x="3297677" y="2733321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434E954-96C6-2146-86A1-E70BB88AE1E3}"/>
                </a:ext>
              </a:extLst>
            </p:cNvPr>
            <p:cNvSpPr/>
            <p:nvPr/>
          </p:nvSpPr>
          <p:spPr>
            <a:xfrm>
              <a:off x="1391056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A65E3B-AE82-B848-A34C-FFDF4F083FAA}"/>
                </a:ext>
              </a:extLst>
            </p:cNvPr>
            <p:cNvSpPr/>
            <p:nvPr/>
          </p:nvSpPr>
          <p:spPr>
            <a:xfrm>
              <a:off x="4987047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div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9D5440-13F5-7E45-89DD-0647FC110BF8}"/>
                </a:ext>
              </a:extLst>
            </p:cNvPr>
            <p:cNvSpPr/>
            <p:nvPr/>
          </p:nvSpPr>
          <p:spPr>
            <a:xfrm>
              <a:off x="1391056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4EA4376-881D-6D4F-8283-EF013CE64B20}"/>
                </a:ext>
              </a:extLst>
            </p:cNvPr>
            <p:cNvSpPr/>
            <p:nvPr/>
          </p:nvSpPr>
          <p:spPr>
            <a:xfrm>
              <a:off x="4987047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img</a:t>
              </a:r>
              <a:endParaRPr lang="en-US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762D8B4-167E-4E4B-A2CA-C00B53867968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>
              <a:off x="4036979" y="2337730"/>
              <a:ext cx="0" cy="3955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B3EB600-923A-3B41-AFA2-D7AC74CF3EC9}"/>
                </a:ext>
              </a:extLst>
            </p:cNvPr>
            <p:cNvCxnSpPr>
              <a:stCxn id="7" idx="2"/>
              <a:endCxn id="10" idx="0"/>
            </p:cNvCxnSpPr>
            <p:nvPr/>
          </p:nvCxnSpPr>
          <p:spPr>
            <a:xfrm flipH="1">
              <a:off x="2130358" y="3239159"/>
              <a:ext cx="1906621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C36A270-3F30-EE4F-ADDA-2D56B9161554}"/>
                </a:ext>
              </a:extLst>
            </p:cNvPr>
            <p:cNvCxnSpPr>
              <a:cxnSpLocks/>
              <a:stCxn id="7" idx="2"/>
              <a:endCxn id="9" idx="0"/>
            </p:cNvCxnSpPr>
            <p:nvPr/>
          </p:nvCxnSpPr>
          <p:spPr>
            <a:xfrm>
              <a:off x="4036979" y="3239159"/>
              <a:ext cx="1689370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6AB082B-72F1-0C40-BD34-D21024106D71}"/>
                </a:ext>
              </a:extLst>
            </p:cNvPr>
            <p:cNvCxnSpPr>
              <a:stCxn id="10" idx="2"/>
              <a:endCxn id="8" idx="0"/>
            </p:cNvCxnSpPr>
            <p:nvPr/>
          </p:nvCxnSpPr>
          <p:spPr>
            <a:xfrm>
              <a:off x="2130358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AD2C71E-9B73-B844-B862-9EFA31D051E0}"/>
                </a:ext>
              </a:extLst>
            </p:cNvPr>
            <p:cNvCxnSpPr/>
            <p:nvPr/>
          </p:nvCxnSpPr>
          <p:spPr>
            <a:xfrm>
              <a:off x="5726349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804F6790-3D9A-CB42-9A6E-C1B8DB87F270}"/>
              </a:ext>
            </a:extLst>
          </p:cNvPr>
          <p:cNvSpPr txBox="1">
            <a:spLocks/>
          </p:cNvSpPr>
          <p:nvPr/>
        </p:nvSpPr>
        <p:spPr>
          <a:xfrm>
            <a:off x="614225" y="4638745"/>
            <a:ext cx="6225702" cy="1620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07C13CC-7239-8D46-BCD6-C197A17875B2}"/>
              </a:ext>
            </a:extLst>
          </p:cNvPr>
          <p:cNvSpPr txBox="1">
            <a:spLocks/>
          </p:cNvSpPr>
          <p:nvPr/>
        </p:nvSpPr>
        <p:spPr>
          <a:xfrm>
            <a:off x="612844" y="4638745"/>
            <a:ext cx="6225702" cy="19297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Each node in DOM is an object</a:t>
            </a:r>
          </a:p>
          <a:p>
            <a:pPr lvl="1"/>
            <a:r>
              <a:rPr lang="en-US" dirty="0"/>
              <a:t>Attributes</a:t>
            </a:r>
          </a:p>
          <a:p>
            <a:pPr lvl="1"/>
            <a:r>
              <a:rPr lang="en-US" dirty="0"/>
              <a:t>Methods </a:t>
            </a:r>
          </a:p>
          <a:p>
            <a:r>
              <a:rPr lang="en-US" dirty="0"/>
              <a:t>Web development </a:t>
            </a:r>
            <a:r>
              <a:rPr lang="en-US" dirty="0">
                <a:sym typeface="Wingdings" pitchFamily="2" charset="2"/>
              </a:rPr>
              <a:t>&lt;-&gt; DOM manipulation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03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  <a:p>
            <a:r>
              <a:rPr lang="en-US" dirty="0"/>
              <a:t>Rendering</a:t>
            </a:r>
          </a:p>
          <a:p>
            <a:endParaRPr lang="en-US" dirty="0"/>
          </a:p>
          <a:p>
            <a:r>
              <a:rPr lang="en-US" dirty="0"/>
              <a:t>Processing user interaction</a:t>
            </a:r>
          </a:p>
        </p:txBody>
      </p:sp>
    </p:spTree>
    <p:extLst>
      <p:ext uri="{BB962C8B-B14F-4D97-AF65-F5344CB8AC3E}">
        <p14:creationId xmlns:p14="http://schemas.microsoft.com/office/powerpoint/2010/main" val="277951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8239C-C490-B24D-AED2-CE6CDE293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F839B-4A1C-6C4D-9C22-2BBF84D01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user operates an input device (keyboard, mouse, </a:t>
            </a:r>
            <a:r>
              <a:rPr lang="en-US" dirty="0" err="1"/>
              <a:t>etc</a:t>
            </a:r>
            <a:r>
              <a:rPr lang="en-US" dirty="0"/>
              <a:t>), the OS captures the Event</a:t>
            </a:r>
          </a:p>
          <a:p>
            <a:pPr lvl="1"/>
            <a:r>
              <a:rPr lang="en-US" sz="2800" dirty="0"/>
              <a:t>If the location of the Event is within the browser space, the OS sends it to the browser</a:t>
            </a:r>
          </a:p>
          <a:p>
            <a:pPr lvl="2"/>
            <a:r>
              <a:rPr lang="en-US" sz="2800" dirty="0"/>
              <a:t>The browser starts from the top element in the DOM, determines the most specific element that contains the Event</a:t>
            </a:r>
          </a:p>
          <a:p>
            <a:pPr lvl="2"/>
            <a:r>
              <a:rPr lang="en-US" sz="2800" dirty="0"/>
              <a:t>If this element has an Event Handler, the browser calls the Event Handler</a:t>
            </a:r>
          </a:p>
          <a:p>
            <a:pPr lvl="2"/>
            <a:r>
              <a:rPr lang="en-US" sz="2800" dirty="0"/>
              <a:t>Then the browser bubbles up to the higher, containing element, and calls the event handler if there is one  </a:t>
            </a:r>
          </a:p>
        </p:txBody>
      </p:sp>
    </p:spTree>
    <p:extLst>
      <p:ext uri="{BB962C8B-B14F-4D97-AF65-F5344CB8AC3E}">
        <p14:creationId xmlns:p14="http://schemas.microsoft.com/office/powerpoint/2010/main" val="2953478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9B74-F1F6-FE47-939C-25F81B05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79662-F662-984C-B54A-3A0F8CB1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element/node can have interactions (events)</a:t>
            </a:r>
          </a:p>
          <a:p>
            <a:r>
              <a:rPr lang="en-US" dirty="0"/>
              <a:t>Many elements have default Event Handlers</a:t>
            </a:r>
          </a:p>
          <a:p>
            <a:r>
              <a:rPr lang="en-US" dirty="0"/>
              <a:t>For custom effects, you may overwrite the default behavior</a:t>
            </a:r>
          </a:p>
          <a:p>
            <a:pPr lvl="1"/>
            <a:r>
              <a:rPr lang="en-US" dirty="0"/>
              <a:t>Write your own Event Handler (e.g. using </a:t>
            </a:r>
            <a:r>
              <a:rPr lang="en-US" dirty="0" err="1"/>
              <a:t>Javascript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Register your own Event Handlers</a:t>
            </a:r>
          </a:p>
          <a:p>
            <a:pPr lvl="2"/>
            <a:r>
              <a:rPr lang="en-US" dirty="0"/>
              <a:t>At the appropriate element</a:t>
            </a:r>
          </a:p>
          <a:p>
            <a:pPr lvl="2"/>
            <a:r>
              <a:rPr lang="en-US" dirty="0"/>
              <a:t>For the desired Event (</a:t>
            </a:r>
            <a:r>
              <a:rPr lang="en-US" dirty="0" err="1"/>
              <a:t>keydown</a:t>
            </a:r>
            <a:r>
              <a:rPr lang="en-US" dirty="0"/>
              <a:t>, </a:t>
            </a:r>
            <a:r>
              <a:rPr lang="en-US" dirty="0" err="1"/>
              <a:t>keyup</a:t>
            </a:r>
            <a:r>
              <a:rPr lang="en-US" dirty="0"/>
              <a:t>, click, hover, </a:t>
            </a:r>
            <a:r>
              <a:rPr lang="en-US" dirty="0" err="1"/>
              <a:t>mousein</a:t>
            </a:r>
            <a:r>
              <a:rPr lang="en-US" dirty="0"/>
              <a:t>, </a:t>
            </a:r>
            <a:r>
              <a:rPr lang="en-US" dirty="0" err="1"/>
              <a:t>mouseout</a:t>
            </a:r>
            <a:r>
              <a:rPr lang="en-US" dirty="0"/>
              <a:t>, etc.)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7364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29FB-67E0-0D41-822D-CA6AAA16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CB9A7-08C3-A84E-9743-DD34958E2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on HTML/CSS</a:t>
            </a:r>
          </a:p>
          <a:p>
            <a:r>
              <a:rPr lang="en-US" dirty="0"/>
              <a:t>Start </a:t>
            </a:r>
            <a:r>
              <a:rPr lang="en-US" dirty="0" err="1"/>
              <a:t>Javascript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92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11296</TotalTime>
  <Words>389</Words>
  <Application>Microsoft Macintosh PowerPoint</Application>
  <PresentationFormat>Widescreen</PresentationFormat>
  <Paragraphs>72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Lato Extended</vt:lpstr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</vt:lpstr>
      <vt:lpstr>CSS Box</vt:lpstr>
      <vt:lpstr>More on DOM</vt:lpstr>
      <vt:lpstr>Web browser functions</vt:lpstr>
      <vt:lpstr>Web browser interaction algorithm</vt:lpstr>
      <vt:lpstr>Event handling</vt:lpstr>
      <vt:lpstr>This week</vt:lpstr>
      <vt:lpstr>Project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12</cp:revision>
  <dcterms:created xsi:type="dcterms:W3CDTF">2022-01-13T19:38:12Z</dcterms:created>
  <dcterms:modified xsi:type="dcterms:W3CDTF">2023-01-24T05:31:05Z</dcterms:modified>
</cp:coreProperties>
</file>