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8"/>
  </p:notesMasterIdLst>
  <p:sldIdLst>
    <p:sldId id="268" r:id="rId2"/>
    <p:sldId id="257" r:id="rId3"/>
    <p:sldId id="300" r:id="rId4"/>
    <p:sldId id="318" r:id="rId5"/>
    <p:sldId id="285" r:id="rId6"/>
    <p:sldId id="327" r:id="rId7"/>
    <p:sldId id="286" r:id="rId8"/>
    <p:sldId id="325" r:id="rId9"/>
    <p:sldId id="259" r:id="rId10"/>
    <p:sldId id="319" r:id="rId11"/>
    <p:sldId id="320" r:id="rId12"/>
    <p:sldId id="321" r:id="rId13"/>
    <p:sldId id="322" r:id="rId14"/>
    <p:sldId id="309" r:id="rId15"/>
    <p:sldId id="310" r:id="rId16"/>
    <p:sldId id="314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103"/>
    <p:restoredTop sz="93950"/>
  </p:normalViewPr>
  <p:slideViewPr>
    <p:cSldViewPr snapToGrid="0" snapToObjects="1">
      <p:cViewPr varScale="1">
        <p:scale>
          <a:sx n="96" d="100"/>
          <a:sy n="96" d="100"/>
        </p:scale>
        <p:origin x="1120" y="1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9CD73A-8B1F-F148-B185-43FE162E716E}" type="datetimeFigureOut">
              <a:rPr lang="en-US" smtClean="0"/>
              <a:t>1/30/25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7BB13D7-F232-214E-A240-6E0B8EB767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45592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821A1C-7C01-B74C-A231-68B68B6C844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1CFD3A3-D548-E142-92AC-725A6ED4112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AE0F4F-3B4E-3046-80AB-8B06A6CC00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BC51-AE61-1740-ACDB-8EC1713A975D}" type="datetimeFigureOut">
              <a:rPr lang="en-US" smtClean="0"/>
              <a:t>1/30/25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CE6309E-9B2A-1B40-8582-B65E17D19A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4DF2BF0-3200-374A-8F3A-47DC9E1327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85046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009396-0FDE-B24C-BBBB-83F97A1E70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93D797B-1092-DD45-BB4F-C2CEB182531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5A14D5D-3131-544D-8C49-8A42D1797C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BC51-AE61-1740-ACDB-8EC1713A975D}" type="datetimeFigureOut">
              <a:rPr lang="en-US" smtClean="0"/>
              <a:t>1/30/25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31579E-A633-E743-9594-8C4919E854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8C145BD-0556-E845-AE6B-92D2FBE511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9711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0ABE47B-3E5F-5549-A278-C13BEFE5880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6DF6882-0DDA-DF4F-85B2-115FB675A34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B0B698F-3849-5C4C-B0E3-8551A7F067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BC51-AE61-1740-ACDB-8EC1713A975D}" type="datetimeFigureOut">
              <a:rPr lang="en-US" smtClean="0"/>
              <a:t>1/30/25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AA41C78-FD0E-9D4E-A417-7C0FCE8426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AEC51CD-23E1-844E-8A87-0C0ED5F622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13637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0FB3C6-62FB-B548-B70C-55C2094B42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46C28B4-1E92-C242-8661-BE3F021DBC2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752E8D3-8F9A-B048-8BF2-E4FC787AE6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BC51-AE61-1740-ACDB-8EC1713A975D}" type="datetimeFigureOut">
              <a:rPr lang="en-US" smtClean="0"/>
              <a:t>1/30/25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E952CC4-8AB0-C440-B767-2BB60BF306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6BCB38E-4687-634C-B402-8B26FEADAA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45951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48ECB7-E819-4343-B83D-0B271A1B59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83FE686-4FDE-0843-8263-729695C5CC5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E62AC32-AA11-CD47-B525-6982BC6FFB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BC51-AE61-1740-ACDB-8EC1713A975D}" type="datetimeFigureOut">
              <a:rPr lang="en-US" smtClean="0"/>
              <a:t>1/30/25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93A6623-CE78-654B-A243-EDFFCD74EC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A64434B-05F8-2043-9EB3-EC794CB7A5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68842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954BB2-B1F2-9249-A401-DB349B59B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0B32CF7-5F91-2043-BB3B-4541EC3E52D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505E611-5EE0-0747-9705-63AC83D6438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508BF0C-1643-7849-971B-29CF103D2B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BC51-AE61-1740-ACDB-8EC1713A975D}" type="datetimeFigureOut">
              <a:rPr lang="en-US" smtClean="0"/>
              <a:t>1/30/25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E9A1ED8-D4DF-8A43-B2C7-DCDCBB182A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108D839-4B26-664D-AF02-D7812F9EAE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03793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0D9584-ECB2-2B48-B0EA-464EBFE149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CA2C528-77D3-1743-A95C-70C8691616E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C5A77D0-0E57-B640-9F5F-72676EDB5C0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23AF406-836F-B842-A2C4-2547E13A35B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ADEEA9A-0BEE-134F-9682-40D38927043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3142041-96E8-2647-97BE-BE9B903E1A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BC51-AE61-1740-ACDB-8EC1713A975D}" type="datetimeFigureOut">
              <a:rPr lang="en-US" smtClean="0"/>
              <a:t>1/30/25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18EEC8F-462B-4849-9C0C-5F5926B1A2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88A763-F1CB-FC4D-8122-5EBE9D9B42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36473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35F04B-8287-8046-9B7D-F2C704F237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A2455BB-DA3C-D84E-BDC9-FE478A6F98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BC51-AE61-1740-ACDB-8EC1713A975D}" type="datetimeFigureOut">
              <a:rPr lang="en-US" smtClean="0"/>
              <a:t>1/30/25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AFDEBA0-C5E4-9946-BDBB-5C83DAE32C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1CA1A02-1DF2-8F41-9A32-35F921E892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89722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F828E6C-AB40-BA47-B6F8-B9DFBC236D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BC51-AE61-1740-ACDB-8EC1713A975D}" type="datetimeFigureOut">
              <a:rPr lang="en-US" smtClean="0"/>
              <a:t>1/30/25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92FAA88-0DB3-8443-B008-8AB6CD2ED1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EC521E7-ED0C-7F4E-8AD6-BC98BBA430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90973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D2AA5E-FA43-C644-B236-7D5D210424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96D2FC3-BC79-C140-9EEA-7021B3CDD5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5057C59-4112-9743-9F82-9B6A1DC1CFA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9737AC7-C62C-F842-BC93-ECDDC5DAE2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BC51-AE61-1740-ACDB-8EC1713A975D}" type="datetimeFigureOut">
              <a:rPr lang="en-US" smtClean="0"/>
              <a:t>1/30/25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A008813-E35D-3642-9F78-ADCFB55CC8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9A1601D-7192-A546-8C0A-D4714CFA90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71992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A3CF06-2B1F-7A40-B6D2-E89F6C2880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2E73517-B1DE-0D4A-AA61-A12F875F6AC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6BEB236-B0E2-9041-9B81-C5F59471C9B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CFAA76A-EEDD-EF4B-AB64-FD243FA8A3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BC51-AE61-1740-ACDB-8EC1713A975D}" type="datetimeFigureOut">
              <a:rPr lang="en-US" smtClean="0"/>
              <a:t>1/30/25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8118B0F-0CF7-7B46-876D-F54E156378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5136E1F-C6CF-DE4D-82B1-1132273E79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40722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AFD8396-234A-FE43-A5B8-71E5153540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15EB29-ED36-3849-A06A-D14C89C947A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D056BE6-CFE6-7943-9F1E-AF481CE41C4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67BC51-AE61-1740-ACDB-8EC1713A975D}" type="datetimeFigureOut">
              <a:rPr lang="en-US" smtClean="0"/>
              <a:t>1/30/25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D8F729C-CE91-0948-90D0-F5F92E26A33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1AA92F-FAF4-3446-BE3B-A7CC3CAE16A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97134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7F43C4-115A-7347-BC48-E663BE0EDC3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ITIS 3135 Web Application Design and Development 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490205E-FCCA-D74A-B0FC-41EC91B0E76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Week 4 Tuesday</a:t>
            </a:r>
          </a:p>
        </p:txBody>
      </p:sp>
    </p:spTree>
    <p:extLst>
      <p:ext uri="{BB962C8B-B14F-4D97-AF65-F5344CB8AC3E}">
        <p14:creationId xmlns:p14="http://schemas.microsoft.com/office/powerpoint/2010/main" val="289020579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EAFAFC67-A393-D182-AAAD-E143D0704AE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15177" y="318665"/>
            <a:ext cx="8161645" cy="62206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965089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C7C8B868-5231-A3B0-9867-05A65B8B5DB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2478" y="1573472"/>
            <a:ext cx="9967133" cy="33806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383778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8224EE67-AF44-CD69-B931-26D30E2DB41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38450" y="412750"/>
            <a:ext cx="6515100" cy="6032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76133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D345C0B9-E955-05CF-956A-928D6BC48A6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68284" y="553587"/>
            <a:ext cx="10109484" cy="60335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788177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55D3EF-A8BF-A427-33CA-615453CE03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Developer Tools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6B943F6-0580-B7CD-4027-8EC114AB78B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Examine tiny app and google app</a:t>
            </a:r>
          </a:p>
          <a:p>
            <a:pPr lvl="1"/>
            <a:r>
              <a:rPr lang="en-US" dirty="0"/>
              <a:t>Elements</a:t>
            </a:r>
          </a:p>
          <a:p>
            <a:pPr lvl="1"/>
            <a:r>
              <a:rPr lang="en-US" dirty="0"/>
              <a:t>Sources</a:t>
            </a:r>
          </a:p>
          <a:p>
            <a:pPr lvl="1"/>
            <a:r>
              <a:rPr lang="en-US" dirty="0"/>
              <a:t>Console</a:t>
            </a:r>
          </a:p>
        </p:txBody>
      </p:sp>
    </p:spTree>
    <p:extLst>
      <p:ext uri="{BB962C8B-B14F-4D97-AF65-F5344CB8AC3E}">
        <p14:creationId xmlns:p14="http://schemas.microsoft.com/office/powerpoint/2010/main" val="101252666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6F771D-5AF4-BC81-632B-955809BFF4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In-class Activity 2-2: Chrome Developer Tools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132C007-E769-1D93-3BC2-B2F4A5B0FB1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/>
              <a:t>Load the </a:t>
            </a:r>
            <a:r>
              <a:rPr lang="en-US" dirty="0" err="1"/>
              <a:t>tiny.html</a:t>
            </a:r>
            <a:r>
              <a:rPr lang="en-US" dirty="0"/>
              <a:t> web application locally from </a:t>
            </a:r>
            <a:r>
              <a:rPr lang="en-US" dirty="0" err="1"/>
              <a:t>vscode</a:t>
            </a:r>
            <a:endParaRPr lang="en-US" dirty="0"/>
          </a:p>
          <a:p>
            <a:pPr lvl="1"/>
            <a:r>
              <a:rPr lang="en-US" dirty="0"/>
              <a:t>Examine Elements, Sources, Console</a:t>
            </a:r>
          </a:p>
          <a:p>
            <a:pPr lvl="1"/>
            <a:r>
              <a:rPr lang="en-US" dirty="0"/>
              <a:t>What do you observe? (screenshots)</a:t>
            </a:r>
          </a:p>
          <a:p>
            <a:pPr lvl="1"/>
            <a:r>
              <a:rPr lang="en-US" dirty="0"/>
              <a:t>In the html body, replace the following line</a:t>
            </a:r>
          </a:p>
          <a:p>
            <a:pPr lvl="3"/>
            <a:r>
              <a:rPr lang="en-US" b="0" dirty="0">
                <a:solidFill>
                  <a:srgbClr val="808080"/>
                </a:solidFill>
                <a:effectLst/>
                <a:latin typeface="Menlo" panose="020B0609030804020204" pitchFamily="49" charset="0"/>
              </a:rPr>
              <a:t>&lt;</a:t>
            </a:r>
            <a:r>
              <a:rPr lang="en-US" b="0" dirty="0">
                <a:solidFill>
                  <a:srgbClr val="569CD6"/>
                </a:solidFill>
                <a:effectLst/>
                <a:latin typeface="Menlo" panose="020B0609030804020204" pitchFamily="49" charset="0"/>
              </a:rPr>
              <a:t>h1</a:t>
            </a:r>
            <a:r>
              <a:rPr lang="en-US" b="0" dirty="0">
                <a:solidFill>
                  <a:srgbClr val="808080"/>
                </a:solidFill>
                <a:effectLst/>
                <a:latin typeface="Menlo" panose="020B0609030804020204" pitchFamily="49" charset="0"/>
              </a:rPr>
              <a:t>&gt;</a:t>
            </a:r>
            <a:r>
              <a:rPr lang="en-US" b="0" dirty="0">
                <a:effectLst/>
                <a:latin typeface="Menlo" panose="020B0609030804020204" pitchFamily="49" charset="0"/>
              </a:rPr>
              <a:t>Hello, my name is Yaorong!</a:t>
            </a:r>
            <a:r>
              <a:rPr lang="en-US" b="0" dirty="0">
                <a:solidFill>
                  <a:srgbClr val="808080"/>
                </a:solidFill>
                <a:effectLst/>
                <a:latin typeface="Menlo" panose="020B0609030804020204" pitchFamily="49" charset="0"/>
              </a:rPr>
              <a:t>&lt;/</a:t>
            </a:r>
            <a:r>
              <a:rPr lang="en-US" b="0" dirty="0">
                <a:solidFill>
                  <a:srgbClr val="569CD6"/>
                </a:solidFill>
                <a:effectLst/>
                <a:latin typeface="Menlo" panose="020B0609030804020204" pitchFamily="49" charset="0"/>
              </a:rPr>
              <a:t>h1</a:t>
            </a:r>
            <a:r>
              <a:rPr lang="en-US" b="0" dirty="0">
                <a:solidFill>
                  <a:srgbClr val="808080"/>
                </a:solidFill>
                <a:effectLst/>
                <a:latin typeface="Menlo" panose="020B0609030804020204" pitchFamily="49" charset="0"/>
              </a:rPr>
              <a:t>&gt;</a:t>
            </a:r>
          </a:p>
          <a:p>
            <a:pPr marL="914400" lvl="2" indent="0">
              <a:buNone/>
            </a:pPr>
            <a:r>
              <a:rPr lang="en-US" b="0" dirty="0">
                <a:solidFill>
                  <a:srgbClr val="808080"/>
                </a:solidFill>
                <a:effectLst/>
                <a:latin typeface="Menlo" panose="020B0609030804020204" pitchFamily="49" charset="0"/>
              </a:rPr>
              <a:t>With </a:t>
            </a:r>
          </a:p>
          <a:p>
            <a:pPr lvl="3"/>
            <a:r>
              <a:rPr lang="en-US" b="0" dirty="0">
                <a:solidFill>
                  <a:srgbClr val="808080"/>
                </a:solidFill>
                <a:effectLst/>
                <a:latin typeface="Menlo" panose="020B0609030804020204" pitchFamily="49" charset="0"/>
              </a:rPr>
              <a:t>&lt;</a:t>
            </a:r>
            <a:r>
              <a:rPr lang="en-US" b="0" dirty="0">
                <a:solidFill>
                  <a:srgbClr val="569CD6"/>
                </a:solidFill>
                <a:effectLst/>
                <a:latin typeface="Menlo" panose="020B0609030804020204" pitchFamily="49" charset="0"/>
              </a:rPr>
              <a:t>h1</a:t>
            </a:r>
            <a:r>
              <a:rPr lang="en-US" b="0" dirty="0">
                <a:solidFill>
                  <a:srgbClr val="808080"/>
                </a:solidFill>
                <a:effectLst/>
                <a:latin typeface="Menlo" panose="020B0609030804020204" pitchFamily="49" charset="0"/>
              </a:rPr>
              <a:t>&gt;</a:t>
            </a:r>
            <a:r>
              <a:rPr lang="en-US" b="0" dirty="0">
                <a:effectLst/>
                <a:latin typeface="Menlo" panose="020B0609030804020204" pitchFamily="49" charset="0"/>
              </a:rPr>
              <a:t>Hello, my name is &lt;h1&gt;really&lt;/h1&gt; Yaorong!</a:t>
            </a:r>
            <a:r>
              <a:rPr lang="en-US" b="0" dirty="0">
                <a:solidFill>
                  <a:srgbClr val="808080"/>
                </a:solidFill>
                <a:effectLst/>
                <a:latin typeface="Menlo" panose="020B0609030804020204" pitchFamily="49" charset="0"/>
              </a:rPr>
              <a:t>&lt;/</a:t>
            </a:r>
            <a:r>
              <a:rPr lang="en-US" b="0" dirty="0">
                <a:solidFill>
                  <a:srgbClr val="569CD6"/>
                </a:solidFill>
                <a:effectLst/>
                <a:latin typeface="Menlo" panose="020B0609030804020204" pitchFamily="49" charset="0"/>
              </a:rPr>
              <a:t>h1</a:t>
            </a:r>
            <a:r>
              <a:rPr lang="en-US" b="0" dirty="0">
                <a:solidFill>
                  <a:srgbClr val="808080"/>
                </a:solidFill>
                <a:effectLst/>
                <a:latin typeface="Menlo" panose="020B0609030804020204" pitchFamily="49" charset="0"/>
              </a:rPr>
              <a:t>&gt;</a:t>
            </a:r>
          </a:p>
          <a:p>
            <a:pPr lvl="1"/>
            <a:r>
              <a:rPr lang="en-US" dirty="0"/>
              <a:t>Examine the contents in Elements and Sources, and observe the differences (screenshots) </a:t>
            </a:r>
          </a:p>
          <a:p>
            <a:r>
              <a:rPr lang="en-US" dirty="0"/>
              <a:t>Load the tiny app from the webpages server</a:t>
            </a:r>
          </a:p>
          <a:p>
            <a:pPr lvl="1"/>
            <a:r>
              <a:rPr lang="en-US" dirty="0"/>
              <a:t>Examine Elements, Sources, Console</a:t>
            </a:r>
          </a:p>
          <a:p>
            <a:pPr lvl="1"/>
            <a:r>
              <a:rPr lang="en-US" dirty="0"/>
              <a:t>What do you observe? Do you see any differences? Why?</a:t>
            </a:r>
          </a:p>
          <a:p>
            <a:r>
              <a:rPr lang="en-US" dirty="0"/>
              <a:t>Load </a:t>
            </a:r>
            <a:r>
              <a:rPr lang="en-US" dirty="0" err="1"/>
              <a:t>google.com</a:t>
            </a:r>
            <a:r>
              <a:rPr lang="en-US" dirty="0"/>
              <a:t> </a:t>
            </a:r>
          </a:p>
          <a:p>
            <a:pPr lvl="1"/>
            <a:r>
              <a:rPr lang="en-US" dirty="0"/>
              <a:t>Examine Elements, Sources, Console</a:t>
            </a:r>
          </a:p>
          <a:p>
            <a:pPr lvl="1"/>
            <a:r>
              <a:rPr lang="en-US" dirty="0"/>
              <a:t>What do you observe? Include screenshots for illustrations</a:t>
            </a:r>
          </a:p>
          <a:p>
            <a:r>
              <a:rPr lang="en-US" dirty="0"/>
              <a:t>Submit your observations in a Word document</a:t>
            </a:r>
          </a:p>
        </p:txBody>
      </p:sp>
    </p:spTree>
    <p:extLst>
      <p:ext uri="{BB962C8B-B14F-4D97-AF65-F5344CB8AC3E}">
        <p14:creationId xmlns:p14="http://schemas.microsoft.com/office/powerpoint/2010/main" val="88935556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824B5DF-8FF2-0872-DE0A-AC265159BC0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9A4B0E-46C8-36DB-A3E9-E7414DDC9E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58C4F3F-77C7-CAAA-1B35-03A65D57F7F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HTML elements</a:t>
            </a:r>
          </a:p>
          <a:p>
            <a:r>
              <a:rPr lang="en-US" dirty="0"/>
              <a:t>Chrome Developer Tools</a:t>
            </a:r>
          </a:p>
          <a:p>
            <a:r>
              <a:rPr lang="en-US" dirty="0"/>
              <a:t>Project 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96261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221C01-6C5F-8F49-8549-0A30BB8EBE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Questions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6009467-BF6C-E84C-B3A4-2F9CE8B772D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Project questions?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51041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F0FDF9-A2B1-E2D0-A10B-852BEEE5F6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Discussions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B450705-0749-4219-6ACE-5CA35BCCE5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What are the four main steps of a browser rendering engine?</a:t>
            </a:r>
          </a:p>
          <a:p>
            <a:r>
              <a:rPr lang="en-US" dirty="0"/>
              <a:t>What is a DOM?</a:t>
            </a:r>
          </a:p>
          <a:p>
            <a:r>
              <a:rPr lang="en-US" dirty="0"/>
              <a:t>What are empty/void elements?</a:t>
            </a:r>
          </a:p>
          <a:p>
            <a:r>
              <a:rPr lang="en-US" dirty="0"/>
              <a:t>What is a default web page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07864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E842CB-B125-294E-8F77-FE8CCE40CD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Rendering Engine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E77E1BD-5914-6441-BBB0-2B9B57DEFD7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Parsing </a:t>
            </a:r>
            <a:r>
              <a:rPr lang="en-US" dirty="0">
                <a:sym typeface="Wingdings" pitchFamily="2" charset="2"/>
              </a:rPr>
              <a:t> DOM</a:t>
            </a:r>
            <a:endParaRPr lang="en-US" dirty="0"/>
          </a:p>
          <a:p>
            <a:r>
              <a:rPr lang="en-US" dirty="0"/>
              <a:t>Construction of</a:t>
            </a:r>
            <a:r>
              <a:rPr lang="en-US" dirty="0">
                <a:sym typeface="Wingdings" pitchFamily="2" charset="2"/>
              </a:rPr>
              <a:t> Render Tree</a:t>
            </a:r>
            <a:endParaRPr lang="en-US" dirty="0"/>
          </a:p>
          <a:p>
            <a:r>
              <a:rPr lang="en-US" dirty="0"/>
              <a:t>Layout</a:t>
            </a:r>
          </a:p>
          <a:p>
            <a:r>
              <a:rPr lang="en-US" dirty="0"/>
              <a:t>Painting</a:t>
            </a:r>
          </a:p>
        </p:txBody>
      </p:sp>
    </p:spTree>
    <p:extLst>
      <p:ext uri="{BB962C8B-B14F-4D97-AF65-F5344CB8AC3E}">
        <p14:creationId xmlns:p14="http://schemas.microsoft.com/office/powerpoint/2010/main" val="37083954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AE9195-6D3C-5447-B6C8-FA40C9EF80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Layout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131A6AC-79E3-064C-9935-07C4686C33B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Nested elements</a:t>
            </a:r>
          </a:p>
          <a:p>
            <a:pPr lvl="1"/>
            <a:r>
              <a:rPr lang="en-US" dirty="0"/>
              <a:t>html </a:t>
            </a:r>
            <a:r>
              <a:rPr lang="en-US" dirty="0">
                <a:sym typeface="Wingdings" pitchFamily="2" charset="2"/>
              </a:rPr>
              <a:t> body  header  main  footer</a:t>
            </a:r>
            <a:endParaRPr lang="en-US" dirty="0"/>
          </a:p>
          <a:p>
            <a:r>
              <a:rPr lang="en-US" dirty="0"/>
              <a:t>Flow based layout</a:t>
            </a:r>
          </a:p>
          <a:p>
            <a:pPr lvl="1"/>
            <a:r>
              <a:rPr lang="en-US" dirty="0"/>
              <a:t>Left to right </a:t>
            </a:r>
          </a:p>
          <a:p>
            <a:pPr lvl="1"/>
            <a:r>
              <a:rPr lang="en-US" dirty="0"/>
              <a:t>Top to bottom</a:t>
            </a:r>
          </a:p>
          <a:p>
            <a:r>
              <a:rPr lang="en-US" dirty="0"/>
              <a:t>Viewport (top left 0,0)</a:t>
            </a:r>
          </a:p>
          <a:p>
            <a:r>
              <a:rPr lang="en-US" dirty="0"/>
              <a:t>Global vs. incremental layout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77752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F1463D-9410-E849-97A5-AB154F7133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Block vs. Inline Elements</a:t>
            </a:r>
          </a:p>
        </p:txBody>
      </p:sp>
      <p:pic>
        <p:nvPicPr>
          <p:cNvPr id="5" name="Content Placeholder 4" descr="A screenshot of a computer&#10;&#10;Description automatically generated">
            <a:extLst>
              <a:ext uri="{FF2B5EF4-FFF2-40B4-BE49-F238E27FC236}">
                <a16:creationId xmlns:a16="http://schemas.microsoft.com/office/drawing/2014/main" id="{B17534C4-6BBA-4C53-228E-635081120F5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23810" y="1825157"/>
            <a:ext cx="10229990" cy="4753937"/>
          </a:xfrm>
        </p:spPr>
      </p:pic>
    </p:spTree>
    <p:extLst>
      <p:ext uri="{BB962C8B-B14F-4D97-AF65-F5344CB8AC3E}">
        <p14:creationId xmlns:p14="http://schemas.microsoft.com/office/powerpoint/2010/main" val="79332394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C513B0-9833-B740-B09F-B40A337BE0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Painting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AF84820-121D-F643-8629-DDADC65C876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Global vs. incremental painting</a:t>
            </a:r>
          </a:p>
          <a:p>
            <a:r>
              <a:rPr lang="en-US" dirty="0"/>
              <a:t>UI backend</a:t>
            </a:r>
          </a:p>
          <a:p>
            <a:r>
              <a:rPr lang="en-US" dirty="0"/>
              <a:t>OS graphics </a:t>
            </a:r>
          </a:p>
        </p:txBody>
      </p:sp>
    </p:spTree>
    <p:extLst>
      <p:ext uri="{BB962C8B-B14F-4D97-AF65-F5344CB8AC3E}">
        <p14:creationId xmlns:p14="http://schemas.microsoft.com/office/powerpoint/2010/main" val="296996544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2EBBDB-FD36-B7F2-CD25-8F7195E02B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HTML Elements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59CD9DC-6548-4F76-7DFC-5697BE82C53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html, head, body</a:t>
            </a:r>
          </a:p>
          <a:p>
            <a:pPr lvl="1"/>
            <a:r>
              <a:rPr lang="en-US" dirty="0"/>
              <a:t>title, meta, link</a:t>
            </a:r>
          </a:p>
          <a:p>
            <a:r>
              <a:rPr lang="en-US" dirty="0"/>
              <a:t>h1, h2, h3, h4, h5, h6, </a:t>
            </a:r>
            <a:r>
              <a:rPr lang="en-US" dirty="0" err="1"/>
              <a:t>em</a:t>
            </a:r>
            <a:r>
              <a:rPr lang="en-US" dirty="0"/>
              <a:t>, strong, </a:t>
            </a:r>
            <a:r>
              <a:rPr lang="en-US" dirty="0" err="1"/>
              <a:t>br</a:t>
            </a:r>
            <a:r>
              <a:rPr lang="en-US" dirty="0"/>
              <a:t>, b, </a:t>
            </a:r>
            <a:r>
              <a:rPr lang="en-US" dirty="0" err="1"/>
              <a:t>i</a:t>
            </a:r>
            <a:r>
              <a:rPr lang="en-US" dirty="0"/>
              <a:t>, u</a:t>
            </a:r>
          </a:p>
          <a:p>
            <a:r>
              <a:rPr lang="en-US" dirty="0"/>
              <a:t>p, a, </a:t>
            </a:r>
            <a:r>
              <a:rPr lang="en-US" dirty="0" err="1"/>
              <a:t>img</a:t>
            </a:r>
            <a:r>
              <a:rPr lang="en-US" dirty="0"/>
              <a:t>, video, audio</a:t>
            </a:r>
          </a:p>
          <a:p>
            <a:r>
              <a:rPr lang="en-US" dirty="0"/>
              <a:t>section, header, footer, main, article, nav</a:t>
            </a:r>
          </a:p>
          <a:p>
            <a:r>
              <a:rPr lang="en-US" dirty="0" err="1"/>
              <a:t>ol</a:t>
            </a:r>
            <a:r>
              <a:rPr lang="en-US" dirty="0"/>
              <a:t>, </a:t>
            </a:r>
            <a:r>
              <a:rPr lang="en-US" dirty="0" err="1"/>
              <a:t>ul</a:t>
            </a:r>
            <a:r>
              <a:rPr lang="en-US" dirty="0"/>
              <a:t>, li</a:t>
            </a:r>
          </a:p>
          <a:p>
            <a:r>
              <a:rPr lang="en-US" dirty="0"/>
              <a:t>table, tr, </a:t>
            </a:r>
            <a:r>
              <a:rPr lang="en-US" dirty="0" err="1"/>
              <a:t>th</a:t>
            </a:r>
            <a:r>
              <a:rPr lang="en-US" dirty="0"/>
              <a:t>, td, caption</a:t>
            </a:r>
          </a:p>
          <a:p>
            <a:r>
              <a:rPr lang="en-US" dirty="0"/>
              <a:t>form, input, </a:t>
            </a:r>
            <a:r>
              <a:rPr lang="en-US" dirty="0" err="1"/>
              <a:t>textarea</a:t>
            </a:r>
            <a:r>
              <a:rPr lang="en-US" dirty="0"/>
              <a:t>, select, button, label, </a:t>
            </a:r>
            <a:r>
              <a:rPr lang="en-US" dirty="0" err="1"/>
              <a:t>fieldset</a:t>
            </a:r>
            <a:r>
              <a:rPr lang="en-US" dirty="0"/>
              <a:t> </a:t>
            </a:r>
          </a:p>
          <a:p>
            <a:r>
              <a:rPr lang="en-US" dirty="0"/>
              <a:t>script, style</a:t>
            </a:r>
          </a:p>
          <a:p>
            <a:r>
              <a:rPr lang="en-US" b="1" i="1" dirty="0"/>
              <a:t>div, span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453173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CB5D02-73C5-C447-9D22-08CDC52D49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Development Environment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E1A8E40-A130-A345-8EFF-1E4F402584E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Visual Studio Code (VS Code)</a:t>
            </a:r>
          </a:p>
          <a:p>
            <a:pPr lvl="1"/>
            <a:r>
              <a:rPr lang="en-US" dirty="0"/>
              <a:t>Extensions</a:t>
            </a:r>
          </a:p>
          <a:p>
            <a:pPr lvl="2"/>
            <a:r>
              <a:rPr lang="en-US" dirty="0"/>
              <a:t>Open in Browser extension (</a:t>
            </a:r>
            <a:r>
              <a:rPr lang="en-US" dirty="0" err="1"/>
              <a:t>TechER</a:t>
            </a:r>
            <a:r>
              <a:rPr lang="en-US" dirty="0"/>
              <a:t>)</a:t>
            </a:r>
          </a:p>
          <a:p>
            <a:pPr lvl="2"/>
            <a:r>
              <a:rPr lang="en-US" dirty="0"/>
              <a:t>Preview on Web Server (</a:t>
            </a:r>
            <a:r>
              <a:rPr lang="en-US" dirty="0" err="1"/>
              <a:t>Yuichinuyama</a:t>
            </a:r>
            <a:r>
              <a:rPr lang="en-US" dirty="0"/>
              <a:t>)</a:t>
            </a:r>
          </a:p>
          <a:p>
            <a:r>
              <a:rPr lang="en-US" dirty="0"/>
              <a:t>VPN + FileZilla (for deployment)</a:t>
            </a:r>
          </a:p>
          <a:p>
            <a:r>
              <a:rPr lang="en-US" dirty="0"/>
              <a:t>Web Server (</a:t>
            </a:r>
            <a:r>
              <a:rPr lang="en-US" dirty="0" err="1"/>
              <a:t>webpages.charlotte.edu</a:t>
            </a:r>
            <a:r>
              <a:rPr lang="en-US" dirty="0"/>
              <a:t>)</a:t>
            </a:r>
          </a:p>
          <a:p>
            <a:r>
              <a:rPr lang="en-US" dirty="0"/>
              <a:t>Chrome developer tools</a:t>
            </a:r>
          </a:p>
          <a:p>
            <a:pPr lvl="1"/>
            <a:r>
              <a:rPr lang="en-US" dirty="0"/>
              <a:t>F12 or </a:t>
            </a:r>
            <a:r>
              <a:rPr lang="en-US" dirty="0" err="1"/>
              <a:t>Option+Command+I</a:t>
            </a:r>
            <a:r>
              <a:rPr lang="en-US" dirty="0"/>
              <a:t> (</a:t>
            </a:r>
            <a:r>
              <a:rPr lang="en-US" dirty="0" err="1"/>
              <a:t>Control+Shift+I</a:t>
            </a:r>
            <a:r>
              <a:rPr lang="en-US" dirty="0"/>
              <a:t> on Windows)</a:t>
            </a:r>
          </a:p>
          <a:p>
            <a:pPr lvl="1"/>
            <a:r>
              <a:rPr lang="en-US" dirty="0"/>
              <a:t>View/Developer/Developer Tools</a:t>
            </a:r>
          </a:p>
        </p:txBody>
      </p:sp>
    </p:spTree>
    <p:extLst>
      <p:ext uri="{BB962C8B-B14F-4D97-AF65-F5344CB8AC3E}">
        <p14:creationId xmlns:p14="http://schemas.microsoft.com/office/powerpoint/2010/main" val="279970273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29434</TotalTime>
  <Words>414</Words>
  <Application>Microsoft Macintosh PowerPoint</Application>
  <PresentationFormat>Widescreen</PresentationFormat>
  <Paragraphs>73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2" baseType="lpstr">
      <vt:lpstr>Arial</vt:lpstr>
      <vt:lpstr>Calibri</vt:lpstr>
      <vt:lpstr>Calibri Light</vt:lpstr>
      <vt:lpstr>Menlo</vt:lpstr>
      <vt:lpstr>Wingdings</vt:lpstr>
      <vt:lpstr>Office Theme</vt:lpstr>
      <vt:lpstr>ITIS 3135 Web Application Design and Development </vt:lpstr>
      <vt:lpstr>Questions</vt:lpstr>
      <vt:lpstr>Discussions</vt:lpstr>
      <vt:lpstr>Rendering Engine</vt:lpstr>
      <vt:lpstr>Layout</vt:lpstr>
      <vt:lpstr>Block vs. Inline Elements</vt:lpstr>
      <vt:lpstr>Painting</vt:lpstr>
      <vt:lpstr>HTML Elements</vt:lpstr>
      <vt:lpstr>Development Environment</vt:lpstr>
      <vt:lpstr>PowerPoint Presentation</vt:lpstr>
      <vt:lpstr>PowerPoint Presentation</vt:lpstr>
      <vt:lpstr>PowerPoint Presentation</vt:lpstr>
      <vt:lpstr>PowerPoint Presentation</vt:lpstr>
      <vt:lpstr>Developer Tools</vt:lpstr>
      <vt:lpstr>In-class Activity 2-2: Chrome Developer Tools</vt:lpstr>
      <vt:lpstr>Summary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ITIS 3135 Web Application Design and Development </dc:title>
  <dc:creator>Yaorong Ge</dc:creator>
  <cp:lastModifiedBy>Yaorong Ge</cp:lastModifiedBy>
  <cp:revision>21</cp:revision>
  <dcterms:created xsi:type="dcterms:W3CDTF">2022-01-13T19:38:12Z</dcterms:created>
  <dcterms:modified xsi:type="dcterms:W3CDTF">2025-02-04T22:36:00Z</dcterms:modified>
</cp:coreProperties>
</file>