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8" r:id="rId2"/>
    <p:sldId id="257" r:id="rId3"/>
    <p:sldId id="291" r:id="rId4"/>
    <p:sldId id="317" r:id="rId5"/>
    <p:sldId id="314" r:id="rId6"/>
    <p:sldId id="316" r:id="rId7"/>
    <p:sldId id="29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70"/>
    <p:restoredTop sz="95273"/>
  </p:normalViewPr>
  <p:slideViewPr>
    <p:cSldViewPr snapToGrid="0" snapToObjects="1">
      <p:cViewPr varScale="1">
        <p:scale>
          <a:sx n="125" d="100"/>
          <a:sy n="125" d="100"/>
        </p:scale>
        <p:origin x="912" y="1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9CD73A-8B1F-F148-B185-43FE162E716E}" type="datetimeFigureOut">
              <a:rPr lang="en-US" smtClean="0"/>
              <a:t>3/29/23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B13D7-F232-214E-A240-6E0B8EB767AB}" type="slidenum">
              <a:rPr lang="en-US" smtClean="0"/>
              <a:t>‹#›</a:t>
            </a:fld>
            <a:endParaRPr lang="en-US"/>
          </a:p>
        </p:txBody>
      </p:sp>
    </p:spTree>
    <p:extLst>
      <p:ext uri="{BB962C8B-B14F-4D97-AF65-F5344CB8AC3E}">
        <p14:creationId xmlns:p14="http://schemas.microsoft.com/office/powerpoint/2010/main" val="1454559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 over Week 8 Learning Guide </a:t>
            </a:r>
          </a:p>
        </p:txBody>
      </p:sp>
      <p:sp>
        <p:nvSpPr>
          <p:cNvPr id="4" name="Slide Number Placeholder 3"/>
          <p:cNvSpPr>
            <a:spLocks noGrp="1"/>
          </p:cNvSpPr>
          <p:nvPr>
            <p:ph type="sldNum" sz="quarter" idx="5"/>
          </p:nvPr>
        </p:nvSpPr>
        <p:spPr/>
        <p:txBody>
          <a:bodyPr/>
          <a:lstStyle/>
          <a:p>
            <a:fld id="{F7BB13D7-F232-214E-A240-6E0B8EB767AB}" type="slidenum">
              <a:rPr lang="en-US" smtClean="0"/>
              <a:t>2</a:t>
            </a:fld>
            <a:endParaRPr lang="en-US"/>
          </a:p>
        </p:txBody>
      </p:sp>
    </p:spTree>
    <p:extLst>
      <p:ext uri="{BB962C8B-B14F-4D97-AF65-F5344CB8AC3E}">
        <p14:creationId xmlns:p14="http://schemas.microsoft.com/office/powerpoint/2010/main" val="3256596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7BB13D7-F232-214E-A240-6E0B8EB767AB}" type="slidenum">
              <a:rPr lang="en-US" smtClean="0"/>
              <a:t>3</a:t>
            </a:fld>
            <a:endParaRPr lang="en-US"/>
          </a:p>
        </p:txBody>
      </p:sp>
    </p:spTree>
    <p:extLst>
      <p:ext uri="{BB962C8B-B14F-4D97-AF65-F5344CB8AC3E}">
        <p14:creationId xmlns:p14="http://schemas.microsoft.com/office/powerpoint/2010/main" val="3523367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21A1C-7C01-B74C-A231-68B68B6C84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CFD3A3-D548-E142-92AC-725A6ED411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AE0F4F-3B4E-3046-80AB-8B06A6CC00C5}"/>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4CE6309E-9B2A-1B40-8582-B65E17D19A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DF2BF0-3200-374A-8F3A-47DC9E13273E}"/>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3698504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09396-0FDE-B24C-BBBB-83F97A1E70E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3D797B-1092-DD45-BB4F-C2CEB18253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A14D5D-3131-544D-8C49-8A42D1797CEC}"/>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2931579E-A633-E743-9594-8C4919E854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C145BD-0556-E845-AE6B-92D2FBE5118E}"/>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173971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ABE47B-3E5F-5549-A278-C13BEFE5880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DF6882-0DDA-DF4F-85B2-115FB675A3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0B698F-3849-5C4C-B0E3-8551A7F067E3}"/>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8AA41C78-FD0E-9D4E-A417-7C0FCE8426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EC51CD-23E1-844E-8A87-0C0ED5F622A8}"/>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3641363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FB3C6-62FB-B548-B70C-55C2094B42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6C28B4-1E92-C242-8661-BE3F021DBC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52E8D3-8F9A-B048-8BF2-E4FC787AE624}"/>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7E952CC4-8AB0-C440-B767-2BB60BF306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BCB38E-4687-634C-B402-8B26FEADAAF6}"/>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2624595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8ECB7-E819-4343-B83D-0B271A1B596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3FE686-4FDE-0843-8263-729695C5CC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E62AC32-AA11-CD47-B525-6982BC6FFB84}"/>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D93A6623-CE78-654B-A243-EDFFCD74EC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4434B-05F8-2043-9EB3-EC794CB7A584}"/>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2626884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54BB2-B1F2-9249-A401-DB349B59B7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B32CF7-5F91-2043-BB3B-4541EC3E52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5E611-5EE0-0747-9705-63AC83D643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08BF0C-1643-7849-971B-29CF103D2B6B}"/>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6" name="Footer Placeholder 5">
            <a:extLst>
              <a:ext uri="{FF2B5EF4-FFF2-40B4-BE49-F238E27FC236}">
                <a16:creationId xmlns:a16="http://schemas.microsoft.com/office/drawing/2014/main" id="{7E9A1ED8-D4DF-8A43-B2C7-DCDCBB182A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08D839-4B26-664D-AF02-D7812F9EAE4B}"/>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1360379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0D9584-ECB2-2B48-B0EA-464EBFE149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CA2C528-77D3-1743-A95C-70C8691616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5A77D0-0E57-B640-9F5F-72676EDB5C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3AF406-836F-B842-A2C4-2547E13A35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DEEA9A-0BEE-134F-9682-40D3892704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142041-96E8-2647-97BE-BE9B903E1ADD}"/>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8" name="Footer Placeholder 7">
            <a:extLst>
              <a:ext uri="{FF2B5EF4-FFF2-40B4-BE49-F238E27FC236}">
                <a16:creationId xmlns:a16="http://schemas.microsoft.com/office/drawing/2014/main" id="{118EEC8F-462B-4849-9C0C-5F5926B1A29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88A763-F1CB-FC4D-8122-5EBE9D9B4288}"/>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2093647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5F04B-8287-8046-9B7D-F2C704F237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A2455BB-DA3C-D84E-BDC9-FE478A6F98BF}"/>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4" name="Footer Placeholder 3">
            <a:extLst>
              <a:ext uri="{FF2B5EF4-FFF2-40B4-BE49-F238E27FC236}">
                <a16:creationId xmlns:a16="http://schemas.microsoft.com/office/drawing/2014/main" id="{3AFDEBA0-C5E4-9946-BDBB-5C83DAE32C0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CA1A02-1DF2-8F41-9A32-35F921E89275}"/>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908972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828E6C-AB40-BA47-B6F8-B9DFBC236DD1}"/>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3" name="Footer Placeholder 2">
            <a:extLst>
              <a:ext uri="{FF2B5EF4-FFF2-40B4-BE49-F238E27FC236}">
                <a16:creationId xmlns:a16="http://schemas.microsoft.com/office/drawing/2014/main" id="{C92FAA88-0DB3-8443-B008-8AB6CD2ED1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EC521E7-ED0C-7F4E-8AD6-BC98BBA4307E}"/>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939097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D2AA5E-FA43-C644-B236-7D5D210424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96D2FC3-BC79-C140-9EEA-7021B3CDD5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057C59-4112-9743-9F82-9B6A1DC1CF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737AC7-C62C-F842-BC93-ECDDC5DAE294}"/>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6" name="Footer Placeholder 5">
            <a:extLst>
              <a:ext uri="{FF2B5EF4-FFF2-40B4-BE49-F238E27FC236}">
                <a16:creationId xmlns:a16="http://schemas.microsoft.com/office/drawing/2014/main" id="{AA008813-E35D-3642-9F78-ADCFB55CC8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A1601D-7192-A546-8C0A-D4714CFA9012}"/>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2187199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3CF06-2B1F-7A40-B6D2-E89F6C2880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E73517-B1DE-0D4A-AA61-A12F875F6A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BEB236-B0E2-9041-9B81-C5F59471C9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FAA76A-EEDD-EF4B-AB64-FD243FA8A326}"/>
              </a:ext>
            </a:extLst>
          </p:cNvPr>
          <p:cNvSpPr>
            <a:spLocks noGrp="1"/>
          </p:cNvSpPr>
          <p:nvPr>
            <p:ph type="dt" sz="half" idx="10"/>
          </p:nvPr>
        </p:nvSpPr>
        <p:spPr/>
        <p:txBody>
          <a:bodyPr/>
          <a:lstStyle/>
          <a:p>
            <a:fld id="{7C67BC51-AE61-1740-ACDB-8EC1713A975D}" type="datetimeFigureOut">
              <a:rPr lang="en-US" smtClean="0"/>
              <a:t>3/29/23</a:t>
            </a:fld>
            <a:endParaRPr lang="en-US"/>
          </a:p>
        </p:txBody>
      </p:sp>
      <p:sp>
        <p:nvSpPr>
          <p:cNvPr id="6" name="Footer Placeholder 5">
            <a:extLst>
              <a:ext uri="{FF2B5EF4-FFF2-40B4-BE49-F238E27FC236}">
                <a16:creationId xmlns:a16="http://schemas.microsoft.com/office/drawing/2014/main" id="{E8118B0F-0CF7-7B46-876D-F54E156378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136E1F-C6CF-DE4D-82B1-1132273E797C}"/>
              </a:ext>
            </a:extLst>
          </p:cNvPr>
          <p:cNvSpPr>
            <a:spLocks noGrp="1"/>
          </p:cNvSpPr>
          <p:nvPr>
            <p:ph type="sldNum" sz="quarter" idx="12"/>
          </p:nvPr>
        </p:nvSpPr>
        <p:spPr/>
        <p:txBody>
          <a:bodyPr/>
          <a:lstStyle/>
          <a:p>
            <a:fld id="{1F1D8399-8F80-9C41-B39B-C86CD9EA6812}" type="slidenum">
              <a:rPr lang="en-US" smtClean="0"/>
              <a:t>‹#›</a:t>
            </a:fld>
            <a:endParaRPr lang="en-US"/>
          </a:p>
        </p:txBody>
      </p:sp>
    </p:spTree>
    <p:extLst>
      <p:ext uri="{BB962C8B-B14F-4D97-AF65-F5344CB8AC3E}">
        <p14:creationId xmlns:p14="http://schemas.microsoft.com/office/powerpoint/2010/main" val="2324072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FD8396-234A-FE43-A5B8-71E5153540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15EB29-ED36-3849-A06A-D14C89C947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056BE6-CFE6-7943-9F1E-AF481CE41C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7BC51-AE61-1740-ACDB-8EC1713A975D}" type="datetimeFigureOut">
              <a:rPr lang="en-US" smtClean="0"/>
              <a:t>3/29/23</a:t>
            </a:fld>
            <a:endParaRPr lang="en-US"/>
          </a:p>
        </p:txBody>
      </p:sp>
      <p:sp>
        <p:nvSpPr>
          <p:cNvPr id="5" name="Footer Placeholder 4">
            <a:extLst>
              <a:ext uri="{FF2B5EF4-FFF2-40B4-BE49-F238E27FC236}">
                <a16:creationId xmlns:a16="http://schemas.microsoft.com/office/drawing/2014/main" id="{3D8F729C-CE91-0948-90D0-F5F92E26A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1AA92F-FAF4-3446-BE3B-A7CC3CAE16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D8399-8F80-9C41-B39B-C86CD9EA6812}" type="slidenum">
              <a:rPr lang="en-US" smtClean="0"/>
              <a:t>‹#›</a:t>
            </a:fld>
            <a:endParaRPr lang="en-US"/>
          </a:p>
        </p:txBody>
      </p:sp>
    </p:spTree>
    <p:extLst>
      <p:ext uri="{BB962C8B-B14F-4D97-AF65-F5344CB8AC3E}">
        <p14:creationId xmlns:p14="http://schemas.microsoft.com/office/powerpoint/2010/main" val="5197134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ollev.com/yaorongge53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F43C4-115A-7347-BC48-E663BE0EDC3F}"/>
              </a:ext>
            </a:extLst>
          </p:cNvPr>
          <p:cNvSpPr>
            <a:spLocks noGrp="1"/>
          </p:cNvSpPr>
          <p:nvPr>
            <p:ph type="ctrTitle"/>
          </p:nvPr>
        </p:nvSpPr>
        <p:spPr/>
        <p:txBody>
          <a:bodyPr/>
          <a:lstStyle/>
          <a:p>
            <a:r>
              <a:rPr lang="en-US" dirty="0"/>
              <a:t>ITIS 3135 Web Application Design and Development </a:t>
            </a:r>
          </a:p>
        </p:txBody>
      </p:sp>
      <p:sp>
        <p:nvSpPr>
          <p:cNvPr id="3" name="Subtitle 2">
            <a:extLst>
              <a:ext uri="{FF2B5EF4-FFF2-40B4-BE49-F238E27FC236}">
                <a16:creationId xmlns:a16="http://schemas.microsoft.com/office/drawing/2014/main" id="{E490205E-FCCA-D74A-B0FC-41EC91B0E762}"/>
              </a:ext>
            </a:extLst>
          </p:cNvPr>
          <p:cNvSpPr>
            <a:spLocks noGrp="1"/>
          </p:cNvSpPr>
          <p:nvPr>
            <p:ph type="subTitle" idx="1"/>
          </p:nvPr>
        </p:nvSpPr>
        <p:spPr>
          <a:xfrm>
            <a:off x="1524000" y="3602038"/>
            <a:ext cx="9144000" cy="555183"/>
          </a:xfrm>
        </p:spPr>
        <p:txBody>
          <a:bodyPr/>
          <a:lstStyle/>
          <a:p>
            <a:r>
              <a:rPr lang="en-US" dirty="0"/>
              <a:t>Week 11 Session 2</a:t>
            </a:r>
          </a:p>
        </p:txBody>
      </p:sp>
      <p:sp>
        <p:nvSpPr>
          <p:cNvPr id="6" name="TextBox 5">
            <a:extLst>
              <a:ext uri="{FF2B5EF4-FFF2-40B4-BE49-F238E27FC236}">
                <a16:creationId xmlns:a16="http://schemas.microsoft.com/office/drawing/2014/main" id="{44A06D42-34B9-7945-AE17-5504BC065B98}"/>
              </a:ext>
            </a:extLst>
          </p:cNvPr>
          <p:cNvSpPr txBox="1"/>
          <p:nvPr/>
        </p:nvSpPr>
        <p:spPr>
          <a:xfrm>
            <a:off x="2185850" y="4659086"/>
            <a:ext cx="8595361" cy="830997"/>
          </a:xfrm>
          <a:prstGeom prst="rect">
            <a:avLst/>
          </a:prstGeom>
          <a:noFill/>
        </p:spPr>
        <p:txBody>
          <a:bodyPr wrap="square" rtlCol="0">
            <a:spAutoFit/>
          </a:bodyPr>
          <a:lstStyle/>
          <a:p>
            <a:r>
              <a:rPr lang="en-US" sz="2400" b="1" dirty="0"/>
              <a:t>As you join the class, please go to the Canvas Week 11 module and download </a:t>
            </a:r>
            <a:r>
              <a:rPr lang="en-US" sz="2400" b="1" dirty="0" err="1"/>
              <a:t>member_form.zip</a:t>
            </a:r>
            <a:r>
              <a:rPr lang="en-US" sz="2400" b="1" dirty="0"/>
              <a:t>.</a:t>
            </a:r>
          </a:p>
        </p:txBody>
      </p:sp>
    </p:spTree>
    <p:extLst>
      <p:ext uri="{BB962C8B-B14F-4D97-AF65-F5344CB8AC3E}">
        <p14:creationId xmlns:p14="http://schemas.microsoft.com/office/powerpoint/2010/main" val="2890205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21C01-6C5F-8F49-8549-0A30BB8EBE8E}"/>
              </a:ext>
            </a:extLst>
          </p:cNvPr>
          <p:cNvSpPr>
            <a:spLocks noGrp="1"/>
          </p:cNvSpPr>
          <p:nvPr>
            <p:ph type="title"/>
          </p:nvPr>
        </p:nvSpPr>
        <p:spPr/>
        <p:txBody>
          <a:bodyPr/>
          <a:lstStyle/>
          <a:p>
            <a:r>
              <a:rPr lang="en-US" dirty="0"/>
              <a:t>Questions and Notes</a:t>
            </a:r>
          </a:p>
        </p:txBody>
      </p:sp>
      <p:sp>
        <p:nvSpPr>
          <p:cNvPr id="3" name="Content Placeholder 2">
            <a:extLst>
              <a:ext uri="{FF2B5EF4-FFF2-40B4-BE49-F238E27FC236}">
                <a16:creationId xmlns:a16="http://schemas.microsoft.com/office/drawing/2014/main" id="{F6009467-BF6C-E84C-B3A4-2F9CE8B772D0}"/>
              </a:ext>
            </a:extLst>
          </p:cNvPr>
          <p:cNvSpPr>
            <a:spLocks noGrp="1"/>
          </p:cNvSpPr>
          <p:nvPr>
            <p:ph idx="1"/>
          </p:nvPr>
        </p:nvSpPr>
        <p:spPr/>
        <p:txBody>
          <a:bodyPr/>
          <a:lstStyle/>
          <a:p>
            <a:r>
              <a:rPr lang="en-US" dirty="0"/>
              <a:t>Issues?</a:t>
            </a:r>
          </a:p>
          <a:p>
            <a:r>
              <a:rPr lang="en-US" dirty="0"/>
              <a:t>Suggestions?</a:t>
            </a:r>
          </a:p>
          <a:p>
            <a:endParaRPr lang="en-US" dirty="0"/>
          </a:p>
        </p:txBody>
      </p:sp>
    </p:spTree>
    <p:extLst>
      <p:ext uri="{BB962C8B-B14F-4D97-AF65-F5344CB8AC3E}">
        <p14:creationId xmlns:p14="http://schemas.microsoft.com/office/powerpoint/2010/main" val="2275104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9ACEA-F4B1-9A43-8BB9-601E4616E421}"/>
              </a:ext>
            </a:extLst>
          </p:cNvPr>
          <p:cNvSpPr>
            <a:spLocks noGrp="1"/>
          </p:cNvSpPr>
          <p:nvPr>
            <p:ph type="title"/>
          </p:nvPr>
        </p:nvSpPr>
        <p:spPr/>
        <p:txBody>
          <a:bodyPr/>
          <a:lstStyle/>
          <a:p>
            <a:r>
              <a:rPr lang="en-US" dirty="0"/>
              <a:t>Review – jQuery</a:t>
            </a:r>
          </a:p>
        </p:txBody>
      </p:sp>
      <p:sp>
        <p:nvSpPr>
          <p:cNvPr id="3" name="Content Placeholder 2">
            <a:extLst>
              <a:ext uri="{FF2B5EF4-FFF2-40B4-BE49-F238E27FC236}">
                <a16:creationId xmlns:a16="http://schemas.microsoft.com/office/drawing/2014/main" id="{9453DEBF-A9A5-CA41-8804-CC6712BEA481}"/>
              </a:ext>
            </a:extLst>
          </p:cNvPr>
          <p:cNvSpPr>
            <a:spLocks noGrp="1"/>
          </p:cNvSpPr>
          <p:nvPr>
            <p:ph idx="1"/>
          </p:nvPr>
        </p:nvSpPr>
        <p:spPr/>
        <p:txBody>
          <a:bodyPr/>
          <a:lstStyle/>
          <a:p>
            <a:r>
              <a:rPr lang="en-US" dirty="0"/>
              <a:t>Some questions on </a:t>
            </a:r>
            <a:r>
              <a:rPr lang="en-US" dirty="0">
                <a:hlinkClick r:id="rId3"/>
              </a:rPr>
              <a:t>pollev.com/yaorongge535</a:t>
            </a:r>
            <a:endParaRPr lang="en-US" dirty="0"/>
          </a:p>
          <a:p>
            <a:endParaRPr lang="en-US" dirty="0"/>
          </a:p>
        </p:txBody>
      </p:sp>
    </p:spTree>
    <p:extLst>
      <p:ext uri="{BB962C8B-B14F-4D97-AF65-F5344CB8AC3E}">
        <p14:creationId xmlns:p14="http://schemas.microsoft.com/office/powerpoint/2010/main" val="3586889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104E3-212D-B00E-7334-177D87AF06E6}"/>
              </a:ext>
            </a:extLst>
          </p:cNvPr>
          <p:cNvSpPr>
            <a:spLocks noGrp="1"/>
          </p:cNvSpPr>
          <p:nvPr>
            <p:ph type="title"/>
          </p:nvPr>
        </p:nvSpPr>
        <p:spPr/>
        <p:txBody>
          <a:bodyPr/>
          <a:lstStyle/>
          <a:p>
            <a:r>
              <a:rPr lang="en-US" dirty="0"/>
              <a:t>jQuery Carousel application </a:t>
            </a:r>
          </a:p>
        </p:txBody>
      </p:sp>
      <p:sp>
        <p:nvSpPr>
          <p:cNvPr id="3" name="Content Placeholder 2">
            <a:extLst>
              <a:ext uri="{FF2B5EF4-FFF2-40B4-BE49-F238E27FC236}">
                <a16:creationId xmlns:a16="http://schemas.microsoft.com/office/drawing/2014/main" id="{217B84B0-77EE-FF50-E154-74FD90B41933}"/>
              </a:ext>
            </a:extLst>
          </p:cNvPr>
          <p:cNvSpPr>
            <a:spLocks noGrp="1"/>
          </p:cNvSpPr>
          <p:nvPr>
            <p:ph idx="1"/>
          </p:nvPr>
        </p:nvSpPr>
        <p:spPr/>
        <p:txBody>
          <a:bodyPr/>
          <a:lstStyle/>
          <a:p>
            <a:r>
              <a:rPr lang="en-US" dirty="0"/>
              <a:t>Revise the application</a:t>
            </a:r>
          </a:p>
          <a:p>
            <a:pPr lvl="1"/>
            <a:r>
              <a:rPr lang="en-US" dirty="0"/>
              <a:t>Change 300 to 100 in </a:t>
            </a:r>
            <a:r>
              <a:rPr lang="en-US" dirty="0" err="1"/>
              <a:t>carousel.js</a:t>
            </a:r>
            <a:r>
              <a:rPr lang="en-US" dirty="0"/>
              <a:t> and test the application. What do you observe?</a:t>
            </a:r>
          </a:p>
          <a:p>
            <a:pPr lvl="1"/>
            <a:r>
              <a:rPr lang="en-US" dirty="0"/>
              <a:t>The current application scrolls to the first three books after you scroll to the last three books and then click the right button again. This is not the right behavior. Change the code so that, when the last three books are shown, additional clicks of the right button have no effect</a:t>
            </a:r>
          </a:p>
          <a:p>
            <a:pPr lvl="1"/>
            <a:r>
              <a:rPr lang="en-US" dirty="0"/>
              <a:t>Change the code so that, when the books are scrolling, they are shown faded out (i.e. opacity less than 1) </a:t>
            </a:r>
          </a:p>
          <a:p>
            <a:pPr lvl="1"/>
            <a:r>
              <a:rPr lang="en-US" dirty="0"/>
              <a:t>Change the code so that additional clicks are ignored when the books are scrolling (i.e. while animation is ongoing)</a:t>
            </a:r>
          </a:p>
        </p:txBody>
      </p:sp>
    </p:spTree>
    <p:extLst>
      <p:ext uri="{BB962C8B-B14F-4D97-AF65-F5344CB8AC3E}">
        <p14:creationId xmlns:p14="http://schemas.microsoft.com/office/powerpoint/2010/main" val="3790886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4E966-65B0-424E-988F-1EA77F7E833B}"/>
              </a:ext>
            </a:extLst>
          </p:cNvPr>
          <p:cNvSpPr>
            <a:spLocks noGrp="1"/>
          </p:cNvSpPr>
          <p:nvPr>
            <p:ph type="title"/>
          </p:nvPr>
        </p:nvSpPr>
        <p:spPr/>
        <p:txBody>
          <a:bodyPr/>
          <a:lstStyle/>
          <a:p>
            <a:r>
              <a:rPr lang="en-US" dirty="0"/>
              <a:t>Form data validation </a:t>
            </a:r>
          </a:p>
        </p:txBody>
      </p:sp>
      <p:sp>
        <p:nvSpPr>
          <p:cNvPr id="3" name="Content Placeholder 2">
            <a:extLst>
              <a:ext uri="{FF2B5EF4-FFF2-40B4-BE49-F238E27FC236}">
                <a16:creationId xmlns:a16="http://schemas.microsoft.com/office/drawing/2014/main" id="{16193A27-CAB9-424F-92B4-FF77027D15F8}"/>
              </a:ext>
            </a:extLst>
          </p:cNvPr>
          <p:cNvSpPr>
            <a:spLocks noGrp="1"/>
          </p:cNvSpPr>
          <p:nvPr>
            <p:ph idx="1"/>
          </p:nvPr>
        </p:nvSpPr>
        <p:spPr>
          <a:xfrm>
            <a:off x="838200" y="1825625"/>
            <a:ext cx="10683240" cy="4351338"/>
          </a:xfrm>
        </p:spPr>
        <p:txBody>
          <a:bodyPr>
            <a:normAutofit lnSpcReduction="10000"/>
          </a:bodyPr>
          <a:lstStyle/>
          <a:p>
            <a:r>
              <a:rPr lang="en-US" dirty="0"/>
              <a:t>HTML5 controls with validation</a:t>
            </a:r>
          </a:p>
          <a:p>
            <a:pPr lvl="1"/>
            <a:r>
              <a:rPr lang="en-US" dirty="0"/>
              <a:t>text (</a:t>
            </a:r>
            <a:r>
              <a:rPr lang="en-US" dirty="0" err="1"/>
              <a:t>minlength</a:t>
            </a:r>
            <a:r>
              <a:rPr lang="en-US" dirty="0"/>
              <a:t>, </a:t>
            </a:r>
            <a:r>
              <a:rPr lang="en-US" dirty="0" err="1"/>
              <a:t>maxlength</a:t>
            </a:r>
            <a:r>
              <a:rPr lang="en-US" dirty="0"/>
              <a:t>)</a:t>
            </a:r>
          </a:p>
          <a:p>
            <a:pPr lvl="1"/>
            <a:r>
              <a:rPr lang="en-US" dirty="0"/>
              <a:t>number (step, min, max)</a:t>
            </a:r>
          </a:p>
          <a:p>
            <a:pPr lvl="1"/>
            <a:r>
              <a:rPr lang="en-US" dirty="0"/>
              <a:t>range (step, min, max)</a:t>
            </a:r>
          </a:p>
          <a:p>
            <a:pPr lvl="1"/>
            <a:r>
              <a:rPr lang="en-US" dirty="0"/>
              <a:t>email</a:t>
            </a:r>
          </a:p>
          <a:p>
            <a:pPr lvl="1"/>
            <a:r>
              <a:rPr lang="en-US" dirty="0" err="1"/>
              <a:t>url</a:t>
            </a:r>
            <a:endParaRPr lang="en-US" dirty="0"/>
          </a:p>
          <a:p>
            <a:pPr lvl="1"/>
            <a:r>
              <a:rPr lang="en-US" dirty="0"/>
              <a:t>date/datetime</a:t>
            </a:r>
          </a:p>
          <a:p>
            <a:r>
              <a:rPr lang="en-US" dirty="0"/>
              <a:t>Useful attribute – placeholder, title, pattern</a:t>
            </a:r>
          </a:p>
          <a:p>
            <a:r>
              <a:rPr lang="en-US" dirty="0"/>
              <a:t>jQuery methods – </a:t>
            </a:r>
            <a:r>
              <a:rPr lang="en-US" dirty="0" err="1"/>
              <a:t>val</a:t>
            </a:r>
            <a:r>
              <a:rPr lang="en-US" dirty="0"/>
              <a:t>, </a:t>
            </a:r>
            <a:r>
              <a:rPr lang="en-US" dirty="0" err="1"/>
              <a:t>val</a:t>
            </a:r>
            <a:r>
              <a:rPr lang="en-US" dirty="0"/>
              <a:t>(value), trim()</a:t>
            </a:r>
          </a:p>
          <a:p>
            <a:r>
              <a:rPr lang="en-US" dirty="0"/>
              <a:t>jQuery events – change, submit </a:t>
            </a:r>
          </a:p>
          <a:p>
            <a:pPr lvl="1"/>
            <a:endParaRPr lang="en-US" dirty="0"/>
          </a:p>
          <a:p>
            <a:pPr lvl="1"/>
            <a:endParaRPr lang="en-US" dirty="0"/>
          </a:p>
          <a:p>
            <a:pPr lvl="1"/>
            <a:endParaRPr lang="en-US" dirty="0"/>
          </a:p>
          <a:p>
            <a:endParaRPr lang="en-US" dirty="0"/>
          </a:p>
          <a:p>
            <a:pPr lvl="1"/>
            <a:endParaRPr lang="en-US" dirty="0"/>
          </a:p>
          <a:p>
            <a:endParaRPr lang="en-US" dirty="0"/>
          </a:p>
        </p:txBody>
      </p:sp>
    </p:spTree>
    <p:extLst>
      <p:ext uri="{BB962C8B-B14F-4D97-AF65-F5344CB8AC3E}">
        <p14:creationId xmlns:p14="http://schemas.microsoft.com/office/powerpoint/2010/main" val="1050909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C9AA9-96F5-3C40-AFF3-2B816345C920}"/>
              </a:ext>
            </a:extLst>
          </p:cNvPr>
          <p:cNvSpPr>
            <a:spLocks noGrp="1"/>
          </p:cNvSpPr>
          <p:nvPr>
            <p:ph type="title"/>
          </p:nvPr>
        </p:nvSpPr>
        <p:spPr/>
        <p:txBody>
          <a:bodyPr/>
          <a:lstStyle/>
          <a:p>
            <a:r>
              <a:rPr lang="en-US" dirty="0"/>
              <a:t>jQuery Membership application</a:t>
            </a:r>
          </a:p>
        </p:txBody>
      </p:sp>
      <p:sp>
        <p:nvSpPr>
          <p:cNvPr id="3" name="Content Placeholder 2">
            <a:extLst>
              <a:ext uri="{FF2B5EF4-FFF2-40B4-BE49-F238E27FC236}">
                <a16:creationId xmlns:a16="http://schemas.microsoft.com/office/drawing/2014/main" id="{9453535F-1E99-824F-8237-D6D2AF597B9B}"/>
              </a:ext>
            </a:extLst>
          </p:cNvPr>
          <p:cNvSpPr>
            <a:spLocks noGrp="1"/>
          </p:cNvSpPr>
          <p:nvPr>
            <p:ph idx="1"/>
          </p:nvPr>
        </p:nvSpPr>
        <p:spPr>
          <a:xfrm>
            <a:off x="838200" y="1825624"/>
            <a:ext cx="10515600" cy="4788535"/>
          </a:xfrm>
        </p:spPr>
        <p:txBody>
          <a:bodyPr>
            <a:normAutofit fontScale="77500" lnSpcReduction="20000"/>
          </a:bodyPr>
          <a:lstStyle/>
          <a:p>
            <a:r>
              <a:rPr lang="en-US" dirty="0"/>
              <a:t>Download </a:t>
            </a:r>
            <a:r>
              <a:rPr lang="en-US" dirty="0" err="1"/>
              <a:t>member_form.zip</a:t>
            </a:r>
            <a:r>
              <a:rPr lang="en-US" dirty="0"/>
              <a:t> in Canvas (Week 11)</a:t>
            </a:r>
          </a:p>
          <a:p>
            <a:r>
              <a:rPr lang="en-US" dirty="0"/>
              <a:t>Try loading </a:t>
            </a:r>
            <a:r>
              <a:rPr lang="en-US" dirty="0" err="1"/>
              <a:t>index.html</a:t>
            </a:r>
            <a:r>
              <a:rPr lang="en-US" dirty="0"/>
              <a:t> and make sure it works correctly</a:t>
            </a:r>
          </a:p>
          <a:p>
            <a:pPr lvl="1"/>
            <a:r>
              <a:rPr lang="en-US" dirty="0"/>
              <a:t>Try both radio buttons</a:t>
            </a:r>
          </a:p>
          <a:p>
            <a:pPr lvl="1"/>
            <a:r>
              <a:rPr lang="en-US" dirty="0"/>
              <a:t>Try to submit the form with some fields missing or format incorrect</a:t>
            </a:r>
          </a:p>
          <a:p>
            <a:pPr lvl="1"/>
            <a:r>
              <a:rPr lang="en-US" dirty="0"/>
              <a:t>Try to submit the form with all fields properly filled</a:t>
            </a:r>
          </a:p>
          <a:p>
            <a:r>
              <a:rPr lang="en-US" dirty="0"/>
              <a:t>Examine </a:t>
            </a:r>
            <a:r>
              <a:rPr lang="en-US" dirty="0" err="1"/>
              <a:t>index.html</a:t>
            </a:r>
            <a:endParaRPr lang="en-US" dirty="0"/>
          </a:p>
          <a:p>
            <a:pPr lvl="1"/>
            <a:r>
              <a:rPr lang="en-US" dirty="0"/>
              <a:t>Line 18: Change the name attribute to “EMAIL_ADDRESS”, reload the application, fill out the form correctly and submit the form. What do you observe? Why?</a:t>
            </a:r>
          </a:p>
          <a:p>
            <a:pPr lvl="1"/>
            <a:r>
              <a:rPr lang="en-US" dirty="0"/>
              <a:t>Line 23-24: Add the attribute </a:t>
            </a:r>
            <a:r>
              <a:rPr lang="en-US" dirty="0" err="1"/>
              <a:t>minlength</a:t>
            </a:r>
            <a:r>
              <a:rPr lang="en-US" dirty="0"/>
              <a:t>=“7” to the input element and test application by entering a 6 letter password and click “Submit”. What do you observe? Why?</a:t>
            </a:r>
          </a:p>
          <a:p>
            <a:r>
              <a:rPr lang="en-US" dirty="0"/>
              <a:t>Examine </a:t>
            </a:r>
            <a:r>
              <a:rPr lang="en-US" dirty="0" err="1"/>
              <a:t>register.html</a:t>
            </a:r>
            <a:endParaRPr lang="en-US" dirty="0"/>
          </a:p>
          <a:p>
            <a:pPr lvl="1"/>
            <a:r>
              <a:rPr lang="en-US" dirty="0"/>
              <a:t>Line 18: What is the value of “</a:t>
            </a:r>
            <a:r>
              <a:rPr lang="en-US" dirty="0" err="1"/>
              <a:t>window.location.toString</a:t>
            </a:r>
            <a:r>
              <a:rPr lang="en-US" dirty="0"/>
              <a:t>()”? What does the split(”?”) method do?</a:t>
            </a:r>
          </a:p>
          <a:p>
            <a:pPr lvl="1"/>
            <a:r>
              <a:rPr lang="en-US" dirty="0"/>
              <a:t>Line 11-12: What do these two lines do?</a:t>
            </a:r>
          </a:p>
          <a:p>
            <a:r>
              <a:rPr lang="en-US" dirty="0"/>
              <a:t>Examine </a:t>
            </a:r>
            <a:r>
              <a:rPr lang="en-US" dirty="0" err="1"/>
              <a:t>member.js</a:t>
            </a:r>
            <a:endParaRPr lang="en-US" dirty="0"/>
          </a:p>
          <a:p>
            <a:pPr lvl="1"/>
            <a:r>
              <a:rPr lang="en-US" dirty="0"/>
              <a:t>Lines 8-9: What elements are selected by the two $ functions?</a:t>
            </a:r>
          </a:p>
          <a:p>
            <a:pPr lvl="1"/>
            <a:r>
              <a:rPr lang="en-US" dirty="0"/>
              <a:t>Line 93: What do “^” and “$” do in this regular expression?</a:t>
            </a:r>
          </a:p>
        </p:txBody>
      </p:sp>
    </p:spTree>
    <p:extLst>
      <p:ext uri="{BB962C8B-B14F-4D97-AF65-F5344CB8AC3E}">
        <p14:creationId xmlns:p14="http://schemas.microsoft.com/office/powerpoint/2010/main" val="361730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CEC12-7543-F648-BC34-570B26CD2B70}"/>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FF887A27-05C0-E347-812A-A9C0C4768F46}"/>
              </a:ext>
            </a:extLst>
          </p:cNvPr>
          <p:cNvSpPr>
            <a:spLocks noGrp="1"/>
          </p:cNvSpPr>
          <p:nvPr>
            <p:ph idx="1"/>
          </p:nvPr>
        </p:nvSpPr>
        <p:spPr/>
        <p:txBody>
          <a:bodyPr/>
          <a:lstStyle/>
          <a:p>
            <a:r>
              <a:rPr lang="en-US" dirty="0"/>
              <a:t>jQuery Carousel application</a:t>
            </a:r>
          </a:p>
          <a:p>
            <a:r>
              <a:rPr lang="en-US" dirty="0"/>
              <a:t>HTML form control validation</a:t>
            </a:r>
          </a:p>
          <a:p>
            <a:r>
              <a:rPr lang="en-US" dirty="0"/>
              <a:t>jQuery methods and events for forms and data validation</a:t>
            </a:r>
          </a:p>
          <a:p>
            <a:r>
              <a:rPr lang="en-US" dirty="0"/>
              <a:t>jQuery Membership application</a:t>
            </a:r>
          </a:p>
        </p:txBody>
      </p:sp>
    </p:spTree>
    <p:extLst>
      <p:ext uri="{BB962C8B-B14F-4D97-AF65-F5344CB8AC3E}">
        <p14:creationId xmlns:p14="http://schemas.microsoft.com/office/powerpoint/2010/main" val="33768258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79293</TotalTime>
  <Words>461</Words>
  <Application>Microsoft Macintosh PowerPoint</Application>
  <PresentationFormat>Widescreen</PresentationFormat>
  <Paragraphs>52</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ITIS 3135 Web Application Design and Development </vt:lpstr>
      <vt:lpstr>Questions and Notes</vt:lpstr>
      <vt:lpstr>Review – jQuery</vt:lpstr>
      <vt:lpstr>jQuery Carousel application </vt:lpstr>
      <vt:lpstr>Form data validation </vt:lpstr>
      <vt:lpstr>jQuery Membership application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ITIS 3135 Web Application Design and Development </dc:title>
  <dc:creator>Yaorong Ge</dc:creator>
  <cp:lastModifiedBy>Yaorong Ge</cp:lastModifiedBy>
  <cp:revision>89</cp:revision>
  <dcterms:created xsi:type="dcterms:W3CDTF">2022-01-13T19:38:12Z</dcterms:created>
  <dcterms:modified xsi:type="dcterms:W3CDTF">2023-03-31T03:57:18Z</dcterms:modified>
</cp:coreProperties>
</file>