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307" r:id="rId3"/>
    <p:sldId id="269" r:id="rId4"/>
    <p:sldId id="308" r:id="rId5"/>
    <p:sldId id="270" r:id="rId6"/>
    <p:sldId id="291" r:id="rId7"/>
    <p:sldId id="283" r:id="rId8"/>
    <p:sldId id="287" r:id="rId9"/>
    <p:sldId id="311" r:id="rId10"/>
    <p:sldId id="312" r:id="rId11"/>
    <p:sldId id="313" r:id="rId12"/>
    <p:sldId id="28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84"/>
    <p:restoredTop sz="94024"/>
  </p:normalViewPr>
  <p:slideViewPr>
    <p:cSldViewPr snapToGrid="0" snapToObjects="1">
      <p:cViewPr varScale="1">
        <p:scale>
          <a:sx n="95" d="100"/>
          <a:sy n="95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In addition to “real” events, the interpreter (browser) also recognizes ”software” events that are raised by special function calls.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36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99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5 Monday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C018F-9F38-C0AB-E868-CD68988DC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CSS specificity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A40B3-DA96-2E30-4FBF-EF8A654A9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 {background-color: red}</a:t>
            </a:r>
          </a:p>
          <a:p>
            <a:r>
              <a:rPr lang="en-US" dirty="0"/>
              <a:t>p a&gt;</a:t>
            </a:r>
            <a:r>
              <a:rPr lang="en-US" dirty="0" err="1"/>
              <a:t>img</a:t>
            </a:r>
            <a:r>
              <a:rPr lang="en-US" dirty="0"/>
              <a:t> {background-color: red}</a:t>
            </a:r>
          </a:p>
          <a:p>
            <a:r>
              <a:rPr lang="en-US" dirty="0"/>
              <a:t>.dep-color {background-color: red}</a:t>
            </a:r>
          </a:p>
          <a:p>
            <a:r>
              <a:rPr lang="en-US" dirty="0" err="1"/>
              <a:t>tbody</a:t>
            </a:r>
            <a:r>
              <a:rPr lang="en-US" dirty="0"/>
              <a:t> </a:t>
            </a:r>
            <a:r>
              <a:rPr lang="en-US" dirty="0" err="1"/>
              <a:t>tr:nth-child</a:t>
            </a:r>
            <a:r>
              <a:rPr lang="en-US" dirty="0"/>
              <a:t>(even) {background-color: red}</a:t>
            </a:r>
          </a:p>
          <a:p>
            <a:r>
              <a:rPr lang="en-US" dirty="0" err="1"/>
              <a:t>tbody</a:t>
            </a:r>
            <a:r>
              <a:rPr lang="en-US" dirty="0"/>
              <a:t> </a:t>
            </a:r>
            <a:r>
              <a:rPr lang="en-US" dirty="0" err="1"/>
              <a:t>tr:nth-child</a:t>
            </a:r>
            <a:r>
              <a:rPr lang="en-US" dirty="0"/>
              <a:t>(even) td {background-color: red}</a:t>
            </a:r>
          </a:p>
          <a:p>
            <a:r>
              <a:rPr lang="en-US" dirty="0" err="1"/>
              <a:t>tbody</a:t>
            </a:r>
            <a:r>
              <a:rPr lang="en-US" dirty="0"/>
              <a:t> </a:t>
            </a:r>
            <a:r>
              <a:rPr lang="en-US" dirty="0" err="1"/>
              <a:t>td.dep</a:t>
            </a:r>
            <a:r>
              <a:rPr lang="en-US" dirty="0"/>
              <a:t>-color {background-color: red}</a:t>
            </a:r>
          </a:p>
          <a:p>
            <a:r>
              <a:rPr lang="en-US" dirty="0" err="1"/>
              <a:t>tbody</a:t>
            </a:r>
            <a:r>
              <a:rPr lang="en-US" dirty="0"/>
              <a:t> tr </a:t>
            </a:r>
            <a:r>
              <a:rPr lang="en-US" dirty="0" err="1"/>
              <a:t>td.dep</a:t>
            </a:r>
            <a:r>
              <a:rPr lang="en-US" dirty="0"/>
              <a:t>-color {background-color: red}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445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6CFC27-7A67-C0AD-31AD-03FD01EAB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D4507-253C-06F4-E5C6-5470EF185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CSS specificity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8762E0-9A4F-7048-BA6F-53AC4ECA87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558946"/>
              </p:ext>
            </p:extLst>
          </p:nvPr>
        </p:nvGraphicFramePr>
        <p:xfrm>
          <a:off x="1319305" y="1903007"/>
          <a:ext cx="812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0435">
                  <a:extLst>
                    <a:ext uri="{9D8B030D-6E8A-4147-A177-3AD203B41FA5}">
                      <a16:colId xmlns:a16="http://schemas.microsoft.com/office/drawing/2014/main" val="2388361515"/>
                    </a:ext>
                  </a:extLst>
                </a:gridCol>
                <a:gridCol w="2777565">
                  <a:extLst>
                    <a:ext uri="{9D8B030D-6E8A-4147-A177-3AD203B41FA5}">
                      <a16:colId xmlns:a16="http://schemas.microsoft.com/office/drawing/2014/main" val="1373886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 {background-color: red}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596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 a&gt;</a:t>
                      </a:r>
                      <a:r>
                        <a:rPr lang="en-US" dirty="0" err="1"/>
                        <a:t>img</a:t>
                      </a:r>
                      <a:r>
                        <a:rPr lang="en-US" dirty="0"/>
                        <a:t>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48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.dep-color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197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tbody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tr:nth-child</a:t>
                      </a:r>
                      <a:r>
                        <a:rPr lang="en-US" dirty="0"/>
                        <a:t>(even) {</a:t>
                      </a:r>
                      <a:r>
                        <a:rPr lang="en-US" dirty="0" err="1"/>
                        <a:t>background-color:red</a:t>
                      </a:r>
                      <a:r>
                        <a:rPr lang="en-US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387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tbody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tr:nth-child</a:t>
                      </a:r>
                      <a:r>
                        <a:rPr lang="en-US" dirty="0"/>
                        <a:t>(even) td {</a:t>
                      </a:r>
                      <a:r>
                        <a:rPr lang="en-US" dirty="0" err="1"/>
                        <a:t>background-color:red</a:t>
                      </a:r>
                      <a:r>
                        <a:rPr lang="en-US" dirty="0"/>
                        <a:t>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751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tbody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td.dep</a:t>
                      </a:r>
                      <a:r>
                        <a:rPr lang="en-US" dirty="0"/>
                        <a:t>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049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tbody</a:t>
                      </a:r>
                      <a:r>
                        <a:rPr lang="en-US" dirty="0"/>
                        <a:t> tr </a:t>
                      </a:r>
                      <a:r>
                        <a:rPr lang="en-US" dirty="0" err="1"/>
                        <a:t>td.dep</a:t>
                      </a:r>
                      <a:r>
                        <a:rPr lang="en-US" dirty="0"/>
                        <a:t>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352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table </a:t>
                      </a:r>
                      <a:r>
                        <a:rPr lang="en-US" dirty="0" err="1"/>
                        <a:t>tbody</a:t>
                      </a:r>
                      <a:r>
                        <a:rPr lang="en-US" dirty="0"/>
                        <a:t> tr </a:t>
                      </a:r>
                      <a:r>
                        <a:rPr lang="en-US" dirty="0" err="1"/>
                        <a:t>td.dep</a:t>
                      </a:r>
                      <a:r>
                        <a:rPr lang="en-US" dirty="0"/>
                        <a:t>-color {background-color: red}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0, 0, 1, 4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202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028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on CSS</a:t>
            </a:r>
          </a:p>
          <a:p>
            <a:pPr lvl="1"/>
            <a:r>
              <a:rPr lang="en-US" dirty="0"/>
              <a:t>CSS box model and positioning</a:t>
            </a:r>
          </a:p>
          <a:p>
            <a:pPr lvl="1"/>
            <a:r>
              <a:rPr lang="en-US" dirty="0"/>
              <a:t>CSS specificity</a:t>
            </a:r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Learning guide – Week 5</a:t>
            </a:r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DB46-91C3-B944-9ED2-0E125DEFF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D04D-A4DD-DD43-88D5-2F967B799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interaction algorithm</a:t>
            </a:r>
          </a:p>
          <a:p>
            <a:pPr lvl="1"/>
            <a:r>
              <a:rPr lang="en-US" dirty="0"/>
              <a:t>Event </a:t>
            </a:r>
          </a:p>
          <a:p>
            <a:pPr lvl="1"/>
            <a:r>
              <a:rPr lang="en-US" dirty="0"/>
              <a:t>Event handler</a:t>
            </a:r>
          </a:p>
          <a:p>
            <a:pPr lvl="1"/>
            <a:r>
              <a:rPr lang="en-US" dirty="0"/>
              <a:t>Event handler registration</a:t>
            </a:r>
          </a:p>
          <a:p>
            <a:pPr lvl="1"/>
            <a:r>
              <a:rPr lang="en-US" dirty="0"/>
              <a:t>Event driven programming</a:t>
            </a:r>
          </a:p>
          <a:p>
            <a:r>
              <a:rPr lang="en-US" dirty="0"/>
              <a:t>CSS box model</a:t>
            </a:r>
          </a:p>
          <a:p>
            <a:r>
              <a:rPr lang="en-US" dirty="0"/>
              <a:t>Script parsing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50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0DE1F-9D84-8011-731C-8CD6E6D5F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EAC3-D0D4-BA16-2BB6-4D01904E4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FFECE-8F0D-4AFF-693B-5D0CA7F27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user operates an input device (keyboard, mouse, </a:t>
            </a:r>
            <a:r>
              <a:rPr lang="en-US" dirty="0" err="1"/>
              <a:t>etc</a:t>
            </a:r>
            <a:r>
              <a:rPr lang="en-US" dirty="0"/>
              <a:t>), the OS captures the Event</a:t>
            </a:r>
          </a:p>
          <a:p>
            <a:pPr lvl="1"/>
            <a:r>
              <a:rPr lang="en-US" sz="2800" dirty="0"/>
              <a:t>If the location of the Event is within the browser space, the OS sends it to the browser</a:t>
            </a:r>
          </a:p>
          <a:p>
            <a:pPr lvl="2"/>
            <a:r>
              <a:rPr lang="en-US" sz="2800" dirty="0"/>
              <a:t>The browser starts from the top element in the DOM, determines the most specific element that contains the Event</a:t>
            </a:r>
          </a:p>
          <a:p>
            <a:pPr lvl="2"/>
            <a:r>
              <a:rPr lang="en-US" sz="2800" dirty="0"/>
              <a:t>If this element has an Event Handler, the browser calls the Event Handler</a:t>
            </a:r>
          </a:p>
          <a:p>
            <a:pPr lvl="2"/>
            <a:r>
              <a:rPr lang="en-US" sz="2800" dirty="0"/>
              <a:t>Then the browser bubbles up to the higher, containing element, and calls the event handler if there is one  </a:t>
            </a:r>
          </a:p>
        </p:txBody>
      </p:sp>
    </p:spTree>
    <p:extLst>
      <p:ext uri="{BB962C8B-B14F-4D97-AF65-F5344CB8AC3E}">
        <p14:creationId xmlns:p14="http://schemas.microsoft.com/office/powerpoint/2010/main" val="2629673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A978-91A4-AB43-BE3B-1F4F25192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2323F-3472-0C4E-8D41-A72BC1952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capturing</a:t>
            </a:r>
          </a:p>
          <a:p>
            <a:pPr lvl="1"/>
            <a:r>
              <a:rPr lang="en-US" dirty="0"/>
              <a:t>Outside-in, top-down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Event bubbling</a:t>
            </a:r>
          </a:p>
          <a:p>
            <a:pPr lvl="1"/>
            <a:r>
              <a:rPr lang="en-US" dirty="0"/>
              <a:t>Inside-out, bottom-up</a:t>
            </a:r>
          </a:p>
        </p:txBody>
      </p:sp>
    </p:spTree>
    <p:extLst>
      <p:ext uri="{BB962C8B-B14F-4D97-AF65-F5344CB8AC3E}">
        <p14:creationId xmlns:p14="http://schemas.microsoft.com/office/powerpoint/2010/main" val="3890941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9B74-F1F6-FE47-939C-25F81B05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79662-F662-984C-B54A-3A0F8CB1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element/node can have interactions (events)</a:t>
            </a:r>
          </a:p>
          <a:p>
            <a:r>
              <a:rPr lang="en-US" dirty="0"/>
              <a:t>Many elements have default Event Handlers</a:t>
            </a:r>
          </a:p>
          <a:p>
            <a:r>
              <a:rPr lang="en-US" dirty="0"/>
              <a:t>For custom effects, you may overwrite the default behavior</a:t>
            </a:r>
          </a:p>
          <a:p>
            <a:pPr lvl="1"/>
            <a:r>
              <a:rPr lang="en-US" dirty="0"/>
              <a:t>Write your own Event Handler (e.g. using </a:t>
            </a:r>
            <a:r>
              <a:rPr lang="en-US" dirty="0" err="1"/>
              <a:t>Javascript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Register your own Event Handlers</a:t>
            </a:r>
          </a:p>
          <a:p>
            <a:pPr lvl="2"/>
            <a:r>
              <a:rPr lang="en-US" dirty="0"/>
              <a:t>At the appropriate element</a:t>
            </a:r>
          </a:p>
          <a:p>
            <a:pPr lvl="2"/>
            <a:r>
              <a:rPr lang="en-US" dirty="0"/>
              <a:t>For the desired Event (</a:t>
            </a:r>
            <a:r>
              <a:rPr lang="en-US" dirty="0" err="1"/>
              <a:t>keydown</a:t>
            </a:r>
            <a:r>
              <a:rPr lang="en-US" dirty="0"/>
              <a:t>, </a:t>
            </a:r>
            <a:r>
              <a:rPr lang="en-US" dirty="0" err="1"/>
              <a:t>keyup</a:t>
            </a:r>
            <a:r>
              <a:rPr lang="en-US" dirty="0"/>
              <a:t>, click, hover, </a:t>
            </a:r>
            <a:r>
              <a:rPr lang="en-US" dirty="0" err="1"/>
              <a:t>mousein</a:t>
            </a:r>
            <a:r>
              <a:rPr lang="en-US" dirty="0"/>
              <a:t>, </a:t>
            </a:r>
            <a:r>
              <a:rPr lang="en-US" dirty="0" err="1"/>
              <a:t>mouseout</a:t>
            </a:r>
            <a:r>
              <a:rPr lang="en-US" dirty="0"/>
              <a:t>, etc.)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7364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B387F-140C-4BC0-B187-3289A51E0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4ABB3-52EB-2132-43A3-B94B62CF1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 parsing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4970A-6010-4A44-E9C2-7EC89B50A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Parser halts when reaching &lt;script&gt; </a:t>
            </a:r>
          </a:p>
          <a:p>
            <a:r>
              <a:rPr lang="en-US" dirty="0"/>
              <a:t>Scripts are loaded</a:t>
            </a:r>
          </a:p>
          <a:p>
            <a:r>
              <a:rPr lang="en-US" dirty="0"/>
              <a:t>Scripts are executed </a:t>
            </a:r>
          </a:p>
        </p:txBody>
      </p:sp>
    </p:spTree>
    <p:extLst>
      <p:ext uri="{BB962C8B-B14F-4D97-AF65-F5344CB8AC3E}">
        <p14:creationId xmlns:p14="http://schemas.microsoft.com/office/powerpoint/2010/main" val="49223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43CB8-0F36-6444-65D5-497C9877C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5236-211A-6348-DC62-763B4282D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1C0A4-78F3-A280-32BF-67C7B984B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6095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Each element may need multiple boxes</a:t>
            </a:r>
          </a:p>
          <a:p>
            <a:r>
              <a:rPr lang="en-US" dirty="0"/>
              <a:t>Box type (display property)</a:t>
            </a:r>
          </a:p>
          <a:p>
            <a:pPr lvl="1"/>
            <a:r>
              <a:rPr lang="en-US" dirty="0"/>
              <a:t>Block vs. inline </a:t>
            </a:r>
          </a:p>
          <a:p>
            <a:pPr lvl="1"/>
            <a:r>
              <a:rPr lang="en-US" dirty="0"/>
              <a:t>Inline-block</a:t>
            </a:r>
          </a:p>
          <a:p>
            <a:r>
              <a:rPr lang="en-US" dirty="0"/>
              <a:t>Box positioning (position property)</a:t>
            </a:r>
          </a:p>
          <a:p>
            <a:pPr lvl="1"/>
            <a:r>
              <a:rPr lang="en-US" dirty="0"/>
              <a:t>Relative, absolute, fixed</a:t>
            </a:r>
          </a:p>
          <a:p>
            <a:pPr lvl="1"/>
            <a:r>
              <a:rPr lang="en-US" dirty="0"/>
              <a:t>Normal vs. float</a:t>
            </a:r>
          </a:p>
          <a:p>
            <a:r>
              <a:rPr lang="en-US" dirty="0"/>
              <a:t>Specification order</a:t>
            </a:r>
          </a:p>
          <a:p>
            <a:pPr lvl="1"/>
            <a:r>
              <a:rPr lang="en-US" dirty="0"/>
              <a:t>Top, right, bottom, left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ED5AC6-16D9-9893-8AF7-FED50F624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156" y="1690688"/>
            <a:ext cx="6754644" cy="462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06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88834-0F9B-E280-C158-518D262C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Specificity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3C6D0-7B3E-727B-EEDA-7BF32ED4A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Video</a:t>
            </a:r>
          </a:p>
          <a:p>
            <a:r>
              <a:rPr lang="en-US" dirty="0"/>
              <a:t>Inline, ID, class, element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A4CE945-47F1-C498-2F31-B2D21949C4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281852"/>
              </p:ext>
            </p:extLst>
          </p:nvPr>
        </p:nvGraphicFramePr>
        <p:xfrm>
          <a:off x="1749612" y="3042603"/>
          <a:ext cx="81280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4130493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208765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1 - one 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275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div.container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ul.list</a:t>
                      </a:r>
                      <a:r>
                        <a:rPr lang="en-US" dirty="0"/>
                        <a:t>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2, 2 - two classes and two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190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li::first-letter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2 - one element and one pseudo-element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180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#example .item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1, 0 - one id and one class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66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div </a:t>
                      </a:r>
                      <a:r>
                        <a:rPr lang="en-US" dirty="0" err="1"/>
                        <a:t>ul</a:t>
                      </a:r>
                      <a:r>
                        <a:rPr lang="en-US" dirty="0"/>
                        <a:t> li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0, 0, 3 - three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216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div #example .</a:t>
                      </a:r>
                      <a:r>
                        <a:rPr lang="en-US" dirty="0" err="1"/>
                        <a:t>item:hover</a:t>
                      </a:r>
                      <a:r>
                        <a:rPr lang="en-US" dirty="0"/>
                        <a:t>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2, 1 - one id, one class, one pseudo-class and one element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82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div </a:t>
                      </a:r>
                      <a:r>
                        <a:rPr lang="en-US" dirty="0" err="1"/>
                        <a:t>ul#example</a:t>
                      </a:r>
                      <a:r>
                        <a:rPr lang="en-US" dirty="0"/>
                        <a:t> li {}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 1, 0, 3 - one id and three 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593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32453</TotalTime>
  <Words>662</Words>
  <Application>Microsoft Macintosh PowerPoint</Application>
  <PresentationFormat>Widescreen</PresentationFormat>
  <Paragraphs>97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Review</vt:lpstr>
      <vt:lpstr>Web browser interaction algorithm</vt:lpstr>
      <vt:lpstr>Event Processing</vt:lpstr>
      <vt:lpstr>Event handling</vt:lpstr>
      <vt:lpstr>Script parsing</vt:lpstr>
      <vt:lpstr>CSS Box</vt:lpstr>
      <vt:lpstr>CSS Specificity</vt:lpstr>
      <vt:lpstr>In-class activities – CSS specificity</vt:lpstr>
      <vt:lpstr>In-class activities – CSS specificity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25</cp:revision>
  <dcterms:created xsi:type="dcterms:W3CDTF">2022-01-13T19:38:12Z</dcterms:created>
  <dcterms:modified xsi:type="dcterms:W3CDTF">2024-02-05T23:55:04Z</dcterms:modified>
</cp:coreProperties>
</file>