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8" r:id="rId2"/>
    <p:sldId id="307" r:id="rId3"/>
    <p:sldId id="306" r:id="rId4"/>
    <p:sldId id="308" r:id="rId5"/>
    <p:sldId id="303" r:id="rId6"/>
    <p:sldId id="304" r:id="rId7"/>
    <p:sldId id="305" r:id="rId8"/>
    <p:sldId id="270" r:id="rId9"/>
    <p:sldId id="291" r:id="rId10"/>
    <p:sldId id="283" r:id="rId11"/>
    <p:sldId id="287" r:id="rId12"/>
    <p:sldId id="29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/>
    <p:restoredTop sz="94024"/>
  </p:normalViewPr>
  <p:slideViewPr>
    <p:cSldViewPr snapToGrid="0" snapToObjects="1">
      <p:cViewPr varScale="1">
        <p:scale>
          <a:sx n="95" d="100"/>
          <a:sy n="95" d="100"/>
        </p:scale>
        <p:origin x="10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Note: In addition to “real” events, the interpreter (browser) also recognizes ”software” events that are raised by special function calls.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36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4 Wednesday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B387F-140C-4BC0-B187-3289A51E0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4ABB3-52EB-2132-43A3-B94B62CF1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Script parsing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4970A-6010-4A44-E9C2-7EC89B50A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Parser halts when reaching &lt;script&gt; </a:t>
            </a:r>
          </a:p>
          <a:p>
            <a:r>
              <a:rPr lang="en-US" dirty="0"/>
              <a:t>Scripts are loaded</a:t>
            </a:r>
          </a:p>
          <a:p>
            <a:r>
              <a:rPr lang="en-US" dirty="0"/>
              <a:t>Scripts are executed </a:t>
            </a:r>
          </a:p>
        </p:txBody>
      </p:sp>
    </p:spTree>
    <p:extLst>
      <p:ext uri="{BB962C8B-B14F-4D97-AF65-F5344CB8AC3E}">
        <p14:creationId xmlns:p14="http://schemas.microsoft.com/office/powerpoint/2010/main" val="49223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643CB8-0F36-6444-65D5-497C9877C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55236-211A-6348-DC62-763B4282D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Box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1C0A4-78F3-A280-32BF-67C7B984B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60956" cy="4351338"/>
          </a:xfrm>
        </p:spPr>
        <p:txBody>
          <a:bodyPr/>
          <a:lstStyle/>
          <a:p>
            <a:r>
              <a:rPr lang="en-US" dirty="0"/>
              <a:t>Each node may need multiple boxes</a:t>
            </a:r>
          </a:p>
          <a:p>
            <a:r>
              <a:rPr lang="en-US" dirty="0"/>
              <a:t>Box type (display property)</a:t>
            </a:r>
          </a:p>
          <a:p>
            <a:pPr lvl="1"/>
            <a:r>
              <a:rPr lang="en-US" dirty="0"/>
              <a:t>Block vs. inline</a:t>
            </a:r>
          </a:p>
          <a:p>
            <a:r>
              <a:rPr lang="en-US" dirty="0"/>
              <a:t>Box positioning (position property)</a:t>
            </a:r>
          </a:p>
          <a:p>
            <a:pPr lvl="1"/>
            <a:r>
              <a:rPr lang="en-US" dirty="0"/>
              <a:t>Relative vs. absolute</a:t>
            </a:r>
          </a:p>
          <a:p>
            <a:pPr lvl="1"/>
            <a:r>
              <a:rPr lang="en-US" dirty="0"/>
              <a:t>Normal vs. float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ED5AC6-16D9-9893-8AF7-FED50F624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156" y="1690688"/>
            <a:ext cx="6754644" cy="462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06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9033A4-8D97-11DC-EE5F-41E9C5537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C0328-E058-1DF0-82A9-3A4683B4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BA4A36-6F55-BCFE-6F5C-814E264677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browser interaction algorithms </a:t>
            </a:r>
          </a:p>
          <a:p>
            <a:pPr lvl="1"/>
            <a:r>
              <a:rPr lang="en-US" dirty="0"/>
              <a:t>Event</a:t>
            </a:r>
          </a:p>
          <a:p>
            <a:pPr lvl="1"/>
            <a:r>
              <a:rPr lang="en-US" dirty="0"/>
              <a:t>Event processing</a:t>
            </a:r>
          </a:p>
          <a:p>
            <a:pPr lvl="1"/>
            <a:r>
              <a:rPr lang="en-US" dirty="0"/>
              <a:t>Event handling</a:t>
            </a:r>
          </a:p>
          <a:p>
            <a:r>
              <a:rPr lang="en-US" dirty="0"/>
              <a:t>CSS </a:t>
            </a:r>
            <a:r>
              <a:rPr lang="en-US"/>
              <a:t>box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370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6569-0521-E955-C640-F0D8D7A5B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71C8A-AC30-FC61-A6F8-BA1EBBB22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Canvas doesn’t work correctly in Safari. Use Chrome instead.</a:t>
            </a:r>
          </a:p>
        </p:txBody>
      </p:sp>
    </p:spTree>
    <p:extLst>
      <p:ext uri="{BB962C8B-B14F-4D97-AF65-F5344CB8AC3E}">
        <p14:creationId xmlns:p14="http://schemas.microsoft.com/office/powerpoint/2010/main" val="2437947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A502B-11EF-9C6A-CBC0-D0A025076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zyBook</a:t>
            </a:r>
            <a:r>
              <a:rPr lang="en-US" dirty="0"/>
              <a:t> 1.7.1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7266B-05E4-C50A-885E-4F0C215B8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the example</a:t>
            </a:r>
          </a:p>
          <a:p>
            <a:pPr lvl="1"/>
            <a:r>
              <a:rPr lang="en-US" dirty="0"/>
              <a:t>Click everywhere and check what happens</a:t>
            </a:r>
          </a:p>
          <a:p>
            <a:r>
              <a:rPr lang="en-US" dirty="0"/>
              <a:t>Understand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227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20DE1F-9D84-8011-731C-8CD6E6D5F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5EAC3-D0D4-BA16-2BB6-4D01904E4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FFECE-8F0D-4AFF-693B-5D0CA7F27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user operates an input device (keyboard, mouse, </a:t>
            </a:r>
            <a:r>
              <a:rPr lang="en-US" dirty="0" err="1"/>
              <a:t>etc</a:t>
            </a:r>
            <a:r>
              <a:rPr lang="en-US" dirty="0"/>
              <a:t>), the OS captures the Event</a:t>
            </a:r>
          </a:p>
          <a:p>
            <a:pPr lvl="1"/>
            <a:r>
              <a:rPr lang="en-US" sz="2800" dirty="0"/>
              <a:t>If the location of the Event is within the browser space, the OS sends it to the browser</a:t>
            </a:r>
          </a:p>
          <a:p>
            <a:pPr lvl="2"/>
            <a:r>
              <a:rPr lang="en-US" sz="2800" dirty="0"/>
              <a:t>The browser starts from the top element in the DOM, determines the most specific element that contains the Event</a:t>
            </a:r>
          </a:p>
          <a:p>
            <a:pPr lvl="2"/>
            <a:r>
              <a:rPr lang="en-US" sz="2800" dirty="0"/>
              <a:t>If this element has an Event Handler, the browser calls the Event Handler</a:t>
            </a:r>
          </a:p>
          <a:p>
            <a:pPr lvl="2"/>
            <a:r>
              <a:rPr lang="en-US" sz="2800" dirty="0"/>
              <a:t>Then the browser bubbles up to the higher, containing element, and calls the event handler if there is one  </a:t>
            </a:r>
          </a:p>
        </p:txBody>
      </p:sp>
    </p:spTree>
    <p:extLst>
      <p:ext uri="{BB962C8B-B14F-4D97-AF65-F5344CB8AC3E}">
        <p14:creationId xmlns:p14="http://schemas.microsoft.com/office/powerpoint/2010/main" val="2629673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9D4ED-F8F1-38F4-CC8F-8B6F12D7D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 and Event Propagation (</a:t>
            </a:r>
            <a:r>
              <a:rPr lang="en-US" dirty="0" err="1"/>
              <a:t>zyBook</a:t>
            </a:r>
            <a:r>
              <a:rPr lang="en-US" dirty="0"/>
              <a:t> 1.7.1)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B6F75D-65FA-D882-8130-74EE561787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5913" y="1690688"/>
            <a:ext cx="4942017" cy="4351338"/>
          </a:xfr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4AF2371D-8A10-2439-2DC5-4DE0C5B58A82}"/>
              </a:ext>
            </a:extLst>
          </p:cNvPr>
          <p:cNvGrpSpPr/>
          <p:nvPr/>
        </p:nvGrpSpPr>
        <p:grpSpPr>
          <a:xfrm>
            <a:off x="90763" y="1690688"/>
            <a:ext cx="6090373" cy="3049034"/>
            <a:chOff x="90763" y="1690688"/>
            <a:chExt cx="6090373" cy="304903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5EC48A-2D87-B993-90B8-F6271F7A6D19}"/>
                </a:ext>
              </a:extLst>
            </p:cNvPr>
            <p:cNvSpPr/>
            <p:nvPr/>
          </p:nvSpPr>
          <p:spPr>
            <a:xfrm>
              <a:off x="2398644" y="1690688"/>
              <a:ext cx="91440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347D553-5F8A-41E7-1986-7F219C383C76}"/>
                </a:ext>
              </a:extLst>
            </p:cNvPr>
            <p:cNvSpPr/>
            <p:nvPr/>
          </p:nvSpPr>
          <p:spPr>
            <a:xfrm>
              <a:off x="430175" y="2334453"/>
              <a:ext cx="91440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head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34B458A-2A0A-A744-FEA6-FE35612F1D30}"/>
                </a:ext>
              </a:extLst>
            </p:cNvPr>
            <p:cNvSpPr/>
            <p:nvPr/>
          </p:nvSpPr>
          <p:spPr>
            <a:xfrm>
              <a:off x="3906182" y="2334453"/>
              <a:ext cx="91440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73DAAB-77A2-EC95-4366-0008D24CC470}"/>
                </a:ext>
              </a:extLst>
            </p:cNvPr>
            <p:cNvSpPr/>
            <p:nvPr/>
          </p:nvSpPr>
          <p:spPr>
            <a:xfrm>
              <a:off x="1477097" y="3256722"/>
              <a:ext cx="31909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C166666-F303-7C0E-DB64-26F386CD02F5}"/>
                </a:ext>
              </a:extLst>
            </p:cNvPr>
            <p:cNvSpPr/>
            <p:nvPr/>
          </p:nvSpPr>
          <p:spPr>
            <a:xfrm>
              <a:off x="347609" y="3254444"/>
              <a:ext cx="706461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1D514F-8B87-DE88-73E4-8F719CAF74FF}"/>
                </a:ext>
              </a:extLst>
            </p:cNvPr>
            <p:cNvSpPr/>
            <p:nvPr/>
          </p:nvSpPr>
          <p:spPr>
            <a:xfrm>
              <a:off x="2170591" y="3254444"/>
              <a:ext cx="31909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56D4FE5-6A2D-53AF-00FE-441678B10027}"/>
                </a:ext>
              </a:extLst>
            </p:cNvPr>
            <p:cNvSpPr/>
            <p:nvPr/>
          </p:nvSpPr>
          <p:spPr>
            <a:xfrm>
              <a:off x="1163948" y="4395166"/>
              <a:ext cx="90905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strong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AC20E66-22D9-F192-6213-637A28D37BC2}"/>
                </a:ext>
              </a:extLst>
            </p:cNvPr>
            <p:cNvSpPr/>
            <p:nvPr/>
          </p:nvSpPr>
          <p:spPr>
            <a:xfrm>
              <a:off x="5006551" y="3254444"/>
              <a:ext cx="91440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script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BEC2E93-7857-E595-966C-5023FB5C6C32}"/>
                </a:ext>
              </a:extLst>
            </p:cNvPr>
            <p:cNvSpPr/>
            <p:nvPr/>
          </p:nvSpPr>
          <p:spPr>
            <a:xfrm>
              <a:off x="5271511" y="4395166"/>
              <a:ext cx="90962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button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DB14362-F534-101B-A972-BAD17ABECD8E}"/>
                </a:ext>
              </a:extLst>
            </p:cNvPr>
            <p:cNvSpPr/>
            <p:nvPr/>
          </p:nvSpPr>
          <p:spPr>
            <a:xfrm>
              <a:off x="3541184" y="3261070"/>
              <a:ext cx="31909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3D5E235-F306-A383-FF16-D8C757861BBB}"/>
                </a:ext>
              </a:extLst>
            </p:cNvPr>
            <p:cNvSpPr/>
            <p:nvPr/>
          </p:nvSpPr>
          <p:spPr>
            <a:xfrm>
              <a:off x="2878533" y="3261070"/>
              <a:ext cx="31909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EE44102-D8A0-803A-55DA-E40575C681CD}"/>
                </a:ext>
              </a:extLst>
            </p:cNvPr>
            <p:cNvSpPr/>
            <p:nvPr/>
          </p:nvSpPr>
          <p:spPr>
            <a:xfrm>
              <a:off x="4203835" y="3261070"/>
              <a:ext cx="31909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36831E6-1A27-EE6A-7307-E377876ABC0D}"/>
                </a:ext>
              </a:extLst>
            </p:cNvPr>
            <p:cNvSpPr/>
            <p:nvPr/>
          </p:nvSpPr>
          <p:spPr>
            <a:xfrm>
              <a:off x="230168" y="4395166"/>
              <a:ext cx="823902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strong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BA810E-262D-E876-437A-3A494B93BF5C}"/>
                </a:ext>
              </a:extLst>
            </p:cNvPr>
            <p:cNvSpPr/>
            <p:nvPr/>
          </p:nvSpPr>
          <p:spPr>
            <a:xfrm>
              <a:off x="2183314" y="4395166"/>
              <a:ext cx="91440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strong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8723EC8-AA75-162E-BDBB-6ECB0E2E7CC0}"/>
                </a:ext>
              </a:extLst>
            </p:cNvPr>
            <p:cNvSpPr/>
            <p:nvPr/>
          </p:nvSpPr>
          <p:spPr>
            <a:xfrm>
              <a:off x="3208033" y="4395166"/>
              <a:ext cx="914400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strong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A33E694-C8D2-659A-131E-EFABCBE37D99}"/>
                </a:ext>
              </a:extLst>
            </p:cNvPr>
            <p:cNvSpPr/>
            <p:nvPr/>
          </p:nvSpPr>
          <p:spPr>
            <a:xfrm>
              <a:off x="4224551" y="4395166"/>
              <a:ext cx="909625" cy="3445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button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119C210-ABD7-5240-308E-466718F27B0E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 flipH="1">
              <a:off x="887375" y="2035244"/>
              <a:ext cx="1968469" cy="29920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8EEA196-E3D5-5CC9-7E1C-268DF1686AFA}"/>
                </a:ext>
              </a:extLst>
            </p:cNvPr>
            <p:cNvCxnSpPr>
              <a:stCxn id="6" idx="2"/>
              <a:endCxn id="8" idx="0"/>
            </p:cNvCxnSpPr>
            <p:nvPr/>
          </p:nvCxnSpPr>
          <p:spPr>
            <a:xfrm>
              <a:off x="2855844" y="2035244"/>
              <a:ext cx="1507538" cy="2992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E54BD3E-FB4A-E14E-59E8-6F9A346A06FD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 flipH="1">
              <a:off x="700840" y="2679009"/>
              <a:ext cx="3662542" cy="5754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40A5CE0-AB62-E99A-87F8-C8D5963BE228}"/>
                </a:ext>
              </a:extLst>
            </p:cNvPr>
            <p:cNvCxnSpPr>
              <a:cxnSpLocks/>
              <a:stCxn id="8" idx="2"/>
              <a:endCxn id="9" idx="0"/>
            </p:cNvCxnSpPr>
            <p:nvPr/>
          </p:nvCxnSpPr>
          <p:spPr>
            <a:xfrm flipH="1">
              <a:off x="1636645" y="2679009"/>
              <a:ext cx="2726737" cy="5777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E147F19-8BB4-F458-D6D2-10C84CFFA67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2330139" y="2679009"/>
              <a:ext cx="2033243" cy="5754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CE00C22-B67D-2749-2F9E-66A8ED1B449A}"/>
                </a:ext>
              </a:extLst>
            </p:cNvPr>
            <p:cNvCxnSpPr>
              <a:cxnSpLocks/>
              <a:stCxn id="8" idx="2"/>
              <a:endCxn id="16" idx="0"/>
            </p:cNvCxnSpPr>
            <p:nvPr/>
          </p:nvCxnSpPr>
          <p:spPr>
            <a:xfrm flipH="1">
              <a:off x="3038081" y="2679009"/>
              <a:ext cx="1325301" cy="582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B73FB6C-3E76-E79B-9263-D1656AD045C7}"/>
                </a:ext>
              </a:extLst>
            </p:cNvPr>
            <p:cNvCxnSpPr>
              <a:cxnSpLocks/>
              <a:stCxn id="8" idx="2"/>
              <a:endCxn id="15" idx="0"/>
            </p:cNvCxnSpPr>
            <p:nvPr/>
          </p:nvCxnSpPr>
          <p:spPr>
            <a:xfrm flipH="1">
              <a:off x="3700732" y="2679009"/>
              <a:ext cx="662650" cy="582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3DD9D61-3CE3-7CEE-F2A3-DDCC4BB7D4CC}"/>
                </a:ext>
              </a:extLst>
            </p:cNvPr>
            <p:cNvCxnSpPr>
              <a:cxnSpLocks/>
              <a:stCxn id="8" idx="2"/>
              <a:endCxn id="18" idx="0"/>
            </p:cNvCxnSpPr>
            <p:nvPr/>
          </p:nvCxnSpPr>
          <p:spPr>
            <a:xfrm>
              <a:off x="4363382" y="2679009"/>
              <a:ext cx="1" cy="5820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726829C-4417-976B-3429-9080DCDE0DC1}"/>
                </a:ext>
              </a:extLst>
            </p:cNvPr>
            <p:cNvCxnSpPr>
              <a:cxnSpLocks/>
              <a:stCxn id="8" idx="2"/>
              <a:endCxn id="13" idx="0"/>
            </p:cNvCxnSpPr>
            <p:nvPr/>
          </p:nvCxnSpPr>
          <p:spPr>
            <a:xfrm>
              <a:off x="4363382" y="2679009"/>
              <a:ext cx="1100369" cy="5754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45C7444-95C3-D8A1-CADD-1EC1C5A068FC}"/>
                </a:ext>
              </a:extLst>
            </p:cNvPr>
            <p:cNvCxnSpPr>
              <a:stCxn id="9" idx="2"/>
              <a:endCxn id="19" idx="0"/>
            </p:cNvCxnSpPr>
            <p:nvPr/>
          </p:nvCxnSpPr>
          <p:spPr>
            <a:xfrm flipH="1">
              <a:off x="642119" y="3601278"/>
              <a:ext cx="994526" cy="7938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A3F70CF-1C41-D89E-4579-937556F5A4C3}"/>
                </a:ext>
              </a:extLst>
            </p:cNvPr>
            <p:cNvCxnSpPr>
              <a:cxnSpLocks/>
              <a:stCxn id="11" idx="2"/>
              <a:endCxn id="12" idx="0"/>
            </p:cNvCxnSpPr>
            <p:nvPr/>
          </p:nvCxnSpPr>
          <p:spPr>
            <a:xfrm flipH="1">
              <a:off x="1618473" y="3599000"/>
              <a:ext cx="711666" cy="7961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42D42DB-40A0-72F0-39DE-57324D51BD8A}"/>
                </a:ext>
              </a:extLst>
            </p:cNvPr>
            <p:cNvCxnSpPr>
              <a:cxnSpLocks/>
              <a:stCxn id="16" idx="2"/>
              <a:endCxn id="20" idx="0"/>
            </p:cNvCxnSpPr>
            <p:nvPr/>
          </p:nvCxnSpPr>
          <p:spPr>
            <a:xfrm flipH="1">
              <a:off x="2640514" y="3605626"/>
              <a:ext cx="397567" cy="789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A9B6F31-4CAC-C884-B896-78EC53216E06}"/>
                </a:ext>
              </a:extLst>
            </p:cNvPr>
            <p:cNvCxnSpPr>
              <a:cxnSpLocks/>
              <a:stCxn id="15" idx="2"/>
              <a:endCxn id="21" idx="0"/>
            </p:cNvCxnSpPr>
            <p:nvPr/>
          </p:nvCxnSpPr>
          <p:spPr>
            <a:xfrm flipH="1">
              <a:off x="3665233" y="3605626"/>
              <a:ext cx="35499" cy="789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C36F2654-464C-A37D-2CBD-2147250A7F68}"/>
                </a:ext>
              </a:extLst>
            </p:cNvPr>
            <p:cNvCxnSpPr>
              <a:cxnSpLocks/>
              <a:stCxn id="18" idx="2"/>
              <a:endCxn id="14" idx="0"/>
            </p:cNvCxnSpPr>
            <p:nvPr/>
          </p:nvCxnSpPr>
          <p:spPr>
            <a:xfrm>
              <a:off x="4363383" y="3605626"/>
              <a:ext cx="1362941" cy="789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C67860D-9AD4-E4C7-83FC-20A596F10AE4}"/>
                </a:ext>
              </a:extLst>
            </p:cNvPr>
            <p:cNvCxnSpPr>
              <a:cxnSpLocks/>
              <a:stCxn id="18" idx="2"/>
              <a:endCxn id="22" idx="0"/>
            </p:cNvCxnSpPr>
            <p:nvPr/>
          </p:nvCxnSpPr>
          <p:spPr>
            <a:xfrm>
              <a:off x="4363383" y="3605626"/>
              <a:ext cx="315981" cy="7895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0949AEC-C95C-FC80-5BF0-F1742A570A99}"/>
                </a:ext>
              </a:extLst>
            </p:cNvPr>
            <p:cNvSpPr/>
            <p:nvPr/>
          </p:nvSpPr>
          <p:spPr>
            <a:xfrm>
              <a:off x="90763" y="2775157"/>
              <a:ext cx="457200" cy="24613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meta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1E22ACA-0DA1-8A0C-A997-4DCF3858C70B}"/>
                </a:ext>
              </a:extLst>
            </p:cNvPr>
            <p:cNvSpPr/>
            <p:nvPr/>
          </p:nvSpPr>
          <p:spPr>
            <a:xfrm>
              <a:off x="617260" y="2775157"/>
              <a:ext cx="457200" cy="24613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title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83158A83-9345-307C-AD3D-F5A2FB441863}"/>
                </a:ext>
              </a:extLst>
            </p:cNvPr>
            <p:cNvSpPr/>
            <p:nvPr/>
          </p:nvSpPr>
          <p:spPr>
            <a:xfrm>
              <a:off x="1156101" y="2775157"/>
              <a:ext cx="457200" cy="24613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style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048B3E1-21CD-46B0-4CC4-50AF86454A60}"/>
                </a:ext>
              </a:extLst>
            </p:cNvPr>
            <p:cNvCxnSpPr>
              <a:stCxn id="7" idx="2"/>
              <a:endCxn id="66" idx="0"/>
            </p:cNvCxnSpPr>
            <p:nvPr/>
          </p:nvCxnSpPr>
          <p:spPr>
            <a:xfrm flipH="1">
              <a:off x="319363" y="2679009"/>
              <a:ext cx="568012" cy="961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B45453FD-2DF0-F14E-9539-2A8F0B901043}"/>
                </a:ext>
              </a:extLst>
            </p:cNvPr>
            <p:cNvCxnSpPr>
              <a:stCxn id="7" idx="2"/>
              <a:endCxn id="67" idx="0"/>
            </p:cNvCxnSpPr>
            <p:nvPr/>
          </p:nvCxnSpPr>
          <p:spPr>
            <a:xfrm flipH="1">
              <a:off x="845860" y="2679009"/>
              <a:ext cx="41515" cy="961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1D9C6C3E-CBE1-3ADA-A236-D81FE09E0197}"/>
                </a:ext>
              </a:extLst>
            </p:cNvPr>
            <p:cNvCxnSpPr>
              <a:stCxn id="7" idx="2"/>
              <a:endCxn id="68" idx="0"/>
            </p:cNvCxnSpPr>
            <p:nvPr/>
          </p:nvCxnSpPr>
          <p:spPr>
            <a:xfrm>
              <a:off x="887375" y="2679009"/>
              <a:ext cx="497326" cy="961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6949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9EE15-794C-D24D-C5F3-5EAA0271E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activity: </a:t>
            </a:r>
            <a:r>
              <a:rPr lang="en-US" dirty="0" err="1"/>
              <a:t>zyBook</a:t>
            </a:r>
            <a:r>
              <a:rPr lang="en-US" dirty="0"/>
              <a:t> 1.7.1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33687-5B13-DC1E-C3FC-2DFF2CB79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element gets the event when user clicks at the red arrow?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683CC81-B232-9D41-F481-12F21A7A6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783" y="2293662"/>
            <a:ext cx="4942017" cy="4351338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C2822E-02B7-3CA6-5EC8-B662BC319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93662"/>
            <a:ext cx="4942017" cy="435133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8F019B2-B811-5283-80B1-476DFBC15E28}"/>
              </a:ext>
            </a:extLst>
          </p:cNvPr>
          <p:cNvCxnSpPr>
            <a:cxnSpLocks/>
          </p:cNvCxnSpPr>
          <p:nvPr/>
        </p:nvCxnSpPr>
        <p:spPr>
          <a:xfrm flipV="1">
            <a:off x="689113" y="2928730"/>
            <a:ext cx="371061" cy="2252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83725A-5E97-E877-AB28-C0B35572E50C}"/>
              </a:ext>
            </a:extLst>
          </p:cNvPr>
          <p:cNvCxnSpPr>
            <a:cxnSpLocks/>
          </p:cNvCxnSpPr>
          <p:nvPr/>
        </p:nvCxnSpPr>
        <p:spPr>
          <a:xfrm flipH="1" flipV="1">
            <a:off x="9141208" y="4750904"/>
            <a:ext cx="334096" cy="29817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94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327F0-A797-983D-FDA1-40D17101F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7E9B5-3B07-0CF0-B2F2-22E65E814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 and Event Propagation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1D8EEC-0352-7960-06F5-2406B1B93257}"/>
              </a:ext>
            </a:extLst>
          </p:cNvPr>
          <p:cNvSpPr/>
          <p:nvPr/>
        </p:nvSpPr>
        <p:spPr>
          <a:xfrm>
            <a:off x="2398644" y="1690688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html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B9E248-C822-2B77-D2B7-22673A98E55A}"/>
              </a:ext>
            </a:extLst>
          </p:cNvPr>
          <p:cNvSpPr/>
          <p:nvPr/>
        </p:nvSpPr>
        <p:spPr>
          <a:xfrm>
            <a:off x="430175" y="2334453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31B849-DBC6-FDDD-C674-585C3D2157F2}"/>
              </a:ext>
            </a:extLst>
          </p:cNvPr>
          <p:cNvSpPr/>
          <p:nvPr/>
        </p:nvSpPr>
        <p:spPr>
          <a:xfrm>
            <a:off x="3906182" y="2334453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body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CC1AD2-8576-098A-DFA2-DC09D1D89955}"/>
              </a:ext>
            </a:extLst>
          </p:cNvPr>
          <p:cNvSpPr/>
          <p:nvPr/>
        </p:nvSpPr>
        <p:spPr>
          <a:xfrm>
            <a:off x="1477097" y="3256722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4E8E24-C0AB-9F09-009F-154874CAAFF9}"/>
              </a:ext>
            </a:extLst>
          </p:cNvPr>
          <p:cNvSpPr/>
          <p:nvPr/>
        </p:nvSpPr>
        <p:spPr>
          <a:xfrm>
            <a:off x="347609" y="3254444"/>
            <a:ext cx="706461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86B00F9-02C6-35AE-BFA3-DC7F9B6FD63E}"/>
              </a:ext>
            </a:extLst>
          </p:cNvPr>
          <p:cNvSpPr/>
          <p:nvPr/>
        </p:nvSpPr>
        <p:spPr>
          <a:xfrm>
            <a:off x="2170591" y="3254444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184F6C-86BC-81EE-845D-F4BE562B01D9}"/>
              </a:ext>
            </a:extLst>
          </p:cNvPr>
          <p:cNvSpPr/>
          <p:nvPr/>
        </p:nvSpPr>
        <p:spPr>
          <a:xfrm>
            <a:off x="1163948" y="4395166"/>
            <a:ext cx="90905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0100BD-43D6-1FFF-6ED0-C15D38B0C4FA}"/>
              </a:ext>
            </a:extLst>
          </p:cNvPr>
          <p:cNvSpPr/>
          <p:nvPr/>
        </p:nvSpPr>
        <p:spPr>
          <a:xfrm>
            <a:off x="5006551" y="3254444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script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0C8AE80-6783-9EBF-81EA-F9A302D5C49A}"/>
              </a:ext>
            </a:extLst>
          </p:cNvPr>
          <p:cNvSpPr/>
          <p:nvPr/>
        </p:nvSpPr>
        <p:spPr>
          <a:xfrm>
            <a:off x="5271511" y="4395166"/>
            <a:ext cx="90962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button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32C6450-90BA-8747-7427-7434A8D5992B}"/>
              </a:ext>
            </a:extLst>
          </p:cNvPr>
          <p:cNvSpPr/>
          <p:nvPr/>
        </p:nvSpPr>
        <p:spPr>
          <a:xfrm>
            <a:off x="3541184" y="3261070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E22259-4F52-76CA-F764-51DF5944E24E}"/>
              </a:ext>
            </a:extLst>
          </p:cNvPr>
          <p:cNvSpPr/>
          <p:nvPr/>
        </p:nvSpPr>
        <p:spPr>
          <a:xfrm>
            <a:off x="2878533" y="3261070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EFE839-430F-121D-6451-E5B09D2EDB6E}"/>
              </a:ext>
            </a:extLst>
          </p:cNvPr>
          <p:cNvSpPr/>
          <p:nvPr/>
        </p:nvSpPr>
        <p:spPr>
          <a:xfrm>
            <a:off x="4203835" y="3261070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D6E9AC-974D-62CC-CE51-2185F41DA282}"/>
              </a:ext>
            </a:extLst>
          </p:cNvPr>
          <p:cNvSpPr/>
          <p:nvPr/>
        </p:nvSpPr>
        <p:spPr>
          <a:xfrm>
            <a:off x="230168" y="4395166"/>
            <a:ext cx="823902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4C82EB-52DE-3C1F-462F-22F0590324F7}"/>
              </a:ext>
            </a:extLst>
          </p:cNvPr>
          <p:cNvSpPr/>
          <p:nvPr/>
        </p:nvSpPr>
        <p:spPr>
          <a:xfrm>
            <a:off x="2183314" y="4395166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7C4987E-2667-0CC4-2EE5-4BC9DD7AC465}"/>
              </a:ext>
            </a:extLst>
          </p:cNvPr>
          <p:cNvSpPr/>
          <p:nvPr/>
        </p:nvSpPr>
        <p:spPr>
          <a:xfrm>
            <a:off x="3208033" y="4395166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867AE2B-EF09-D7B4-4E39-31D98687E1A8}"/>
              </a:ext>
            </a:extLst>
          </p:cNvPr>
          <p:cNvSpPr/>
          <p:nvPr/>
        </p:nvSpPr>
        <p:spPr>
          <a:xfrm>
            <a:off x="4224551" y="4395166"/>
            <a:ext cx="90962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button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3E19C64-456A-16D0-C422-0D7C175EFB50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887375" y="2035244"/>
            <a:ext cx="1968469" cy="2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5D7EF1-EA43-664F-F36D-0584D18A6FB2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2855844" y="2035244"/>
            <a:ext cx="1507538" cy="2992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020376C-CA8B-7D22-43C8-5EB7EA63A621}"/>
              </a:ext>
            </a:extLst>
          </p:cNvPr>
          <p:cNvCxnSpPr>
            <a:stCxn id="8" idx="2"/>
            <a:endCxn id="10" idx="0"/>
          </p:cNvCxnSpPr>
          <p:nvPr/>
        </p:nvCxnSpPr>
        <p:spPr>
          <a:xfrm flipH="1">
            <a:off x="700840" y="2679009"/>
            <a:ext cx="3662542" cy="5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7EDDB9E-C4E3-3053-A608-3354E1C7D5F2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 flipH="1">
            <a:off x="1636645" y="2679009"/>
            <a:ext cx="2726737" cy="577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4AAC1D1-05F1-C44B-67CC-B030C9E8600A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flipH="1">
            <a:off x="2330139" y="2679009"/>
            <a:ext cx="2033243" cy="5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6997480-2D37-2762-9828-972A030F960F}"/>
              </a:ext>
            </a:extLst>
          </p:cNvPr>
          <p:cNvCxnSpPr>
            <a:cxnSpLocks/>
            <a:stCxn id="8" idx="2"/>
            <a:endCxn id="16" idx="0"/>
          </p:cNvCxnSpPr>
          <p:nvPr/>
        </p:nvCxnSpPr>
        <p:spPr>
          <a:xfrm flipH="1">
            <a:off x="3038081" y="2679009"/>
            <a:ext cx="1325301" cy="582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EA0E571-123F-B82C-7843-48FE0BE86FD1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 flipH="1">
            <a:off x="3700732" y="2679009"/>
            <a:ext cx="662650" cy="582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3B34EE1-37EC-1B1B-740A-2D8E3D025B6B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>
            <a:off x="4363382" y="2679009"/>
            <a:ext cx="1" cy="582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56A8E7C-6150-0FFB-5C02-F72054C8C009}"/>
              </a:ext>
            </a:extLst>
          </p:cNvPr>
          <p:cNvCxnSpPr>
            <a:cxnSpLocks/>
            <a:stCxn id="8" idx="2"/>
            <a:endCxn id="13" idx="0"/>
          </p:cNvCxnSpPr>
          <p:nvPr/>
        </p:nvCxnSpPr>
        <p:spPr>
          <a:xfrm>
            <a:off x="4363382" y="2679009"/>
            <a:ext cx="1100369" cy="5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E8A3F34-E4AA-4A6D-E74D-F310EE122B55}"/>
              </a:ext>
            </a:extLst>
          </p:cNvPr>
          <p:cNvCxnSpPr>
            <a:stCxn id="9" idx="2"/>
            <a:endCxn id="19" idx="0"/>
          </p:cNvCxnSpPr>
          <p:nvPr/>
        </p:nvCxnSpPr>
        <p:spPr>
          <a:xfrm flipH="1">
            <a:off x="642119" y="3601278"/>
            <a:ext cx="994526" cy="793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F72B322-FD0B-5B24-9255-327D1039735B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flipH="1">
            <a:off x="1618473" y="3599000"/>
            <a:ext cx="711666" cy="796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3F258EA-210E-5E2B-CFCB-D0C7927E0BCF}"/>
              </a:ext>
            </a:extLst>
          </p:cNvPr>
          <p:cNvCxnSpPr>
            <a:cxnSpLocks/>
            <a:stCxn id="16" idx="2"/>
            <a:endCxn id="20" idx="0"/>
          </p:cNvCxnSpPr>
          <p:nvPr/>
        </p:nvCxnSpPr>
        <p:spPr>
          <a:xfrm flipH="1">
            <a:off x="2640514" y="3605626"/>
            <a:ext cx="397567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9ECDF8A-EECF-E387-DC58-B76DB76D5EFA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flipH="1">
            <a:off x="3665233" y="3605626"/>
            <a:ext cx="35499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13D0156-15C4-5510-F1CA-5C7671973002}"/>
              </a:ext>
            </a:extLst>
          </p:cNvPr>
          <p:cNvCxnSpPr>
            <a:cxnSpLocks/>
            <a:stCxn id="18" idx="2"/>
            <a:endCxn id="14" idx="0"/>
          </p:cNvCxnSpPr>
          <p:nvPr/>
        </p:nvCxnSpPr>
        <p:spPr>
          <a:xfrm>
            <a:off x="4363383" y="3605626"/>
            <a:ext cx="1362941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B3FC54A-6349-A6BB-A521-750C8CE96BD3}"/>
              </a:ext>
            </a:extLst>
          </p:cNvPr>
          <p:cNvCxnSpPr>
            <a:cxnSpLocks/>
            <a:stCxn id="18" idx="2"/>
            <a:endCxn id="22" idx="0"/>
          </p:cNvCxnSpPr>
          <p:nvPr/>
        </p:nvCxnSpPr>
        <p:spPr>
          <a:xfrm>
            <a:off x="4363383" y="3605626"/>
            <a:ext cx="315981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0A2B4A8F-4712-20C2-F94B-00AA30E66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783" y="1661653"/>
            <a:ext cx="4942017" cy="435133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0806DD-EEB5-19FB-0DAC-A550E746F6CF}"/>
              </a:ext>
            </a:extLst>
          </p:cNvPr>
          <p:cNvCxnSpPr>
            <a:cxnSpLocks/>
          </p:cNvCxnSpPr>
          <p:nvPr/>
        </p:nvCxnSpPr>
        <p:spPr>
          <a:xfrm flipH="1" flipV="1">
            <a:off x="9141208" y="4118895"/>
            <a:ext cx="334096" cy="29817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29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3A978-91A4-AB43-BE3B-1F4F25192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Processing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2323F-3472-0C4E-8D41-A72BC19521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Event capturing</a:t>
            </a:r>
          </a:p>
          <a:p>
            <a:pPr lvl="1"/>
            <a:r>
              <a:rPr lang="en-US" dirty="0"/>
              <a:t>Outside-in, top-down</a:t>
            </a:r>
          </a:p>
          <a:p>
            <a:r>
              <a:rPr lang="en-US" dirty="0"/>
              <a:t>Event handling</a:t>
            </a:r>
          </a:p>
          <a:p>
            <a:r>
              <a:rPr lang="en-US" dirty="0"/>
              <a:t>Event bubbling</a:t>
            </a:r>
          </a:p>
          <a:p>
            <a:pPr lvl="1"/>
            <a:r>
              <a:rPr lang="en-US" dirty="0"/>
              <a:t>Inside-out, bottom-up</a:t>
            </a:r>
          </a:p>
        </p:txBody>
      </p:sp>
    </p:spTree>
    <p:extLst>
      <p:ext uri="{BB962C8B-B14F-4D97-AF65-F5344CB8AC3E}">
        <p14:creationId xmlns:p14="http://schemas.microsoft.com/office/powerpoint/2010/main" val="389094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9B74-F1F6-FE47-939C-25F81B05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79662-F662-984C-B54A-3A0F8CB1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element/node can have interactions (events)</a:t>
            </a:r>
          </a:p>
          <a:p>
            <a:r>
              <a:rPr lang="en-US" dirty="0"/>
              <a:t>Many elements have default Event Handlers</a:t>
            </a:r>
          </a:p>
          <a:p>
            <a:r>
              <a:rPr lang="en-US" dirty="0"/>
              <a:t>For custom effects, you may overwrite the default behavior</a:t>
            </a:r>
          </a:p>
          <a:p>
            <a:pPr lvl="1"/>
            <a:r>
              <a:rPr lang="en-US" dirty="0"/>
              <a:t>Write your own Event Handler (e.g. using </a:t>
            </a:r>
            <a:r>
              <a:rPr lang="en-US" dirty="0" err="1"/>
              <a:t>Javascript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Register your own Event Handlers</a:t>
            </a:r>
          </a:p>
          <a:p>
            <a:pPr lvl="2"/>
            <a:r>
              <a:rPr lang="en-US" dirty="0"/>
              <a:t>At the appropriate element</a:t>
            </a:r>
          </a:p>
          <a:p>
            <a:pPr lvl="2"/>
            <a:r>
              <a:rPr lang="en-US" dirty="0"/>
              <a:t>For the desired Event (</a:t>
            </a:r>
            <a:r>
              <a:rPr lang="en-US" dirty="0" err="1"/>
              <a:t>keydown</a:t>
            </a:r>
            <a:r>
              <a:rPr lang="en-US" dirty="0"/>
              <a:t>, </a:t>
            </a:r>
            <a:r>
              <a:rPr lang="en-US" dirty="0" err="1"/>
              <a:t>keyup</a:t>
            </a:r>
            <a:r>
              <a:rPr lang="en-US" dirty="0"/>
              <a:t>, click, hover, </a:t>
            </a:r>
            <a:r>
              <a:rPr lang="en-US" dirty="0" err="1"/>
              <a:t>mousein</a:t>
            </a:r>
            <a:r>
              <a:rPr lang="en-US" dirty="0"/>
              <a:t>, </a:t>
            </a:r>
            <a:r>
              <a:rPr lang="en-US" dirty="0" err="1"/>
              <a:t>mouseout</a:t>
            </a:r>
            <a:r>
              <a:rPr lang="en-US" dirty="0"/>
              <a:t>, etc.)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7364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25144</TotalTime>
  <Words>375</Words>
  <Application>Microsoft Macintosh PowerPoint</Application>
  <PresentationFormat>Widescreen</PresentationFormat>
  <Paragraphs>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ITIS 3135 Web Application Design and Development </vt:lpstr>
      <vt:lpstr>Questions?</vt:lpstr>
      <vt:lpstr>Example: zyBook 1.7.1</vt:lpstr>
      <vt:lpstr>Web browser interaction algorithm</vt:lpstr>
      <vt:lpstr>DOM and Event Propagation (zyBook 1.7.1)</vt:lpstr>
      <vt:lpstr>In-class activity: zyBook 1.7.1</vt:lpstr>
      <vt:lpstr>DOM and Event Propagation</vt:lpstr>
      <vt:lpstr>Event Processing</vt:lpstr>
      <vt:lpstr>Event handling</vt:lpstr>
      <vt:lpstr>Script parsing</vt:lpstr>
      <vt:lpstr>CSS Box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21</cp:revision>
  <dcterms:created xsi:type="dcterms:W3CDTF">2022-01-13T19:38:12Z</dcterms:created>
  <dcterms:modified xsi:type="dcterms:W3CDTF">2024-01-31T22:06:28Z</dcterms:modified>
</cp:coreProperties>
</file>