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61"/>
  </p:notesMasterIdLst>
  <p:handoutMasterIdLst>
    <p:handoutMasterId r:id="rId62"/>
  </p:handoutMasterIdLst>
  <p:sldIdLst>
    <p:sldId id="323" r:id="rId2"/>
    <p:sldId id="324" r:id="rId3"/>
    <p:sldId id="439" r:id="rId4"/>
    <p:sldId id="327" r:id="rId5"/>
    <p:sldId id="328" r:id="rId6"/>
    <p:sldId id="329" r:id="rId7"/>
    <p:sldId id="440" r:id="rId8"/>
    <p:sldId id="441" r:id="rId9"/>
    <p:sldId id="442" r:id="rId10"/>
    <p:sldId id="443" r:id="rId11"/>
    <p:sldId id="430" r:id="rId12"/>
    <p:sldId id="332" r:id="rId13"/>
    <p:sldId id="333" r:id="rId14"/>
    <p:sldId id="335" r:id="rId15"/>
    <p:sldId id="336" r:id="rId16"/>
    <p:sldId id="337" r:id="rId17"/>
    <p:sldId id="338" r:id="rId18"/>
    <p:sldId id="330" r:id="rId19"/>
    <p:sldId id="331" r:id="rId20"/>
    <p:sldId id="339" r:id="rId21"/>
    <p:sldId id="431" r:id="rId22"/>
    <p:sldId id="432" r:id="rId23"/>
    <p:sldId id="433" r:id="rId24"/>
    <p:sldId id="435" r:id="rId25"/>
    <p:sldId id="436" r:id="rId26"/>
    <p:sldId id="434" r:id="rId27"/>
    <p:sldId id="340" r:id="rId28"/>
    <p:sldId id="342" r:id="rId29"/>
    <p:sldId id="343" r:id="rId30"/>
    <p:sldId id="341" r:id="rId31"/>
    <p:sldId id="344" r:id="rId32"/>
    <p:sldId id="345" r:id="rId33"/>
    <p:sldId id="346" r:id="rId34"/>
    <p:sldId id="347" r:id="rId35"/>
    <p:sldId id="348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57" r:id="rId45"/>
    <p:sldId id="363" r:id="rId46"/>
    <p:sldId id="364" r:id="rId47"/>
    <p:sldId id="445" r:id="rId48"/>
    <p:sldId id="444" r:id="rId49"/>
    <p:sldId id="446" r:id="rId50"/>
    <p:sldId id="447" r:id="rId51"/>
    <p:sldId id="448" r:id="rId52"/>
    <p:sldId id="450" r:id="rId53"/>
    <p:sldId id="449" r:id="rId54"/>
    <p:sldId id="452" r:id="rId55"/>
    <p:sldId id="451" r:id="rId56"/>
    <p:sldId id="418" r:id="rId57"/>
    <p:sldId id="437" r:id="rId58"/>
    <p:sldId id="420" r:id="rId59"/>
    <p:sldId id="438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52" autoAdjust="0"/>
  </p:normalViewPr>
  <p:slideViewPr>
    <p:cSldViewPr>
      <p:cViewPr varScale="1">
        <p:scale>
          <a:sx n="82" d="100"/>
          <a:sy n="82" d="100"/>
        </p:scale>
        <p:origin x="90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5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1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9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0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1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Document12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13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14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Document15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6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17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Document18.doc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2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Document19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Document20.doc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Word_Document21.docx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22.doc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Word_Document23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24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Word_Document25.doc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28.emf"/><Relationship Id="rId4" Type="http://schemas.openxmlformats.org/officeDocument/2006/relationships/package" Target="../embeddings/Microsoft_Word_Document26.doc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29.emf"/><Relationship Id="rId4" Type="http://schemas.openxmlformats.org/officeDocument/2006/relationships/package" Target="../embeddings/Microsoft_Word_Document27.docx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0.emf"/><Relationship Id="rId4" Type="http://schemas.openxmlformats.org/officeDocument/2006/relationships/package" Target="../embeddings/Microsoft_Word_Document28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Word_Document29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2.emf"/><Relationship Id="rId4" Type="http://schemas.openxmlformats.org/officeDocument/2006/relationships/package" Target="../embeddings/Microsoft_Word_Document30.doc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Document31.doc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34.emf"/><Relationship Id="rId4" Type="http://schemas.openxmlformats.org/officeDocument/2006/relationships/package" Target="../embeddings/Microsoft_Word_Document32.docx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35.emf"/><Relationship Id="rId4" Type="http://schemas.openxmlformats.org/officeDocument/2006/relationships/package" Target="../embeddings/Microsoft_Word_Document33.docx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Word_Document34.docx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37.emf"/><Relationship Id="rId4" Type="http://schemas.openxmlformats.org/officeDocument/2006/relationships/package" Target="../embeddings/Microsoft_Word_Document35.docx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38.emf"/><Relationship Id="rId4" Type="http://schemas.openxmlformats.org/officeDocument/2006/relationships/package" Target="../embeddings/Microsoft_Word_Document36.docx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39.emf"/><Relationship Id="rId4" Type="http://schemas.openxmlformats.org/officeDocument/2006/relationships/package" Target="../embeddings/Microsoft_Word_Document37.docx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0.emf"/><Relationship Id="rId4" Type="http://schemas.openxmlformats.org/officeDocument/2006/relationships/package" Target="../embeddings/Microsoft_Word_Document38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4.docx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1.emf"/><Relationship Id="rId4" Type="http://schemas.openxmlformats.org/officeDocument/2006/relationships/package" Target="../embeddings/Microsoft_Word_Document39.docx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42.emf"/><Relationship Id="rId4" Type="http://schemas.openxmlformats.org/officeDocument/2006/relationships/package" Target="../embeddings/Microsoft_Word_Document40.docx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3.emf"/><Relationship Id="rId4" Type="http://schemas.openxmlformats.org/officeDocument/2006/relationships/package" Target="../embeddings/Microsoft_Word_Document41.docx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4.emf"/><Relationship Id="rId4" Type="http://schemas.openxmlformats.org/officeDocument/2006/relationships/package" Target="../embeddings/Microsoft_Word_Document42.docx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5.emf"/><Relationship Id="rId4" Type="http://schemas.openxmlformats.org/officeDocument/2006/relationships/package" Target="../embeddings/Microsoft_Word_Document43.docx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6.emf"/><Relationship Id="rId4" Type="http://schemas.openxmlformats.org/officeDocument/2006/relationships/package" Target="../embeddings/Microsoft_Word_Document44.docx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7.emf"/><Relationship Id="rId4" Type="http://schemas.openxmlformats.org/officeDocument/2006/relationships/package" Target="../embeddings/Microsoft_Word_Document45.docx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8.emf"/><Relationship Id="rId4" Type="http://schemas.openxmlformats.org/officeDocument/2006/relationships/package" Target="../embeddings/Microsoft_Word_Document46.docx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50.emf"/><Relationship Id="rId4" Type="http://schemas.openxmlformats.org/officeDocument/2006/relationships/package" Target="../embeddings/Microsoft_Word_Document47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5.docx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51.emf"/><Relationship Id="rId4" Type="http://schemas.openxmlformats.org/officeDocument/2006/relationships/package" Target="../embeddings/Microsoft_Word_Document48.docx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52.emf"/><Relationship Id="rId4" Type="http://schemas.openxmlformats.org/officeDocument/2006/relationships/package" Target="../embeddings/Microsoft_Word_Document49.docx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53.emf"/><Relationship Id="rId4" Type="http://schemas.openxmlformats.org/officeDocument/2006/relationships/package" Target="../embeddings/Microsoft_Word_Document50.docx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55.emf"/><Relationship Id="rId4" Type="http://schemas.openxmlformats.org/officeDocument/2006/relationships/package" Target="../embeddings/Microsoft_Word_Document51.docx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56.emf"/><Relationship Id="rId4" Type="http://schemas.openxmlformats.org/officeDocument/2006/relationships/package" Target="../embeddings/Microsoft_Word_Document52.docx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57.emf"/><Relationship Id="rId4" Type="http://schemas.openxmlformats.org/officeDocument/2006/relationships/package" Target="../embeddings/Microsoft_Word_Document53.docx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58.emf"/><Relationship Id="rId4" Type="http://schemas.openxmlformats.org/officeDocument/2006/relationships/package" Target="../embeddings/Microsoft_Word_Document54.docx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59.emf"/><Relationship Id="rId4" Type="http://schemas.openxmlformats.org/officeDocument/2006/relationships/package" Target="../embeddings/Microsoft_Word_Document55.docx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Relationship Id="rId4" Type="http://schemas.openxmlformats.org/officeDocument/2006/relationships/image" Target="../media/image6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6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7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8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Chapter 2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5112199"/>
              </p:ext>
            </p:extLst>
          </p:nvPr>
        </p:nvGraphicFramePr>
        <p:xfrm>
          <a:off x="914400" y="1597025"/>
          <a:ext cx="7262813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Document" r:id="rId4" imgW="7301323" imgH="2310183" progId="Word.Document.12">
                  <p:embed/>
                </p:oleObj>
              </mc:Choice>
              <mc:Fallback>
                <p:oleObj name="Document" r:id="rId4" imgW="7301323" imgH="23101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597025"/>
                        <a:ext cx="7262813" cy="229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noscript</a:t>
            </a:r>
            <a:r>
              <a:rPr lang="en-US" dirty="0" smtClean="0"/>
              <a:t> element at the start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of an HTML document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5720164"/>
              </p:ext>
            </p:extLst>
          </p:nvPr>
        </p:nvGraphicFramePr>
        <p:xfrm>
          <a:off x="914400" y="1371600"/>
          <a:ext cx="7313400" cy="1380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6" name="Document" r:id="rId4" imgW="7313400" imgH="1380130" progId="Word.Document.12">
                  <p:embed/>
                </p:oleObj>
              </mc:Choice>
              <mc:Fallback>
                <p:oleObj name="Document" r:id="rId4" imgW="7313400" imgH="13801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1380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012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block of JavaScript code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5203808"/>
              </p:ext>
            </p:extLst>
          </p:nvPr>
        </p:nvGraphicFramePr>
        <p:xfrm>
          <a:off x="914400" y="1143000"/>
          <a:ext cx="7313400" cy="3910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7" name="Document" r:id="rId4" imgW="7313400" imgH="3910847" progId="Word.Document.12">
                  <p:embed/>
                </p:oleObj>
              </mc:Choice>
              <mc:Fallback>
                <p:oleObj name="Document" r:id="rId4" imgW="7313400" imgH="39108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9108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67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syntax rules for JavaScript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860837"/>
              </p:ext>
            </p:extLst>
          </p:nvPr>
        </p:nvGraphicFramePr>
        <p:xfrm>
          <a:off x="914400" y="1143000"/>
          <a:ext cx="7301323" cy="1159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0" name="Document" r:id="rId4" imgW="7301323" imgH="1159772" progId="Word.Document.12">
                  <p:embed/>
                </p:oleObj>
              </mc:Choice>
              <mc:Fallback>
                <p:oleObj name="Document" r:id="rId4" imgW="7301323" imgH="11597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1159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4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split a statement over two or more lines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548707"/>
              </p:ext>
            </p:extLst>
          </p:nvPr>
        </p:nvGraphicFramePr>
        <p:xfrm>
          <a:off x="914400" y="1143000"/>
          <a:ext cx="7313400" cy="263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Document" r:id="rId4" imgW="7313400" imgH="2637213" progId="Word.Document.12">
                  <p:embed/>
                </p:oleObj>
              </mc:Choice>
              <mc:Fallback>
                <p:oleObj name="Document" r:id="rId4" imgW="7313400" imgH="26372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637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759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creating identifiers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833725"/>
              </p:ext>
            </p:extLst>
          </p:nvPr>
        </p:nvGraphicFramePr>
        <p:xfrm>
          <a:off x="914400" y="1143000"/>
          <a:ext cx="7313400" cy="2609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0" name="Document" r:id="rId4" imgW="7313400" imgH="2609510" progId="Word.Document.12">
                  <p:embed/>
                </p:oleObj>
              </mc:Choice>
              <mc:Fallback>
                <p:oleObj name="Document" r:id="rId4" imgW="7313400" imgH="26095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609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77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 identifiers in JavaScript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364150"/>
              </p:ext>
            </p:extLst>
          </p:nvPr>
        </p:nvGraphicFramePr>
        <p:xfrm>
          <a:off x="914400" y="1143000"/>
          <a:ext cx="7301323" cy="1609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Document" r:id="rId4" imgW="7301323" imgH="1609855" progId="Word.Document.12">
                  <p:embed/>
                </p:oleObj>
              </mc:Choice>
              <mc:Fallback>
                <p:oleObj name="Document" r:id="rId4" imgW="7301323" imgH="160985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1609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24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Camel casing versus underscore notation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223804"/>
              </p:ext>
            </p:extLst>
          </p:nvPr>
        </p:nvGraphicFramePr>
        <p:xfrm>
          <a:off x="914400" y="1143000"/>
          <a:ext cx="7313400" cy="920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8" name="Document" r:id="rId4" imgW="7313400" imgH="920326" progId="Word.Document.12">
                  <p:embed/>
                </p:oleObj>
              </mc:Choice>
              <mc:Fallback>
                <p:oleObj name="Document" r:id="rId4" imgW="7313400" imgH="9203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920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043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recommendations for identifiers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397601"/>
              </p:ext>
            </p:extLst>
          </p:nvPr>
        </p:nvGraphicFramePr>
        <p:xfrm>
          <a:off x="914400" y="1143000"/>
          <a:ext cx="7313400" cy="203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4" name="Document" r:id="rId4" imgW="7313400" imgH="2034576" progId="Word.Document.12">
                  <p:embed/>
                </p:oleObj>
              </mc:Choice>
              <mc:Fallback>
                <p:oleObj name="Document" r:id="rId4" imgW="7313400" imgH="20345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0345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078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JavaScript code with the comments highlighted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83983"/>
              </p:ext>
            </p:extLst>
          </p:nvPr>
        </p:nvGraphicFramePr>
        <p:xfrm>
          <a:off x="914400" y="1143000"/>
          <a:ext cx="7313612" cy="454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name="Document" r:id="rId4" imgW="7313400" imgH="4546944" progId="Word.Document.12">
                  <p:embed/>
                </p:oleObj>
              </mc:Choice>
              <mc:Fallback>
                <p:oleObj name="Document" r:id="rId4" imgW="7313400" imgH="45469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612" cy="4549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141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basic syntax rules for comments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914396"/>
              </p:ext>
            </p:extLst>
          </p:nvPr>
        </p:nvGraphicFramePr>
        <p:xfrm>
          <a:off x="914400" y="1066800"/>
          <a:ext cx="7313400" cy="3353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Document" r:id="rId4" imgW="7313400" imgH="3353902" progId="Word.Document.12">
                  <p:embed/>
                </p:oleObj>
              </mc:Choice>
              <mc:Fallback>
                <p:oleObj name="Document" r:id="rId4" imgW="7313400" imgH="33539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353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251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765407"/>
              </p:ext>
            </p:extLst>
          </p:nvPr>
        </p:nvGraphicFramePr>
        <p:xfrm>
          <a:off x="914400" y="985838"/>
          <a:ext cx="7291388" cy="536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Document" r:id="rId4" imgW="7301323" imgH="5387307" progId="Word.Document.12">
                  <p:embed/>
                </p:oleObj>
              </mc:Choice>
              <mc:Fallback>
                <p:oleObj name="Document" r:id="rId4" imgW="7301323" imgH="53873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985838"/>
                        <a:ext cx="7291388" cy="536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56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251291"/>
              </p:ext>
            </p:extLst>
          </p:nvPr>
        </p:nvGraphicFramePr>
        <p:xfrm>
          <a:off x="914400" y="1111275"/>
          <a:ext cx="7313400" cy="231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8" name="Document" r:id="rId4" imgW="7313400" imgH="2317725" progId="Word.Document.12">
                  <p:embed/>
                </p:oleObj>
              </mc:Choice>
              <mc:Fallback>
                <p:oleObj name="Document" r:id="rId4" imgW="7313400" imgH="23177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11275"/>
                        <a:ext cx="7313400" cy="231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14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JavaScript’s primitive data types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560191"/>
              </p:ext>
            </p:extLst>
          </p:nvPr>
        </p:nvGraphicFramePr>
        <p:xfrm>
          <a:off x="914400" y="1127137"/>
          <a:ext cx="7313400" cy="11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01" name="Document" r:id="rId4" imgW="7313400" imgH="1158863" progId="Word.Document.12">
                  <p:embed/>
                </p:oleObj>
              </mc:Choice>
              <mc:Fallback>
                <p:oleObj name="Document" r:id="rId4" imgW="7313400" imgH="11588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7137"/>
                        <a:ext cx="7313400" cy="115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970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number values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61564"/>
              </p:ext>
            </p:extLst>
          </p:nvPr>
        </p:nvGraphicFramePr>
        <p:xfrm>
          <a:off x="914400" y="1066800"/>
          <a:ext cx="7313400" cy="35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5" name="Document" r:id="rId4" imgW="7313400" imgH="3509688" progId="Word.Document.12">
                  <p:embed/>
                </p:oleObj>
              </mc:Choice>
              <mc:Fallback>
                <p:oleObj name="Document" r:id="rId4" imgW="7313400" imgH="35096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509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729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of string values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33478"/>
              </p:ext>
            </p:extLst>
          </p:nvPr>
        </p:nvGraphicFramePr>
        <p:xfrm>
          <a:off x="914400" y="1096354"/>
          <a:ext cx="7313400" cy="3247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38" name="Document" r:id="rId4" imgW="7313400" imgH="3247046" progId="Word.Document.12">
                  <p:embed/>
                </p:oleObj>
              </mc:Choice>
              <mc:Fallback>
                <p:oleObj name="Document" r:id="rId4" imgW="7313400" imgH="32470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96354"/>
                        <a:ext cx="7313400" cy="3247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662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two Boolean values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05175"/>
              </p:ext>
            </p:extLst>
          </p:nvPr>
        </p:nvGraphicFramePr>
        <p:xfrm>
          <a:off x="914400" y="1140576"/>
          <a:ext cx="7313400" cy="175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66" name="Document" r:id="rId4" imgW="7313400" imgH="1755024" progId="Word.Document.12">
                  <p:embed/>
                </p:oleObj>
              </mc:Choice>
              <mc:Fallback>
                <p:oleObj name="Document" r:id="rId4" imgW="7313400" imgH="17550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0576"/>
                        <a:ext cx="7313400" cy="1755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17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declare and assign a value to a variable </a:t>
            </a:r>
            <a:br>
              <a:rPr lang="en-US" dirty="0"/>
            </a:br>
            <a:r>
              <a:rPr lang="en-US" dirty="0"/>
              <a:t>in two statements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042092"/>
              </p:ext>
            </p:extLst>
          </p:nvPr>
        </p:nvGraphicFramePr>
        <p:xfrm>
          <a:off x="914400" y="1230764"/>
          <a:ext cx="7313400" cy="3265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76" name="Document" r:id="rId4" imgW="7313400" imgH="3265036" progId="Word.Document.12">
                  <p:embed/>
                </p:oleObj>
              </mc:Choice>
              <mc:Fallback>
                <p:oleObj name="Document" r:id="rId4" imgW="7313400" imgH="32650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30764"/>
                        <a:ext cx="7313400" cy="3265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978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declare and assign a value to a variable </a:t>
            </a:r>
            <a:br>
              <a:rPr lang="en-US" dirty="0"/>
            </a:br>
            <a:r>
              <a:rPr lang="en-US" dirty="0"/>
              <a:t>in one statement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776352"/>
              </p:ext>
            </p:extLst>
          </p:nvPr>
        </p:nvGraphicFramePr>
        <p:xfrm>
          <a:off x="914400" y="1230764"/>
          <a:ext cx="7313400" cy="3265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12" name="Document" r:id="rId4" imgW="7313400" imgH="3265036" progId="Word.Document.12">
                  <p:embed/>
                </p:oleObj>
              </mc:Choice>
              <mc:Fallback>
                <p:oleObj name="Document" r:id="rId4" imgW="7313400" imgH="32650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30764"/>
                        <a:ext cx="7313400" cy="3265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52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Terms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9190562"/>
              </p:ext>
            </p:extLst>
          </p:nvPr>
        </p:nvGraphicFramePr>
        <p:xfrm>
          <a:off x="914400" y="1143000"/>
          <a:ext cx="7313400" cy="3090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4" name="Document" r:id="rId4" imgW="7313400" imgH="3090181" progId="Word.Document.12">
                  <p:embed/>
                </p:oleObj>
              </mc:Choice>
              <mc:Fallback>
                <p:oleObj name="Document" r:id="rId4" imgW="7313400" imgH="30901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090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543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JavaScript’s arithmetic operators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815174"/>
              </p:ext>
            </p:extLst>
          </p:nvPr>
        </p:nvGraphicFramePr>
        <p:xfrm>
          <a:off x="914400" y="1141368"/>
          <a:ext cx="7389702" cy="4268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Document" r:id="rId4" imgW="7389702" imgH="4268832" progId="Word.Document.12">
                  <p:embed/>
                </p:oleObj>
              </mc:Choice>
              <mc:Fallback>
                <p:oleObj name="Document" r:id="rId4" imgW="7389702" imgH="42688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1368"/>
                        <a:ext cx="7389702" cy="4268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974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order of precedence </a:t>
            </a:r>
            <a:br>
              <a:rPr lang="en-US" dirty="0"/>
            </a:br>
            <a:r>
              <a:rPr lang="en-US" dirty="0"/>
              <a:t>for arithmetic expressions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710946"/>
              </p:ext>
            </p:extLst>
          </p:nvPr>
        </p:nvGraphicFramePr>
        <p:xfrm>
          <a:off x="914400" y="1371600"/>
          <a:ext cx="7389702" cy="2270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9" name="Document" r:id="rId4" imgW="7389702" imgH="2270594" progId="Word.Document.12">
                  <p:embed/>
                </p:oleObj>
              </mc:Choice>
              <mc:Fallback>
                <p:oleObj name="Document" r:id="rId4" imgW="7389702" imgH="22705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89702" cy="2270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542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(continued)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018619"/>
              </p:ext>
            </p:extLst>
          </p:nvPr>
        </p:nvGraphicFramePr>
        <p:xfrm>
          <a:off x="914400" y="1143000"/>
          <a:ext cx="7313400" cy="5381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5" name="Document" r:id="rId4" imgW="7301323" imgH="5382626" progId="Word.Document.12">
                  <p:embed/>
                </p:oleObj>
              </mc:Choice>
              <mc:Fallback>
                <p:oleObj name="Document" r:id="rId4" imgW="7301323" imgH="5382626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313400" cy="53816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53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of simple arithmetic expressions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491138"/>
              </p:ext>
            </p:extLst>
          </p:nvPr>
        </p:nvGraphicFramePr>
        <p:xfrm>
          <a:off x="914400" y="1143000"/>
          <a:ext cx="7389702" cy="4122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4" name="Document" r:id="rId4" imgW="7389702" imgH="4122040" progId="Word.Document.12">
                  <p:embed/>
                </p:oleObj>
              </mc:Choice>
              <mc:Fallback>
                <p:oleObj name="Document" r:id="rId4" imgW="7389702" imgH="41220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89702" cy="4122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429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Code that calculates sales tax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768924"/>
              </p:ext>
            </p:extLst>
          </p:nvPr>
        </p:nvGraphicFramePr>
        <p:xfrm>
          <a:off x="914400" y="1066800"/>
          <a:ext cx="7313400" cy="245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6" name="Document" r:id="rId4" imgW="7313400" imgH="2457322" progId="Word.Document.12">
                  <p:embed/>
                </p:oleObj>
              </mc:Choice>
              <mc:Fallback>
                <p:oleObj name="Document" r:id="rId4" imgW="7313400" imgH="24573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457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610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most useful compound assignment operators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835805"/>
              </p:ext>
            </p:extLst>
          </p:nvPr>
        </p:nvGraphicFramePr>
        <p:xfrm>
          <a:off x="914400" y="1066800"/>
          <a:ext cx="7389702" cy="4261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0" name="Document" r:id="rId4" imgW="7389702" imgH="4261636" progId="Word.Document.12">
                  <p:embed/>
                </p:oleObj>
              </mc:Choice>
              <mc:Fallback>
                <p:oleObj name="Document" r:id="rId4" imgW="7389702" imgH="42616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89702" cy="4261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012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Three ways to increment a counter variable by 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343265"/>
              </p:ext>
            </p:extLst>
          </p:nvPr>
        </p:nvGraphicFramePr>
        <p:xfrm>
          <a:off x="914400" y="1143000"/>
          <a:ext cx="7313400" cy="920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8" name="Document" r:id="rId4" imgW="7313400" imgH="920326" progId="Word.Document.12">
                  <p:embed/>
                </p:oleObj>
              </mc:Choice>
              <mc:Fallback>
                <p:oleObj name="Document" r:id="rId4" imgW="7313400" imgH="9203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920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343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floating-point result that isn’t precise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486488"/>
              </p:ext>
            </p:extLst>
          </p:nvPr>
        </p:nvGraphicFramePr>
        <p:xfrm>
          <a:off x="914400" y="1143000"/>
          <a:ext cx="7313400" cy="295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9" name="Document" r:id="rId4" imgW="7313400" imgH="2955262" progId="Word.Document.12">
                  <p:embed/>
                </p:oleObj>
              </mc:Choice>
              <mc:Fallback>
                <p:oleObj name="Document" r:id="rId4" imgW="7313400" imgH="29552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955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431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Terms related to arithmetic expressions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371625"/>
              </p:ext>
            </p:extLst>
          </p:nvPr>
        </p:nvGraphicFramePr>
        <p:xfrm>
          <a:off x="914400" y="1143000"/>
          <a:ext cx="7313400" cy="1545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2" name="Document" r:id="rId4" imgW="7313400" imgH="1545270" progId="Word.Document.12">
                  <p:embed/>
                </p:oleObj>
              </mc:Choice>
              <mc:Fallback>
                <p:oleObj name="Document" r:id="rId4" imgW="7313400" imgH="1545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545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54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concatenation operators for strings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338125"/>
              </p:ext>
            </p:extLst>
          </p:nvPr>
        </p:nvGraphicFramePr>
        <p:xfrm>
          <a:off x="914400" y="1028883"/>
          <a:ext cx="7389702" cy="4990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6" name="Document" r:id="rId4" imgW="7389702" imgH="4990917" progId="Word.Document.12">
                  <p:embed/>
                </p:oleObj>
              </mc:Choice>
              <mc:Fallback>
                <p:oleObj name="Document" r:id="rId4" imgW="7389702" imgH="49909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28883"/>
                        <a:ext cx="7389702" cy="4990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34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concatenate a string and a number </a:t>
            </a:r>
            <a:br>
              <a:rPr lang="en-US" dirty="0"/>
            </a:br>
            <a:r>
              <a:rPr lang="en-US" dirty="0"/>
              <a:t>with the + operator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316061"/>
              </p:ext>
            </p:extLst>
          </p:nvPr>
        </p:nvGraphicFramePr>
        <p:xfrm>
          <a:off x="914400" y="1295400"/>
          <a:ext cx="7313400" cy="23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0" name="Document" r:id="rId4" imgW="7313400" imgH="2347228" progId="Word.Document.12">
                  <p:embed/>
                </p:oleObj>
              </mc:Choice>
              <mc:Fallback>
                <p:oleObj name="Document" r:id="rId4" imgW="7313400" imgH="2347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34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094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Some of the escape sequences that can be used in strings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375729"/>
              </p:ext>
            </p:extLst>
          </p:nvPr>
        </p:nvGraphicFramePr>
        <p:xfrm>
          <a:off x="914400" y="1295400"/>
          <a:ext cx="7389812" cy="258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5" name="Document" r:id="rId4" imgW="7389702" imgH="2581447" progId="Word.Document.12">
                  <p:embed/>
                </p:oleObj>
              </mc:Choice>
              <mc:Fallback>
                <p:oleObj name="Document" r:id="rId4" imgW="7389702" imgH="25814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89812" cy="2582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548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Terms related to strings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749733"/>
              </p:ext>
            </p:extLst>
          </p:nvPr>
        </p:nvGraphicFramePr>
        <p:xfrm>
          <a:off x="914400" y="1143000"/>
          <a:ext cx="7313400" cy="1545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9" name="Document" r:id="rId4" imgW="7313400" imgH="1545270" progId="Word.Document.12">
                  <p:embed/>
                </p:oleObj>
              </mc:Choice>
              <mc:Fallback>
                <p:oleObj name="Document" r:id="rId4" imgW="7313400" imgH="1545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545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093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attributes of the script element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06742"/>
              </p:ext>
            </p:extLst>
          </p:nvPr>
        </p:nvGraphicFramePr>
        <p:xfrm>
          <a:off x="914400" y="1066800"/>
          <a:ext cx="7313400" cy="17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Document" r:id="rId4" imgW="7313400" imgH="1733437" progId="Word.Document.12">
                  <p:embed/>
                </p:oleObj>
              </mc:Choice>
              <mc:Fallback>
                <p:oleObj name="Document" r:id="rId4" imgW="7313400" imgH="17334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733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207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Common methods of the window object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351395"/>
              </p:ext>
            </p:extLst>
          </p:nvPr>
        </p:nvGraphicFramePr>
        <p:xfrm>
          <a:off x="914400" y="1066800"/>
          <a:ext cx="7313400" cy="2810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6" name="Document" r:id="rId4" imgW="7313400" imgH="2810269" progId="Word.Document.12">
                  <p:embed/>
                </p:oleObj>
              </mc:Choice>
              <mc:Fallback>
                <p:oleObj name="Document" r:id="rId4" imgW="7313400" imgH="28102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810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892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statement that calls the prompt() method </a:t>
            </a:r>
            <a:br>
              <a:rPr lang="en-US" dirty="0"/>
            </a:br>
            <a:r>
              <a:rPr lang="en-US" dirty="0"/>
              <a:t>with the object name omitted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627505"/>
              </p:ext>
            </p:extLst>
          </p:nvPr>
        </p:nvGraphicFramePr>
        <p:xfrm>
          <a:off x="914400" y="1295400"/>
          <a:ext cx="7313400" cy="326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" name="Document" r:id="rId4" imgW="7313400" imgH="3266475" progId="Word.Document.12">
                  <p:embed/>
                </p:oleObj>
              </mc:Choice>
              <mc:Fallback>
                <p:oleObj name="Document" r:id="rId4" imgW="7313400" imgH="32664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266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639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One property of the window object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868078"/>
              </p:ext>
            </p:extLst>
          </p:nvPr>
        </p:nvGraphicFramePr>
        <p:xfrm>
          <a:off x="914400" y="1078894"/>
          <a:ext cx="7313400" cy="2350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9" name="Document" r:id="rId4" imgW="7313400" imgH="2350106" progId="Word.Document.12">
                  <p:embed/>
                </p:oleObj>
              </mc:Choice>
              <mc:Fallback>
                <p:oleObj name="Document" r:id="rId4" imgW="7313400" imgH="23501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78894"/>
                        <a:ext cx="7313400" cy="2350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37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methods of the window object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330523"/>
              </p:ext>
            </p:extLst>
          </p:nvPr>
        </p:nvGraphicFramePr>
        <p:xfrm>
          <a:off x="914400" y="1066800"/>
          <a:ext cx="7313400" cy="2603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3" name="Document" r:id="rId4" imgW="7313400" imgH="2603753" progId="Word.Document.12">
                  <p:embed/>
                </p:oleObj>
              </mc:Choice>
              <mc:Fallback>
                <p:oleObj name="Document" r:id="rId4" imgW="7313400" imgH="26037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603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923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Examples that use the </a:t>
            </a:r>
            <a:r>
              <a:rPr lang="en-US" dirty="0" err="1"/>
              <a:t>parseInt</a:t>
            </a:r>
            <a:r>
              <a:rPr lang="en-US" dirty="0"/>
              <a:t>() </a:t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 err="1"/>
              <a:t>parseFloat</a:t>
            </a:r>
            <a:r>
              <a:rPr lang="en-US" dirty="0"/>
              <a:t>() methods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375742"/>
              </p:ext>
            </p:extLst>
          </p:nvPr>
        </p:nvGraphicFramePr>
        <p:xfrm>
          <a:off x="914400" y="1351218"/>
          <a:ext cx="7313400" cy="322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7" name="Document" r:id="rId4" imgW="7313400" imgH="3220782" progId="Word.Document.12">
                  <p:embed/>
                </p:oleObj>
              </mc:Choice>
              <mc:Fallback>
                <p:oleObj name="Document" r:id="rId4" imgW="7313400" imgH="3220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51218"/>
                        <a:ext cx="7313400" cy="322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624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same examples with the parse methods embedded in the alert() method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2614589"/>
              </p:ext>
            </p:extLst>
          </p:nvPr>
        </p:nvGraphicFramePr>
        <p:xfrm>
          <a:off x="914400" y="1355483"/>
          <a:ext cx="7313400" cy="253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9" name="Document" r:id="rId4" imgW="7313400" imgH="2530717" progId="Word.Document.12">
                  <p:embed/>
                </p:oleObj>
              </mc:Choice>
              <mc:Fallback>
                <p:oleObj name="Document" r:id="rId4" imgW="7313400" imgH="25307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55483"/>
                        <a:ext cx="7313400" cy="2530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69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methods of the document object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063183"/>
              </p:ext>
            </p:extLst>
          </p:nvPr>
        </p:nvGraphicFramePr>
        <p:xfrm>
          <a:off x="914400" y="1140248"/>
          <a:ext cx="7313400" cy="612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3" name="Document" r:id="rId4" imgW="7313400" imgH="612352" progId="Word.Document.12">
                  <p:embed/>
                </p:oleObj>
              </mc:Choice>
              <mc:Fallback>
                <p:oleObj name="Document" r:id="rId4" imgW="7313400" imgH="6123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0248"/>
                        <a:ext cx="7313400" cy="612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969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of the write() and </a:t>
            </a:r>
            <a:r>
              <a:rPr lang="en-US" dirty="0" err="1"/>
              <a:t>writeln</a:t>
            </a:r>
            <a:r>
              <a:rPr lang="en-US" dirty="0"/>
              <a:t>() methods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13596"/>
              </p:ext>
            </p:extLst>
          </p:nvPr>
        </p:nvGraphicFramePr>
        <p:xfrm>
          <a:off x="914400" y="1143000"/>
          <a:ext cx="7313400" cy="4677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9" name="Document" r:id="rId4" imgW="7313400" imgH="4677186" progId="Word.Document.12">
                  <p:embed/>
                </p:oleObj>
              </mc:Choice>
              <mc:Fallback>
                <p:oleObj name="Document" r:id="rId4" imgW="7313400" imgH="46771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677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241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output in a browser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8" descr="M:\Current projects\JavaScript and jQuery\Manuscript\Chapter 02\2-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1250339"/>
            <a:ext cx="5105400" cy="240726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96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Terms related to objects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032637"/>
              </p:ext>
            </p:extLst>
          </p:nvPr>
        </p:nvGraphicFramePr>
        <p:xfrm>
          <a:off x="914400" y="1143000"/>
          <a:ext cx="7313400" cy="347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83" name="Document" r:id="rId4" imgW="7313400" imgH="3476588" progId="Word.Document.12">
                  <p:embed/>
                </p:oleObj>
              </mc:Choice>
              <mc:Fallback>
                <p:oleObj name="Document" r:id="rId4" imgW="7313400" imgH="34765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476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381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A script element that embeds JavaScript </a:t>
            </a:r>
            <a:br>
              <a:rPr lang="en-US" dirty="0" smtClean="0"/>
            </a:br>
            <a:r>
              <a:rPr lang="en-US" dirty="0" smtClean="0"/>
              <a:t>in the head section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135524"/>
              </p:ext>
            </p:extLst>
          </p:nvPr>
        </p:nvGraphicFramePr>
        <p:xfrm>
          <a:off x="914400" y="1295400"/>
          <a:ext cx="7313400" cy="322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Document" r:id="rId4" imgW="7313400" imgH="3220782" progId="Word.Document.12">
                  <p:embed/>
                </p:oleObj>
              </mc:Choice>
              <mc:Fallback>
                <p:oleObj name="Document" r:id="rId4" imgW="7313400" imgH="3220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22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8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Calculate MPG application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7479783"/>
              </p:ext>
            </p:extLst>
          </p:nvPr>
        </p:nvGraphicFramePr>
        <p:xfrm>
          <a:off x="914400" y="1066800"/>
          <a:ext cx="7313400" cy="477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1" name="Document" r:id="rId4" imgW="7313400" imgH="4772169" progId="Word.Document.12">
                  <p:embed/>
                </p:oleObj>
              </mc:Choice>
              <mc:Fallback>
                <p:oleObj name="Document" r:id="rId4" imgW="7313400" imgH="47721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772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721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Calculate MPG application (continued)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526894"/>
              </p:ext>
            </p:extLst>
          </p:nvPr>
        </p:nvGraphicFramePr>
        <p:xfrm>
          <a:off x="914400" y="1080841"/>
          <a:ext cx="7313400" cy="2195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6" name="Document" r:id="rId4" imgW="7313400" imgH="2195759" progId="Word.Document.12">
                  <p:embed/>
                </p:oleObj>
              </mc:Choice>
              <mc:Fallback>
                <p:oleObj name="Document" r:id="rId4" imgW="7313400" imgH="219575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80841"/>
                        <a:ext cx="7313400" cy="2195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09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HTML and JavaScript for the application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031887"/>
              </p:ext>
            </p:extLst>
          </p:nvPr>
        </p:nvGraphicFramePr>
        <p:xfrm>
          <a:off x="914400" y="1143000"/>
          <a:ext cx="7313400" cy="437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0" name="Document" r:id="rId4" imgW="7313400" imgH="4371010" progId="Word.Document.12">
                  <p:embed/>
                </p:oleObj>
              </mc:Choice>
              <mc:Fallback>
                <p:oleObj name="Document" r:id="rId4" imgW="7313400" imgH="43710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371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3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results of the Test Scores application </a:t>
            </a:r>
            <a:br>
              <a:rPr lang="en-US" dirty="0"/>
            </a:br>
            <a:r>
              <a:rPr lang="en-US" dirty="0"/>
              <a:t>in a browser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47800"/>
            <a:ext cx="5181600" cy="22779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266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and JavaScript for the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20741"/>
              </p:ext>
            </p:extLst>
          </p:nvPr>
        </p:nvGraphicFramePr>
        <p:xfrm>
          <a:off x="914400" y="1143000"/>
          <a:ext cx="7313400" cy="437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6" name="Document" r:id="rId4" imgW="7313400" imgH="4371010" progId="Word.Document.12">
                  <p:embed/>
                </p:oleObj>
              </mc:Choice>
              <mc:Fallback>
                <p:oleObj name="Document" r:id="rId4" imgW="7313400" imgH="43710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371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81082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HTML and JavaScript (cont.)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1638350"/>
              </p:ext>
            </p:extLst>
          </p:nvPr>
        </p:nvGraphicFramePr>
        <p:xfrm>
          <a:off x="914400" y="1143000"/>
          <a:ext cx="7313400" cy="460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64" name="Document" r:id="rId4" imgW="7313400" imgH="4600912" progId="Word.Document.12">
                  <p:embed/>
                </p:oleObj>
              </mc:Choice>
              <mc:Fallback>
                <p:oleObj name="Document" r:id="rId4" imgW="7313400" imgH="46009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600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971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2-1  Modify the MPG 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263481"/>
              </p:ext>
            </p:extLst>
          </p:nvPr>
        </p:nvGraphicFramePr>
        <p:xfrm>
          <a:off x="914400" y="1066800"/>
          <a:ext cx="7313400" cy="2887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35" name="Document" r:id="rId4" imgW="7313400" imgH="2887623" progId="Word.Document.12">
                  <p:embed/>
                </p:oleObj>
              </mc:Choice>
              <mc:Fallback>
                <p:oleObj name="Document" r:id="rId4" imgW="7313400" imgH="28876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8876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75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2-3  Create a simple 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385783"/>
              </p:ext>
            </p:extLst>
          </p:nvPr>
        </p:nvGraphicFramePr>
        <p:xfrm>
          <a:off x="914400" y="1143000"/>
          <a:ext cx="7313400" cy="2766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3" name="Document" r:id="rId4" imgW="7313400" imgH="2766735" progId="Word.Document.12">
                  <p:embed/>
                </p:oleObj>
              </mc:Choice>
              <mc:Fallback>
                <p:oleObj name="Document" r:id="rId4" imgW="7313400" imgH="27667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7667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737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2-1  Convert Fahrenheit to Celsius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1101133"/>
              </p:ext>
            </p:extLst>
          </p:nvPr>
        </p:nvGraphicFramePr>
        <p:xfrm>
          <a:off x="914400" y="1066800"/>
          <a:ext cx="7313400" cy="47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0" name="Document" r:id="rId4" imgW="7313400" imgH="4736550" progId="Word.Document.12">
                  <p:embed/>
                </p:oleObj>
              </mc:Choice>
              <mc:Fallback>
                <p:oleObj name="Document" r:id="rId4" imgW="7313400" imgH="47365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736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035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2-1  Modify the Test Scores 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087741"/>
              </p:ext>
            </p:extLst>
          </p:nvPr>
        </p:nvGraphicFramePr>
        <p:xfrm>
          <a:off x="914400" y="1071563"/>
          <a:ext cx="7291388" cy="374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05" name="Document" r:id="rId3" imgW="7301323" imgH="3762329" progId="Word.Document.12">
                  <p:embed/>
                </p:oleObj>
              </mc:Choice>
              <mc:Fallback>
                <p:oleObj name="Document" r:id="rId3" imgW="7301323" imgH="37623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71563"/>
                        <a:ext cx="7291388" cy="3741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159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239273"/>
              </p:ext>
            </p:extLst>
          </p:nvPr>
        </p:nvGraphicFramePr>
        <p:xfrm>
          <a:off x="914400" y="1131938"/>
          <a:ext cx="7301323" cy="7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Document" r:id="rId4" imgW="7301323" imgH="773062" progId="Word.Document.12">
                  <p:embed/>
                </p:oleObj>
              </mc:Choice>
              <mc:Fallback>
                <p:oleObj name="Document" r:id="rId4" imgW="7301323" imgH="7730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31938"/>
                        <a:ext cx="7301323" cy="7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19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JavaScript in the body of an HTML document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1481"/>
              </p:ext>
            </p:extLst>
          </p:nvPr>
        </p:nvGraphicFramePr>
        <p:xfrm>
          <a:off x="914400" y="1143000"/>
          <a:ext cx="7313400" cy="322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9" name="Document" r:id="rId4" imgW="7313400" imgH="3220782" progId="Word.Document.12">
                  <p:embed/>
                </p:oleObj>
              </mc:Choice>
              <mc:Fallback>
                <p:oleObj name="Document" r:id="rId4" imgW="7313400" imgH="3220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22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959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 of the JavaScript in a web browser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98029"/>
            <a:ext cx="4495800" cy="12927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32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noscript</a:t>
            </a:r>
            <a:r>
              <a:rPr lang="en-US" dirty="0" smtClean="0"/>
              <a:t> element in the body </a:t>
            </a:r>
            <a:br>
              <a:rPr lang="en-US" dirty="0" smtClean="0"/>
            </a:br>
            <a:r>
              <a:rPr lang="en-US" dirty="0" smtClean="0"/>
              <a:t>of an HTML document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188458"/>
              </p:ext>
            </p:extLst>
          </p:nvPr>
        </p:nvGraphicFramePr>
        <p:xfrm>
          <a:off x="914400" y="1371600"/>
          <a:ext cx="7313400" cy="184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2" name="Document" r:id="rId4" imgW="7313400" imgH="1840293" progId="Word.Document.12">
                  <p:embed/>
                </p:oleObj>
              </mc:Choice>
              <mc:Fallback>
                <p:oleObj name="Document" r:id="rId4" imgW="7313400" imgH="18402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1840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58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1053</TotalTime>
  <Words>1639</Words>
  <Application>Microsoft Office PowerPoint</Application>
  <PresentationFormat>On-screen Show (4:3)</PresentationFormat>
  <Paragraphs>295</Paragraphs>
  <Slides>59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65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2</vt:lpstr>
      <vt:lpstr>Objectives</vt:lpstr>
      <vt:lpstr>Objectives (continued)</vt:lpstr>
      <vt:lpstr>Two attributes of the script element</vt:lpstr>
      <vt:lpstr>A script element that embeds JavaScript  in the head section</vt:lpstr>
      <vt:lpstr>Terms</vt:lpstr>
      <vt:lpstr>JavaScript in the body of an HTML document</vt:lpstr>
      <vt:lpstr>The result of the JavaScript in a web browser</vt:lpstr>
      <vt:lpstr>A noscript element in the body  of an HTML document</vt:lpstr>
      <vt:lpstr>A noscript element at the start  of an HTML document</vt:lpstr>
      <vt:lpstr>A block of JavaScript code</vt:lpstr>
      <vt:lpstr>The basic syntax rules for JavaScript</vt:lpstr>
      <vt:lpstr>How to split a statement over two or more lines</vt:lpstr>
      <vt:lpstr>Rules for creating identifiers</vt:lpstr>
      <vt:lpstr>Valid identifiers in JavaScript</vt:lpstr>
      <vt:lpstr>Camel casing versus underscore notation</vt:lpstr>
      <vt:lpstr>Naming recommendations for identifiers</vt:lpstr>
      <vt:lpstr>JavaScript code with the comments highlighted</vt:lpstr>
      <vt:lpstr>The basic syntax rules for comments</vt:lpstr>
      <vt:lpstr>Terms</vt:lpstr>
      <vt:lpstr>JavaScript’s primitive data types</vt:lpstr>
      <vt:lpstr>Examples of number values</vt:lpstr>
      <vt:lpstr>Examples of string values</vt:lpstr>
      <vt:lpstr>The two Boolean values</vt:lpstr>
      <vt:lpstr>How to declare and assign a value to a variable  in two statements</vt:lpstr>
      <vt:lpstr>How to declare and assign a value to a variable  in one statement</vt:lpstr>
      <vt:lpstr>Terms</vt:lpstr>
      <vt:lpstr>JavaScript’s arithmetic operators</vt:lpstr>
      <vt:lpstr>The order of precedence  for arithmetic expressions</vt:lpstr>
      <vt:lpstr>Examples of simple arithmetic expressions</vt:lpstr>
      <vt:lpstr>Code that calculates sales tax</vt:lpstr>
      <vt:lpstr>The most useful compound assignment operators</vt:lpstr>
      <vt:lpstr>Three ways to increment a counter variable by 1</vt:lpstr>
      <vt:lpstr>A floating-point result that isn’t precise</vt:lpstr>
      <vt:lpstr>Terms related to arithmetic expressions</vt:lpstr>
      <vt:lpstr>The concatenation operators for strings</vt:lpstr>
      <vt:lpstr>How to concatenate a string and a number  with the + operator</vt:lpstr>
      <vt:lpstr>Some of the escape sequences that can be used in strings</vt:lpstr>
      <vt:lpstr>Terms related to strings</vt:lpstr>
      <vt:lpstr>Common methods of the window object</vt:lpstr>
      <vt:lpstr>A statement that calls the prompt() method  with the object name omitted</vt:lpstr>
      <vt:lpstr>One property of the window object</vt:lpstr>
      <vt:lpstr>Two methods of the window object</vt:lpstr>
      <vt:lpstr>Examples that use the parseInt()  and parseFloat() methods</vt:lpstr>
      <vt:lpstr>The same examples with the parse methods embedded in the alert() method</vt:lpstr>
      <vt:lpstr>Two methods of the document object</vt:lpstr>
      <vt:lpstr>Examples of the write() and writeln() methods</vt:lpstr>
      <vt:lpstr>The output in a browser</vt:lpstr>
      <vt:lpstr>Terms related to objects</vt:lpstr>
      <vt:lpstr>The Calculate MPG application</vt:lpstr>
      <vt:lpstr>The Calculate MPG application (continued)</vt:lpstr>
      <vt:lpstr>The HTML and JavaScript for the application</vt:lpstr>
      <vt:lpstr>The results of the Test Scores application  in a browser</vt:lpstr>
      <vt:lpstr>The HTML and JavaScript for the application</vt:lpstr>
      <vt:lpstr>The HTML and JavaScript (cont.)</vt:lpstr>
      <vt:lpstr>Exercise 2-1  Modify the MPG application</vt:lpstr>
      <vt:lpstr>Exercise 2-3  Create a simple application</vt:lpstr>
      <vt:lpstr>Extra 2-1  Convert Fahrenheit to Celsius</vt:lpstr>
      <vt:lpstr>Short 2-1  Modify the Test Scores application</vt:lpstr>
    </vt:vector>
  </TitlesOfParts>
  <Company>Mike Murach &amp; Associates,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Anne Boehm</cp:lastModifiedBy>
  <cp:revision>99</cp:revision>
  <dcterms:created xsi:type="dcterms:W3CDTF">2010-11-30T18:46:51Z</dcterms:created>
  <dcterms:modified xsi:type="dcterms:W3CDTF">2017-02-10T23:40:02Z</dcterms:modified>
</cp:coreProperties>
</file>