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74"/>
  </p:notesMasterIdLst>
  <p:handoutMasterIdLst>
    <p:handoutMasterId r:id="rId75"/>
  </p:handoutMasterIdLst>
  <p:sldIdLst>
    <p:sldId id="323" r:id="rId2"/>
    <p:sldId id="324" r:id="rId3"/>
    <p:sldId id="325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71" r:id="rId14"/>
    <p:sldId id="372" r:id="rId15"/>
    <p:sldId id="373" r:id="rId16"/>
    <p:sldId id="374" r:id="rId17"/>
    <p:sldId id="375" r:id="rId18"/>
    <p:sldId id="336" r:id="rId19"/>
    <p:sldId id="343" r:id="rId20"/>
    <p:sldId id="344" r:id="rId21"/>
    <p:sldId id="345" r:id="rId22"/>
    <p:sldId id="346" r:id="rId23"/>
    <p:sldId id="347" r:id="rId24"/>
    <p:sldId id="348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0" r:id="rId40"/>
    <p:sldId id="391" r:id="rId41"/>
    <p:sldId id="392" r:id="rId42"/>
    <p:sldId id="393" r:id="rId43"/>
    <p:sldId id="394" r:id="rId44"/>
    <p:sldId id="395" r:id="rId45"/>
    <p:sldId id="396" r:id="rId46"/>
    <p:sldId id="397" r:id="rId47"/>
    <p:sldId id="398" r:id="rId48"/>
    <p:sldId id="399" r:id="rId49"/>
    <p:sldId id="400" r:id="rId50"/>
    <p:sldId id="401" r:id="rId51"/>
    <p:sldId id="402" r:id="rId52"/>
    <p:sldId id="412" r:id="rId53"/>
    <p:sldId id="423" r:id="rId54"/>
    <p:sldId id="424" r:id="rId55"/>
    <p:sldId id="425" r:id="rId56"/>
    <p:sldId id="426" r:id="rId57"/>
    <p:sldId id="427" r:id="rId58"/>
    <p:sldId id="414" r:id="rId59"/>
    <p:sldId id="415" r:id="rId60"/>
    <p:sldId id="416" r:id="rId61"/>
    <p:sldId id="417" r:id="rId62"/>
    <p:sldId id="418" r:id="rId63"/>
    <p:sldId id="419" r:id="rId64"/>
    <p:sldId id="420" r:id="rId65"/>
    <p:sldId id="366" r:id="rId66"/>
    <p:sldId id="421" r:id="rId67"/>
    <p:sldId id="428" r:id="rId68"/>
    <p:sldId id="367" r:id="rId69"/>
    <p:sldId id="368" r:id="rId70"/>
    <p:sldId id="422" r:id="rId71"/>
    <p:sldId id="369" r:id="rId72"/>
    <p:sldId id="370" r:id="rId73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52" autoAdjust="0"/>
  </p:normalViewPr>
  <p:slideViewPr>
    <p:cSldViewPr>
      <p:cViewPr varScale="1">
        <p:scale>
          <a:sx n="82" d="100"/>
          <a:sy n="82" d="100"/>
        </p:scale>
        <p:origin x="90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0.xml"/><Relationship Id="rId1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694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694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1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38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3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4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2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4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5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7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48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49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51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52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53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55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56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57.e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6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61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62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Relationship Id="rId4" Type="http://schemas.openxmlformats.org/officeDocument/2006/relationships/image" Target="../media/image63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Relationship Id="rId4" Type="http://schemas.openxmlformats.org/officeDocument/2006/relationships/image" Target="../media/image64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Relationship Id="rId4" Type="http://schemas.openxmlformats.org/officeDocument/2006/relationships/image" Target="../media/image65.emf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8.vml"/><Relationship Id="rId4" Type="http://schemas.openxmlformats.org/officeDocument/2006/relationships/image" Target="../media/image67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9.vml"/><Relationship Id="rId4" Type="http://schemas.openxmlformats.org/officeDocument/2006/relationships/image" Target="../media/image68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0.vml"/><Relationship Id="rId4" Type="http://schemas.openxmlformats.org/officeDocument/2006/relationships/image" Target="../media/image69.emf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70.emf"/><Relationship Id="rId4" Type="http://schemas.openxmlformats.org/officeDocument/2006/relationships/package" Target="../embeddings/Microsoft_Word_Document6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2.vml"/><Relationship Id="rId4" Type="http://schemas.openxmlformats.org/officeDocument/2006/relationships/image" Target="../media/image72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3.vml"/><Relationship Id="rId4" Type="http://schemas.openxmlformats.org/officeDocument/2006/relationships/image" Target="../media/image73.e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4.vml"/><Relationship Id="rId4" Type="http://schemas.openxmlformats.org/officeDocument/2006/relationships/image" Target="../media/image7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492443"/>
          </a:xfrm>
        </p:spPr>
        <p:txBody>
          <a:bodyPr/>
          <a:lstStyle/>
          <a:p>
            <a:pPr algn="ctr"/>
            <a:r>
              <a:rPr lang="en-US" sz="3200" dirty="0" smtClean="0"/>
              <a:t>Chapter 6</a:t>
            </a:r>
            <a:endParaRPr lang="en-US" sz="3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05369"/>
              </p:ext>
            </p:extLst>
          </p:nvPr>
        </p:nvGraphicFramePr>
        <p:xfrm>
          <a:off x="914400" y="1600200"/>
          <a:ext cx="718502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ocument" r:id="rId3" imgW="7313400" imgH="2482506" progId="Word.Document.12">
                  <p:embed/>
                </p:oleObj>
              </mc:Choice>
              <mc:Fallback>
                <p:oleObj name="Document" r:id="rId3" imgW="7313400" imgH="24825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185025" cy="243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Common methods of the Document </a:t>
            </a:r>
            <a:br>
              <a:rPr lang="en-US" dirty="0"/>
            </a:br>
            <a:r>
              <a:rPr lang="en-US" dirty="0"/>
              <a:t>and Element interfaces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4277255"/>
              </p:ext>
            </p:extLst>
          </p:nvPr>
        </p:nvGraphicFramePr>
        <p:xfrm>
          <a:off x="914400" y="1278415"/>
          <a:ext cx="7313400" cy="2683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Document" r:id="rId3" imgW="7313400" imgH="2683985" progId="Word.Document.12">
                  <p:embed/>
                </p:oleObj>
              </mc:Choice>
              <mc:Fallback>
                <p:oleObj name="Document" r:id="rId3" imgW="7313400" imgH="26839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78415"/>
                        <a:ext cx="7313400" cy="2683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869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create an array of all &lt;a&gt; tags </a:t>
            </a:r>
            <a:br>
              <a:rPr lang="en-US" dirty="0"/>
            </a:br>
            <a:r>
              <a:rPr lang="en-US" dirty="0"/>
              <a:t>in a document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20904"/>
              </p:ext>
            </p:extLst>
          </p:nvPr>
        </p:nvGraphicFramePr>
        <p:xfrm>
          <a:off x="914400" y="1295400"/>
          <a:ext cx="7313400" cy="165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Document" r:id="rId3" imgW="7313400" imgH="1657163" progId="Word.Document.12">
                  <p:embed/>
                </p:oleObj>
              </mc:Choice>
              <mc:Fallback>
                <p:oleObj name="Document" r:id="rId3" imgW="7313400" imgH="16571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657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48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test for and get an attribute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931068"/>
              </p:ext>
            </p:extLst>
          </p:nvPr>
        </p:nvGraphicFramePr>
        <p:xfrm>
          <a:off x="914400" y="1066800"/>
          <a:ext cx="7313400" cy="3073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3" name="Document" r:id="rId3" imgW="7313400" imgH="3073990" progId="Word.Document.12">
                  <p:embed/>
                </p:oleObj>
              </mc:Choice>
              <mc:Fallback>
                <p:oleObj name="Document" r:id="rId3" imgW="7313400" imgH="30739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073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09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URL for the DOM HTML specification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284465"/>
              </p:ext>
            </p:extLst>
          </p:nvPr>
        </p:nvGraphicFramePr>
        <p:xfrm>
          <a:off x="914400" y="1143000"/>
          <a:ext cx="7313612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5" name="Document" r:id="rId3" imgW="7313400" imgH="498300" progId="Word.Document.12">
                  <p:embed/>
                </p:oleObj>
              </mc:Choice>
              <mc:Fallback>
                <p:oleObj name="Document" r:id="rId3" imgW="7313400" imgH="498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612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356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properties available </a:t>
            </a:r>
            <a:br>
              <a:rPr lang="en-US" dirty="0" smtClean="0"/>
            </a:br>
            <a:r>
              <a:rPr lang="en-US" dirty="0" smtClean="0"/>
              <a:t>with the DOM HTML specification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9883053"/>
              </p:ext>
            </p:extLst>
          </p:nvPr>
        </p:nvGraphicFramePr>
        <p:xfrm>
          <a:off x="914400" y="1295400"/>
          <a:ext cx="7313400" cy="43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0" name="Document" r:id="rId3" imgW="7313400" imgH="4350862" progId="Word.Document.12">
                  <p:embed/>
                </p:oleObj>
              </mc:Choice>
              <mc:Fallback>
                <p:oleObj name="Document" r:id="rId3" imgW="7313400" imgH="43508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350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299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DOM HTML specification </a:t>
            </a:r>
            <a:br>
              <a:rPr lang="en-US" dirty="0" smtClean="0"/>
            </a:br>
            <a:r>
              <a:rPr lang="en-US" dirty="0" smtClean="0"/>
              <a:t>can simplify your code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765944"/>
              </p:ext>
            </p:extLst>
          </p:nvPr>
        </p:nvGraphicFramePr>
        <p:xfrm>
          <a:off x="914400" y="1219200"/>
          <a:ext cx="7313400" cy="2698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3" name="Document" r:id="rId3" imgW="7313400" imgH="2698736" progId="Word.Document.12">
                  <p:embed/>
                </p:oleObj>
              </mc:Choice>
              <mc:Fallback>
                <p:oleObj name="Document" r:id="rId3" imgW="7313400" imgH="26987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698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2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of using the DOM HTML specification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549611"/>
              </p:ext>
            </p:extLst>
          </p:nvPr>
        </p:nvGraphicFramePr>
        <p:xfrm>
          <a:off x="914400" y="1219200"/>
          <a:ext cx="7313400" cy="288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7" name="Document" r:id="rId3" imgW="7313400" imgH="2889062" progId="Word.Document.12">
                  <p:embed/>
                </p:oleObj>
              </mc:Choice>
              <mc:Fallback>
                <p:oleObj name="Document" r:id="rId3" imgW="7313400" imgH="2889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889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393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of using the DOM HTML specification (continued)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634461"/>
              </p:ext>
            </p:extLst>
          </p:nvPr>
        </p:nvGraphicFramePr>
        <p:xfrm>
          <a:off x="914400" y="1219200"/>
          <a:ext cx="7313400" cy="188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1" name="Document" r:id="rId3" imgW="7313400" imgH="1884906" progId="Word.Document.12">
                  <p:embed/>
                </p:oleObj>
              </mc:Choice>
              <mc:Fallback>
                <p:oleObj name="Document" r:id="rId3" imgW="7313400" imgH="18849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188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2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523176"/>
              </p:ext>
            </p:extLst>
          </p:nvPr>
        </p:nvGraphicFramePr>
        <p:xfrm>
          <a:off x="914400" y="1143000"/>
          <a:ext cx="7304088" cy="210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Document" r:id="rId3" imgW="7313400" imgH="2111210" progId="Word.Document.12">
                  <p:embed/>
                </p:oleObj>
              </mc:Choice>
              <mc:Fallback>
                <p:oleObj name="Document" r:id="rId3" imgW="7313400" imgH="21112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4088" cy="2100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4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FAQs application in a browser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052" y="1219200"/>
            <a:ext cx="642031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162773"/>
              </p:ext>
            </p:extLst>
          </p:nvPr>
        </p:nvGraphicFramePr>
        <p:xfrm>
          <a:off x="916200" y="1035137"/>
          <a:ext cx="7313400" cy="521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ocument" r:id="rId3" imgW="7313400" imgH="5213263" progId="Word.Document.12">
                  <p:embed/>
                </p:oleObj>
              </mc:Choice>
              <mc:Fallback>
                <p:oleObj name="Document" r:id="rId3" imgW="7313400" imgH="52132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6200" y="1035137"/>
                        <a:ext cx="7313400" cy="5213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2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for the FAQs application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104665"/>
              </p:ext>
            </p:extLst>
          </p:nvPr>
        </p:nvGraphicFramePr>
        <p:xfrm>
          <a:off x="914400" y="1149350"/>
          <a:ext cx="7313400" cy="3917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1" name="Document" r:id="rId3" imgW="7313400" imgH="3917323" progId="Word.Document.12">
                  <p:embed/>
                </p:oleObj>
              </mc:Choice>
              <mc:Fallback>
                <p:oleObj name="Document" r:id="rId3" imgW="7313400" imgH="39173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9350"/>
                        <a:ext cx="7313400" cy="3917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1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919410"/>
              </p:ext>
            </p:extLst>
          </p:nvPr>
        </p:nvGraphicFramePr>
        <p:xfrm>
          <a:off x="916200" y="1190680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5" name="Document" r:id="rId3" imgW="7313400" imgH="3457520" progId="Word.Document.12">
                  <p:embed/>
                </p:oleObj>
              </mc:Choice>
              <mc:Fallback>
                <p:oleObj name="Document" r:id="rId3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6200" y="1190680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1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 for the FAQs application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587826"/>
              </p:ext>
            </p:extLst>
          </p:nvPr>
        </p:nvGraphicFramePr>
        <p:xfrm>
          <a:off x="914400" y="1143000"/>
          <a:ext cx="7313400" cy="3054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Document" r:id="rId3" imgW="7313400" imgH="3054922" progId="Word.Document.12">
                  <p:embed/>
                </p:oleObj>
              </mc:Choice>
              <mc:Fallback>
                <p:oleObj name="Document" r:id="rId3" imgW="7313400" imgH="30549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054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6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for the FAQs application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771790"/>
              </p:ext>
            </p:extLst>
          </p:nvPr>
        </p:nvGraphicFramePr>
        <p:xfrm>
          <a:off x="914400" y="1143000"/>
          <a:ext cx="7541944" cy="4821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Document" r:id="rId3" imgW="7541944" imgH="4821459" progId="Word.Document.12">
                  <p:embed/>
                </p:oleObj>
              </mc:Choice>
              <mc:Fallback>
                <p:oleObj name="Document" r:id="rId3" imgW="7541944" imgH="482145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541944" cy="48214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6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for the FAQs application (</a:t>
            </a:r>
            <a:r>
              <a:rPr lang="en-US" dirty="0" smtClean="0"/>
              <a:t>cont.)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933851"/>
              </p:ext>
            </p:extLst>
          </p:nvPr>
        </p:nvGraphicFramePr>
        <p:xfrm>
          <a:off x="914400" y="1196975"/>
          <a:ext cx="7313400" cy="2765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8" name="Document" r:id="rId3" imgW="7313400" imgH="2765296" progId="Word.Document.12">
                  <p:embed/>
                </p:oleObj>
              </mc:Choice>
              <mc:Fallback>
                <p:oleObj name="Document" r:id="rId3" imgW="7313400" imgH="276529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96975"/>
                        <a:ext cx="7313400" cy="2765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04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form in a web browser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10" y="1219200"/>
            <a:ext cx="600329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for the form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900476"/>
              </p:ext>
            </p:extLst>
          </p:nvPr>
        </p:nvGraphicFramePr>
        <p:xfrm>
          <a:off x="914400" y="1196975"/>
          <a:ext cx="7313400" cy="2997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5" name="Document" r:id="rId3" imgW="7313400" imgH="2997357" progId="Word.Document.12">
                  <p:embed/>
                </p:oleObj>
              </mc:Choice>
              <mc:Fallback>
                <p:oleObj name="Document" r:id="rId3" imgW="7313400" imgH="2997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96975"/>
                        <a:ext cx="7313400" cy="2997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6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URL that’s sent when the form is submitted with the get method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463356"/>
              </p:ext>
            </p:extLst>
          </p:nvPr>
        </p:nvGraphicFramePr>
        <p:xfrm>
          <a:off x="914400" y="1418811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9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418811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99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the form element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066771"/>
              </p:ext>
            </p:extLst>
          </p:nvPr>
        </p:nvGraphicFramePr>
        <p:xfrm>
          <a:off x="914400" y="1143000"/>
          <a:ext cx="7272338" cy="298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4" name="Document" r:id="rId3" imgW="7313400" imgH="2998436" progId="Word.Document.12">
                  <p:embed/>
                </p:oleObj>
              </mc:Choice>
              <mc:Fallback>
                <p:oleObj name="Document" r:id="rId3" imgW="7313400" imgH="29984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72338" cy="2982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273562"/>
              </p:ext>
            </p:extLst>
          </p:nvPr>
        </p:nvGraphicFramePr>
        <p:xfrm>
          <a:off x="914400" y="1114011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7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14011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189505"/>
              </p:ext>
            </p:extLst>
          </p:nvPr>
        </p:nvGraphicFramePr>
        <p:xfrm>
          <a:off x="914400" y="1150426"/>
          <a:ext cx="7313400" cy="4564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Document" r:id="rId3" imgW="7313400" imgH="4564574" progId="Word.Document.12">
                  <p:embed/>
                </p:oleObj>
              </mc:Choice>
              <mc:Fallback>
                <p:oleObj name="Document" r:id="rId3" imgW="7313400" imgH="45645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50426"/>
                        <a:ext cx="7313400" cy="4564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94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of a Textbox, </a:t>
            </a:r>
            <a:r>
              <a:rPr lang="en-US" dirty="0" err="1" smtClean="0"/>
              <a:t>Textarea</a:t>
            </a:r>
            <a:r>
              <a:rPr lang="en-US" dirty="0" smtClean="0"/>
              <a:t>, or Select object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756981"/>
              </p:ext>
            </p:extLst>
          </p:nvPr>
        </p:nvGraphicFramePr>
        <p:xfrm>
          <a:off x="914400" y="12954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1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6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code for a text box, text area, and select list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661521"/>
              </p:ext>
            </p:extLst>
          </p:nvPr>
        </p:nvGraphicFramePr>
        <p:xfrm>
          <a:off x="914400" y="1193643"/>
          <a:ext cx="7313400" cy="2997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5" name="Document" r:id="rId3" imgW="7313400" imgH="2997357" progId="Word.Document.12">
                  <p:embed/>
                </p:oleObj>
              </mc:Choice>
              <mc:Fallback>
                <p:oleObj name="Document" r:id="rId3" imgW="7313400" imgH="2997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93643"/>
                        <a:ext cx="7313400" cy="2997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40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JavaScript code to get the text box, text area, </a:t>
            </a:r>
            <a:br>
              <a:rPr lang="en-US" dirty="0" smtClean="0"/>
            </a:br>
            <a:r>
              <a:rPr lang="en-US" dirty="0" smtClean="0"/>
              <a:t>and select list values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740275"/>
              </p:ext>
            </p:extLst>
          </p:nvPr>
        </p:nvGraphicFramePr>
        <p:xfrm>
          <a:off x="914400" y="1295400"/>
          <a:ext cx="7313400" cy="3687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9" name="Document" r:id="rId3" imgW="7313400" imgH="3687421" progId="Word.Document.12">
                  <p:embed/>
                </p:oleObj>
              </mc:Choice>
              <mc:Fallback>
                <p:oleObj name="Document" r:id="rId3" imgW="7313400" imgH="36874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687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6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JavaScript code to set the text box, text area, </a:t>
            </a:r>
            <a:br>
              <a:rPr lang="en-US" dirty="0" smtClean="0"/>
            </a:br>
            <a:r>
              <a:rPr lang="en-US" dirty="0" smtClean="0"/>
              <a:t>and select list values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492952"/>
              </p:ext>
            </p:extLst>
          </p:nvPr>
        </p:nvGraphicFramePr>
        <p:xfrm>
          <a:off x="914400" y="13716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3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2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properties of a Radio or Checkbox object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992304"/>
              </p:ext>
            </p:extLst>
          </p:nvPr>
        </p:nvGraphicFramePr>
        <p:xfrm>
          <a:off x="914400" y="12192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6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code for two radio buttons and a check box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793132"/>
              </p:ext>
            </p:extLst>
          </p:nvPr>
        </p:nvGraphicFramePr>
        <p:xfrm>
          <a:off x="914400" y="1194003"/>
          <a:ext cx="7313400" cy="2996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2" name="Document" r:id="rId3" imgW="7313400" imgH="2996997" progId="Word.Document.12">
                  <p:embed/>
                </p:oleObj>
              </mc:Choice>
              <mc:Fallback>
                <p:oleObj name="Document" r:id="rId3" imgW="7313400" imgH="29969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94003"/>
                        <a:ext cx="7313400" cy="2996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4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to get the radio button </a:t>
            </a:r>
            <a:br>
              <a:rPr lang="en-US" dirty="0" smtClean="0"/>
            </a:br>
            <a:r>
              <a:rPr lang="en-US" dirty="0" smtClean="0"/>
              <a:t>and check box values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831200"/>
              </p:ext>
            </p:extLst>
          </p:nvPr>
        </p:nvGraphicFramePr>
        <p:xfrm>
          <a:off x="914400" y="1344742"/>
          <a:ext cx="7476440" cy="3227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6" name="Document" r:id="rId3" imgW="7476440" imgH="3227258" progId="Word.Document.12">
                  <p:embed/>
                </p:oleObj>
              </mc:Choice>
              <mc:Fallback>
                <p:oleObj name="Document" r:id="rId3" imgW="7476440" imgH="32272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44742"/>
                        <a:ext cx="7476440" cy="3227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54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code to set the radio button </a:t>
            </a:r>
            <a:br>
              <a:rPr lang="en-US" dirty="0" smtClean="0"/>
            </a:br>
            <a:r>
              <a:rPr lang="en-US" dirty="0" smtClean="0"/>
              <a:t>and check box values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700899"/>
              </p:ext>
            </p:extLst>
          </p:nvPr>
        </p:nvGraphicFramePr>
        <p:xfrm>
          <a:off x="914400" y="1418811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9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418811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6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methods that are commonly used </a:t>
            </a:r>
            <a:br>
              <a:rPr lang="en-US" dirty="0" smtClean="0"/>
            </a:br>
            <a:r>
              <a:rPr lang="en-US" dirty="0" smtClean="0"/>
              <a:t>with forms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812303"/>
              </p:ext>
            </p:extLst>
          </p:nvPr>
        </p:nvGraphicFramePr>
        <p:xfrm>
          <a:off x="914400" y="14478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4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4478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2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Two methods that are commonly used </a:t>
            </a:r>
            <a:br>
              <a:rPr lang="en-US" dirty="0" smtClean="0"/>
            </a:br>
            <a:r>
              <a:rPr lang="en-US" dirty="0" smtClean="0"/>
              <a:t>with controls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038844"/>
              </p:ext>
            </p:extLst>
          </p:nvPr>
        </p:nvGraphicFramePr>
        <p:xfrm>
          <a:off x="914400" y="13716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7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60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code for a web page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878492"/>
              </p:ext>
            </p:extLst>
          </p:nvPr>
        </p:nvGraphicFramePr>
        <p:xfrm>
          <a:off x="914400" y="1143000"/>
          <a:ext cx="7313400" cy="3917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Document" r:id="rId3" imgW="7313400" imgH="3917323" progId="Word.Document.12">
                  <p:embed/>
                </p:oleObj>
              </mc:Choice>
              <mc:Fallback>
                <p:oleObj name="Document" r:id="rId3" imgW="7313400" imgH="39173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917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6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control events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40837"/>
              </p:ext>
            </p:extLst>
          </p:nvPr>
        </p:nvGraphicFramePr>
        <p:xfrm>
          <a:off x="914400" y="1143000"/>
          <a:ext cx="7262813" cy="297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1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262813" cy="297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2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 that use the reset and submit methods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360509"/>
              </p:ext>
            </p:extLst>
          </p:nvPr>
        </p:nvGraphicFramePr>
        <p:xfrm>
          <a:off x="914400" y="12192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75" name="Document" r:id="rId3" imgW="7301323" imgH="3000789" progId="Word.Document.12">
                  <p:embed/>
                </p:oleObj>
              </mc:Choice>
              <mc:Fallback>
                <p:oleObj name="Document" r:id="rId3" imgW="7301323" imgH="30007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6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event handler for the </a:t>
            </a:r>
            <a:r>
              <a:rPr lang="en-US" dirty="0" err="1" smtClean="0"/>
              <a:t>onchange</a:t>
            </a:r>
            <a:r>
              <a:rPr lang="en-US" dirty="0" smtClean="0"/>
              <a:t> event </a:t>
            </a:r>
            <a:br>
              <a:rPr lang="en-US" dirty="0" smtClean="0"/>
            </a:br>
            <a:r>
              <a:rPr lang="en-US" dirty="0" smtClean="0"/>
              <a:t>of a select list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11698"/>
              </p:ext>
            </p:extLst>
          </p:nvPr>
        </p:nvGraphicFramePr>
        <p:xfrm>
          <a:off x="914400" y="1371600"/>
          <a:ext cx="7313400" cy="299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0" name="Document" r:id="rId3" imgW="7313400" imgH="2995558" progId="Word.Document.12">
                  <p:embed/>
                </p:oleObj>
              </mc:Choice>
              <mc:Fallback>
                <p:oleObj name="Document" r:id="rId3" imgW="7313400" imgH="29955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2995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2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An event handler for the </a:t>
            </a:r>
            <a:r>
              <a:rPr lang="en-US" dirty="0" err="1" smtClean="0"/>
              <a:t>dblclick</a:t>
            </a:r>
            <a:r>
              <a:rPr lang="en-US" dirty="0" smtClean="0"/>
              <a:t> event </a:t>
            </a:r>
            <a:br>
              <a:rPr lang="en-US" dirty="0" smtClean="0"/>
            </a:br>
            <a:r>
              <a:rPr lang="en-US" dirty="0" smtClean="0"/>
              <a:t>of a text box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597814"/>
              </p:ext>
            </p:extLst>
          </p:nvPr>
        </p:nvGraphicFramePr>
        <p:xfrm>
          <a:off x="914400" y="1371600"/>
          <a:ext cx="7313400" cy="2996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24" name="Document" r:id="rId3" imgW="7313400" imgH="2996997" progId="Word.Document.12">
                  <p:embed/>
                </p:oleObj>
              </mc:Choice>
              <mc:Fallback>
                <p:oleObj name="Document" r:id="rId3" imgW="7313400" imgH="29969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2996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onload</a:t>
            </a:r>
            <a:r>
              <a:rPr lang="en-US" dirty="0" smtClean="0"/>
              <a:t> event handler that assigns event handlers to events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559218"/>
              </p:ext>
            </p:extLst>
          </p:nvPr>
        </p:nvGraphicFramePr>
        <p:xfrm>
          <a:off x="914400" y="1371600"/>
          <a:ext cx="7301323" cy="3000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47" name="Document" r:id="rId3" imgW="7313400" imgH="2998436" progId="Word.Document.12">
                  <p:embed/>
                </p:oleObj>
              </mc:Choice>
              <mc:Fallback>
                <p:oleObj name="Document" r:id="rId3" imgW="7313400" imgH="29984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3000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53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Register application in a browser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219200"/>
            <a:ext cx="6781800" cy="23390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662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of the Register application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066528"/>
              </p:ext>
            </p:extLst>
          </p:nvPr>
        </p:nvGraphicFramePr>
        <p:xfrm>
          <a:off x="914400" y="1143000"/>
          <a:ext cx="7313400" cy="4597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2" name="Document" r:id="rId3" imgW="7313400" imgH="4597674" progId="Word.Document.12">
                  <p:embed/>
                </p:oleObj>
              </mc:Choice>
              <mc:Fallback>
                <p:oleObj name="Document" r:id="rId3" imgW="7313400" imgH="45976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597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82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9668004"/>
              </p:ext>
            </p:extLst>
          </p:nvPr>
        </p:nvGraphicFramePr>
        <p:xfrm>
          <a:off x="914400" y="1143000"/>
          <a:ext cx="7313400" cy="4597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96" name="Document" r:id="rId3" imgW="7313400" imgH="4597674" progId="Word.Document.12">
                  <p:embed/>
                </p:oleObj>
              </mc:Choice>
              <mc:Fallback>
                <p:oleObj name="Document" r:id="rId3" imgW="7313400" imgH="45976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597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1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The CSS for the span elements </a:t>
            </a:r>
            <a:br>
              <a:rPr lang="en-US" dirty="0" smtClean="0"/>
            </a:br>
            <a:r>
              <a:rPr lang="en-US" dirty="0" smtClean="0"/>
              <a:t>in the registration form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264325"/>
              </p:ext>
            </p:extLst>
          </p:nvPr>
        </p:nvGraphicFramePr>
        <p:xfrm>
          <a:off x="914400" y="1339077"/>
          <a:ext cx="7301323" cy="4604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9" name="Document" r:id="rId3" imgW="7301323" imgH="4604523" progId="Word.Document.12">
                  <p:embed/>
                </p:oleObj>
              </mc:Choice>
              <mc:Fallback>
                <p:oleObj name="Document" r:id="rId3" imgW="7301323" imgH="46045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39077"/>
                        <a:ext cx="7301323" cy="46045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2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for the Register application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0785641"/>
              </p:ext>
            </p:extLst>
          </p:nvPr>
        </p:nvGraphicFramePr>
        <p:xfrm>
          <a:off x="914400" y="1066800"/>
          <a:ext cx="7643439" cy="5284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4" name="Document" r:id="rId3" imgW="7643439" imgH="5284860" progId="Word.Document.12">
                  <p:embed/>
                </p:oleObj>
              </mc:Choice>
              <mc:Fallback>
                <p:oleObj name="Document" r:id="rId3" imgW="7643439" imgH="52848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643439" cy="5284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65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DOM for the web page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233" y="1371600"/>
            <a:ext cx="663256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248289"/>
              </p:ext>
            </p:extLst>
          </p:nvPr>
        </p:nvGraphicFramePr>
        <p:xfrm>
          <a:off x="914400" y="1143000"/>
          <a:ext cx="7313400" cy="5030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68" name="Document" r:id="rId3" imgW="7313400" imgH="5030853" progId="Word.Document.12">
                  <p:embed/>
                </p:oleObj>
              </mc:Choice>
              <mc:Fallback>
                <p:oleObj name="Document" r:id="rId3" imgW="7313400" imgH="5030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5030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483949"/>
              </p:ext>
            </p:extLst>
          </p:nvPr>
        </p:nvGraphicFramePr>
        <p:xfrm>
          <a:off x="914400" y="1143000"/>
          <a:ext cx="7313400" cy="50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2" name="Document" r:id="rId3" imgW="7313400" imgH="5032652" progId="Word.Document.12">
                  <p:embed/>
                </p:oleObj>
              </mc:Choice>
              <mc:Fallback>
                <p:oleObj name="Document" r:id="rId3" imgW="7313400" imgH="5032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50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4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One property of the </a:t>
            </a:r>
            <a:r>
              <a:rPr lang="en-US" dirty="0" smtClean="0"/>
              <a:t>Element interface </a:t>
            </a:r>
            <a:br>
              <a:rPr lang="en-US" dirty="0" smtClean="0"/>
            </a:br>
            <a:r>
              <a:rPr lang="en-US" dirty="0" smtClean="0"/>
              <a:t>for setting or returning HTML content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7036889"/>
              </p:ext>
            </p:extLst>
          </p:nvPr>
        </p:nvGraphicFramePr>
        <p:xfrm>
          <a:off x="914400" y="1437517"/>
          <a:ext cx="7301323" cy="5039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1" name="Document" r:id="rId3" imgW="7301323" imgH="5039483" progId="Word.Document.12">
                  <p:embed/>
                </p:oleObj>
              </mc:Choice>
              <mc:Fallback>
                <p:oleObj name="Document" r:id="rId3" imgW="7301323" imgH="50394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437517"/>
                        <a:ext cx="7301323" cy="5039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2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 application that displays a list of images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720" y="1295400"/>
            <a:ext cx="5313680" cy="1894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987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starting HTML for the application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813845"/>
              </p:ext>
            </p:extLst>
          </p:nvPr>
        </p:nvGraphicFramePr>
        <p:xfrm>
          <a:off x="914400" y="1143000"/>
          <a:ext cx="7313400" cy="1380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2" name="Document" r:id="rId3" imgW="7313400" imgH="1380130" progId="Word.Document.12">
                  <p:embed/>
                </p:oleObj>
              </mc:Choice>
              <mc:Fallback>
                <p:oleObj name="Document" r:id="rId3" imgW="7313400" imgH="13801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380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650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that adds the images to the list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440265"/>
              </p:ext>
            </p:extLst>
          </p:nvPr>
        </p:nvGraphicFramePr>
        <p:xfrm>
          <a:off x="914400" y="1143000"/>
          <a:ext cx="7313400" cy="3680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6" name="Document" r:id="rId3" imgW="7313400" imgH="3680945" progId="Word.Document.12">
                  <p:embed/>
                </p:oleObj>
              </mc:Choice>
              <mc:Fallback>
                <p:oleObj name="Document" r:id="rId3" imgW="7313400" imgH="36809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680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022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get the HTML content of an element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398285"/>
              </p:ext>
            </p:extLst>
          </p:nvPr>
        </p:nvGraphicFramePr>
        <p:xfrm>
          <a:off x="914400" y="1066800"/>
          <a:ext cx="7313400" cy="1076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0" name="Document" r:id="rId3" imgW="7313400" imgH="1076832" progId="Word.Document.12">
                  <p:embed/>
                </p:oleObj>
              </mc:Choice>
              <mc:Fallback>
                <p:oleObj name="Document" r:id="rId3" imgW="7313400" imgH="10768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076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4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Elements panel after JavaScript </a:t>
            </a:r>
            <a:br>
              <a:rPr lang="en-US" dirty="0"/>
            </a:br>
            <a:r>
              <a:rPr lang="en-US" dirty="0"/>
              <a:t>has changed the DOM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295400"/>
            <a:ext cx="5638800" cy="4570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59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 application with a table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that’s </a:t>
            </a:r>
            <a:r>
              <a:rPr lang="en-US" dirty="0"/>
              <a:t>created for the user’s entries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6800850" cy="3714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407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HTML for the elements below the form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293926"/>
              </p:ext>
            </p:extLst>
          </p:nvPr>
        </p:nvGraphicFramePr>
        <p:xfrm>
          <a:off x="914400" y="1219200"/>
          <a:ext cx="7313400" cy="503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0" name="Document" r:id="rId3" imgW="7313400" imgH="5035530" progId="Word.Document.12">
                  <p:embed/>
                </p:oleObj>
              </mc:Choice>
              <mc:Fallback>
                <p:oleObj name="Document" r:id="rId3" imgW="7313400" imgH="50355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5035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48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DOM nodes that you commonly use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630578"/>
              </p:ext>
            </p:extLst>
          </p:nvPr>
        </p:nvGraphicFramePr>
        <p:xfrm>
          <a:off x="914400" y="1219200"/>
          <a:ext cx="7301323" cy="1225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Document" r:id="rId3" imgW="7301323" imgH="1225664" progId="Word.Document.12">
                  <p:embed/>
                </p:oleObj>
              </mc:Choice>
              <mc:Fallback>
                <p:oleObj name="Document" r:id="rId3" imgW="7301323" imgH="12256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01323" cy="1225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6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 for the span elements in the table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442672"/>
              </p:ext>
            </p:extLst>
          </p:nvPr>
        </p:nvGraphicFramePr>
        <p:xfrm>
          <a:off x="914400" y="1212870"/>
          <a:ext cx="7313400" cy="5035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3" name="Document" r:id="rId3" imgW="7313400" imgH="5035530" progId="Word.Document.12">
                  <p:embed/>
                </p:oleObj>
              </mc:Choice>
              <mc:Fallback>
                <p:oleObj name="Document" r:id="rId3" imgW="7313400" imgH="50355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2870"/>
                        <a:ext cx="7313400" cy="5035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3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for the Register application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2385895"/>
              </p:ext>
            </p:extLst>
          </p:nvPr>
        </p:nvGraphicFramePr>
        <p:xfrm>
          <a:off x="914400" y="1143000"/>
          <a:ext cx="7313400" cy="50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8" name="Document" r:id="rId3" imgW="7313400" imgH="5032652" progId="Word.Document.12">
                  <p:embed/>
                </p:oleObj>
              </mc:Choice>
              <mc:Fallback>
                <p:oleObj name="Document" r:id="rId3" imgW="7313400" imgH="5032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50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379318"/>
              </p:ext>
            </p:extLst>
          </p:nvPr>
        </p:nvGraphicFramePr>
        <p:xfrm>
          <a:off x="914400" y="1143000"/>
          <a:ext cx="7313400" cy="50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2" name="Document" r:id="rId3" imgW="7313400" imgH="5032652" progId="Word.Document.12">
                  <p:embed/>
                </p:oleObj>
              </mc:Choice>
              <mc:Fallback>
                <p:oleObj name="Document" r:id="rId3" imgW="7313400" imgH="5032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50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2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398476"/>
              </p:ext>
            </p:extLst>
          </p:nvPr>
        </p:nvGraphicFramePr>
        <p:xfrm>
          <a:off x="914399" y="1149349"/>
          <a:ext cx="7313400" cy="50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7" name="Document" r:id="rId3" imgW="7313400" imgH="5032652" progId="Word.Document.12">
                  <p:embed/>
                </p:oleObj>
              </mc:Choice>
              <mc:Fallback>
                <p:oleObj name="Document" r:id="rId3" imgW="7313400" imgH="5032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399" y="1149349"/>
                        <a:ext cx="7313400" cy="50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JavaScript (continued)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821929"/>
              </p:ext>
            </p:extLst>
          </p:nvPr>
        </p:nvGraphicFramePr>
        <p:xfrm>
          <a:off x="914400" y="1143000"/>
          <a:ext cx="7313400" cy="50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0" name="Document" r:id="rId3" imgW="7313400" imgH="5032652" progId="Word.Document.12">
                  <p:embed/>
                </p:oleObj>
              </mc:Choice>
              <mc:Fallback>
                <p:oleObj name="Document" r:id="rId3" imgW="7313400" imgH="50326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50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6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6-1  Experiment with the FAQs app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5400"/>
            <a:ext cx="6935254" cy="1981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65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6-2  Add controls to the Register app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303527"/>
              </p:ext>
            </p:extLst>
          </p:nvPr>
        </p:nvGraphicFramePr>
        <p:xfrm>
          <a:off x="914400" y="1143000"/>
          <a:ext cx="7374945" cy="3947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4" name="Document" r:id="rId3" imgW="7374945" imgH="3947185" progId="Word.Document.12">
                  <p:embed/>
                </p:oleObj>
              </mc:Choice>
              <mc:Fallback>
                <p:oleObj name="Document" r:id="rId3" imgW="7374945" imgH="39471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74945" cy="39471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782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6-3	</a:t>
            </a:r>
            <a:r>
              <a:rPr lang="en-US" dirty="0" smtClean="0"/>
              <a:t> Enhance </a:t>
            </a:r>
            <a:r>
              <a:rPr lang="en-US" dirty="0"/>
              <a:t>the Email List </a:t>
            </a:r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176562"/>
              </p:ext>
            </p:extLst>
          </p:nvPr>
        </p:nvGraphicFramePr>
        <p:xfrm>
          <a:off x="914400" y="1143000"/>
          <a:ext cx="7313400" cy="3001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54" name="Document" r:id="rId3" imgW="7313400" imgH="3001674" progId="Word.Document.12">
                  <p:embed/>
                </p:oleObj>
              </mc:Choice>
              <mc:Fallback>
                <p:oleObj name="Document" r:id="rId3" imgW="7313400" imgH="30016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001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58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</a:t>
            </a:r>
            <a:r>
              <a:rPr lang="en-US" dirty="0" smtClean="0"/>
              <a:t>6-1	Develop </a:t>
            </a:r>
            <a:r>
              <a:rPr lang="en-US" dirty="0"/>
              <a:t>the Temp Converter app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2268"/>
              </p:ext>
            </p:extLst>
          </p:nvPr>
        </p:nvGraphicFramePr>
        <p:xfrm>
          <a:off x="914400" y="914400"/>
          <a:ext cx="7313400" cy="4409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78" name="Document" r:id="rId3" imgW="7313400" imgH="4409147" progId="Word.Document.12">
                  <p:embed/>
                </p:oleObj>
              </mc:Choice>
              <mc:Fallback>
                <p:oleObj name="Document" r:id="rId3" imgW="7313400" imgH="44091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14400"/>
                        <a:ext cx="7313400" cy="4409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534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</a:t>
            </a:r>
            <a:r>
              <a:rPr lang="en-US" dirty="0" smtClean="0"/>
              <a:t>6-2	Use </a:t>
            </a:r>
            <a:r>
              <a:rPr lang="en-US" dirty="0" smtClean="0"/>
              <a:t>a Test Score array</a:t>
            </a:r>
            <a:endParaRPr lang="en-US" dirty="0"/>
          </a:p>
        </p:txBody>
      </p:sp>
      <p:pic>
        <p:nvPicPr>
          <p:cNvPr id="47109" name="Picture 5" descr="M:\Current projects\JavaScript Instructors CD\documents\pngs\extra_5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143000"/>
            <a:ext cx="5581258" cy="401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917842"/>
              </p:ext>
            </p:extLst>
          </p:nvPr>
        </p:nvGraphicFramePr>
        <p:xfrm>
          <a:off x="914400" y="5100638"/>
          <a:ext cx="7291388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0" name="Document" r:id="rId4" imgW="7301323" imgH="774862" progId="Word.Document.12">
                  <p:embed/>
                </p:oleObj>
              </mc:Choice>
              <mc:Fallback>
                <p:oleObj name="Document" r:id="rId4" imgW="7301323" imgH="7748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5100638"/>
                        <a:ext cx="7291388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63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properties of the Node interface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793949"/>
              </p:ext>
            </p:extLst>
          </p:nvPr>
        </p:nvGraphicFramePr>
        <p:xfrm>
          <a:off x="914400" y="1209503"/>
          <a:ext cx="7301323" cy="1838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Document" r:id="rId3" imgW="7301323" imgH="1838497" progId="Word.Document.12">
                  <p:embed/>
                </p:oleObj>
              </mc:Choice>
              <mc:Fallback>
                <p:oleObj name="Document" r:id="rId3" imgW="7301323" imgH="18384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09503"/>
                        <a:ext cx="7301323" cy="18384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4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6-3	Modify the FAQs application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59151"/>
              </p:ext>
            </p:extLst>
          </p:nvPr>
        </p:nvGraphicFramePr>
        <p:xfrm>
          <a:off x="914400" y="1143000"/>
          <a:ext cx="7313400" cy="26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4" name="Document" r:id="rId3" imgW="7313400" imgH="2696937" progId="Word.Document.12">
                  <p:embed/>
                </p:oleObj>
              </mc:Choice>
              <mc:Fallback>
                <p:oleObj name="Document" r:id="rId3" imgW="7313400" imgH="26969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696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5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6-1	Upgrade the MPG application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192315"/>
              </p:ext>
            </p:extLst>
          </p:nvPr>
        </p:nvGraphicFramePr>
        <p:xfrm>
          <a:off x="914400" y="1066800"/>
          <a:ext cx="7313400" cy="3356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5" name="Document" r:id="rId3" imgW="7313400" imgH="3356421" progId="Word.Document.12">
                  <p:embed/>
                </p:oleObj>
              </mc:Choice>
              <mc:Fallback>
                <p:oleObj name="Document" r:id="rId3" imgW="7313400" imgH="33564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56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61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6-2	Display Text Score arrays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7544"/>
              </p:ext>
            </p:extLst>
          </p:nvPr>
        </p:nvGraphicFramePr>
        <p:xfrm>
          <a:off x="914400" y="1066800"/>
          <a:ext cx="7313400" cy="479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2" name="Document" r:id="rId3" imgW="7313400" imgH="4793756" progId="Word.Document.12">
                  <p:embed/>
                </p:oleObj>
              </mc:Choice>
              <mc:Fallback>
                <p:oleObj name="Document" r:id="rId3" imgW="7313400" imgH="47937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937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97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that contains element and text nodes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0103003"/>
              </p:ext>
            </p:extLst>
          </p:nvPr>
        </p:nvGraphicFramePr>
        <p:xfrm>
          <a:off x="914400" y="1219200"/>
          <a:ext cx="7313400" cy="3227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name="Document" r:id="rId3" imgW="7313400" imgH="3227258" progId="Word.Document.12">
                  <p:embed/>
                </p:oleObj>
              </mc:Choice>
              <mc:Fallback>
                <p:oleObj name="Document" r:id="rId3" imgW="7313400" imgH="32272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3227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8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the text of an HTML element </a:t>
            </a:r>
            <a:br>
              <a:rPr lang="en-US" dirty="0" smtClean="0"/>
            </a:br>
            <a:r>
              <a:rPr lang="en-US" dirty="0" smtClean="0"/>
              <a:t>with “</a:t>
            </a:r>
            <a:r>
              <a:rPr lang="en-US" dirty="0" err="1" smtClean="0"/>
              <a:t>email_error</a:t>
            </a:r>
            <a:r>
              <a:rPr lang="en-US" dirty="0" smtClean="0"/>
              <a:t>” as its id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887090"/>
              </p:ext>
            </p:extLst>
          </p:nvPr>
        </p:nvGraphicFramePr>
        <p:xfrm>
          <a:off x="914400" y="1295400"/>
          <a:ext cx="7313612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4" name="Document" r:id="rId3" imgW="7313400" imgH="2571733" progId="Word.Document.12">
                  <p:embed/>
                </p:oleObj>
              </mc:Choice>
              <mc:Fallback>
                <p:oleObj name="Document" r:id="rId3" imgW="7313400" imgH="25717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612" cy="2573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5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878</TotalTime>
  <Words>2038</Words>
  <Application>Microsoft Office PowerPoint</Application>
  <PresentationFormat>On-screen Show (4:3)</PresentationFormat>
  <Paragraphs>360</Paragraphs>
  <Slides>72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72</vt:i4>
      </vt:variant>
    </vt:vector>
  </HeadingPairs>
  <TitlesOfParts>
    <vt:vector size="78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6</vt:lpstr>
      <vt:lpstr>Objectives</vt:lpstr>
      <vt:lpstr>Objectives (continued)</vt:lpstr>
      <vt:lpstr>The code for a web page</vt:lpstr>
      <vt:lpstr>The DOM for the web page</vt:lpstr>
      <vt:lpstr>The DOM nodes that you commonly use</vt:lpstr>
      <vt:lpstr>Some of the properties of the Node interface</vt:lpstr>
      <vt:lpstr>HTML that contains element and text nodes</vt:lpstr>
      <vt:lpstr>How to get the text of an HTML element  with “email_error” as its id</vt:lpstr>
      <vt:lpstr>Common methods of the Document  and Element interfaces</vt:lpstr>
      <vt:lpstr>How to create an array of all &lt;a&gt; tags  in a document</vt:lpstr>
      <vt:lpstr>How to test for and get an attribute</vt:lpstr>
      <vt:lpstr>The URL for the DOM HTML specification</vt:lpstr>
      <vt:lpstr>Typical properties available  with the DOM HTML specification</vt:lpstr>
      <vt:lpstr>How the DOM HTML specification  can simplify your code</vt:lpstr>
      <vt:lpstr>Other examples of using the DOM HTML specification</vt:lpstr>
      <vt:lpstr>Other examples of using the DOM HTML specification (continued)</vt:lpstr>
      <vt:lpstr>Terms</vt:lpstr>
      <vt:lpstr>The FAQs application in a browser</vt:lpstr>
      <vt:lpstr>The HTML for the FAQs application</vt:lpstr>
      <vt:lpstr>The HTML (continued)</vt:lpstr>
      <vt:lpstr>The CSS for the FAQs application</vt:lpstr>
      <vt:lpstr>The JavaScript for the FAQs application</vt:lpstr>
      <vt:lpstr>The JavaScript for the FAQs application (cont.)</vt:lpstr>
      <vt:lpstr>A form in a web browser</vt:lpstr>
      <vt:lpstr>The HTML for the form</vt:lpstr>
      <vt:lpstr>The URL that’s sent when the form is submitted with the get method</vt:lpstr>
      <vt:lpstr>Attributes of the form element</vt:lpstr>
      <vt:lpstr>Terms</vt:lpstr>
      <vt:lpstr>Property of a Textbox, Textarea, or Select object</vt:lpstr>
      <vt:lpstr>HTML code for a text box, text area, and select list</vt:lpstr>
      <vt:lpstr>JavaScript code to get the text box, text area,  and select list values</vt:lpstr>
      <vt:lpstr>JavaScript code to set the text box, text area,  and select list values</vt:lpstr>
      <vt:lpstr>Two properties of a Radio or Checkbox object</vt:lpstr>
      <vt:lpstr>HTML code for two radio buttons and a check box</vt:lpstr>
      <vt:lpstr>JavaScript code to get the radio button  and check box values</vt:lpstr>
      <vt:lpstr>JavaScript code to set the radio button  and check box values</vt:lpstr>
      <vt:lpstr>Two methods that are commonly used  with forms</vt:lpstr>
      <vt:lpstr>Two methods that are commonly used  with controls</vt:lpstr>
      <vt:lpstr>Common control events</vt:lpstr>
      <vt:lpstr>Statements that use the reset and submit methods</vt:lpstr>
      <vt:lpstr>An event handler for the onchange event  of a select list</vt:lpstr>
      <vt:lpstr>An event handler for the dblclick event  of a text box</vt:lpstr>
      <vt:lpstr>An onload event handler that assigns event handlers to events</vt:lpstr>
      <vt:lpstr>The Register application in a browser</vt:lpstr>
      <vt:lpstr>The HTML of the Register application</vt:lpstr>
      <vt:lpstr>The HTML (continued)</vt:lpstr>
      <vt:lpstr>The CSS for the span elements  in the registration form</vt:lpstr>
      <vt:lpstr>The JavaScript for the Register application</vt:lpstr>
      <vt:lpstr>The JavaScript (continued)</vt:lpstr>
      <vt:lpstr>The JavaScript (continued)</vt:lpstr>
      <vt:lpstr>One property of the Element interface  for setting or returning HTML content</vt:lpstr>
      <vt:lpstr>An application that displays a list of images</vt:lpstr>
      <vt:lpstr>The starting HTML for the application</vt:lpstr>
      <vt:lpstr>The JavaScript that adds the images to the list</vt:lpstr>
      <vt:lpstr>How to get the HTML content of an element</vt:lpstr>
      <vt:lpstr>The Elements panel after JavaScript  has changed the DOM</vt:lpstr>
      <vt:lpstr>The Register application with a table  that’s created for the user’s entries</vt:lpstr>
      <vt:lpstr>The HTML for the elements below the form</vt:lpstr>
      <vt:lpstr>The CSS for the span elements in the table</vt:lpstr>
      <vt:lpstr>The JavaScript for the Register application</vt:lpstr>
      <vt:lpstr>The JavaScript (continued)</vt:lpstr>
      <vt:lpstr>The JavaScript (continued)</vt:lpstr>
      <vt:lpstr>The JavaScript (continued)</vt:lpstr>
      <vt:lpstr>Exercise 6-1  Experiment with the FAQs app</vt:lpstr>
      <vt:lpstr>Exercise 6-2  Add controls to the Register app</vt:lpstr>
      <vt:lpstr>Exercise 6-3  Enhance the Email List application</vt:lpstr>
      <vt:lpstr>Extra 6-1 Develop the Temp Converter app</vt:lpstr>
      <vt:lpstr>Extra 6-2 Use a Test Score array</vt:lpstr>
      <vt:lpstr>Extra 6-3 Modify the FAQs application</vt:lpstr>
      <vt:lpstr>Short 6-1 Upgrade the MPG application</vt:lpstr>
      <vt:lpstr>Short 6-2 Display Text Score arrays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87</cp:revision>
  <cp:lastPrinted>2015-09-17T23:04:22Z</cp:lastPrinted>
  <dcterms:created xsi:type="dcterms:W3CDTF">2010-11-30T18:46:51Z</dcterms:created>
  <dcterms:modified xsi:type="dcterms:W3CDTF">2017-02-11T00:41:57Z</dcterms:modified>
</cp:coreProperties>
</file>