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8/14/2020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C10,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C10,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C10,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C10,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10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</a:p>
          <a:p>
            <a:r>
              <a:rPr lang="en-US" dirty="0"/>
              <a:t>with forms</a:t>
            </a:r>
            <a:br>
              <a:rPr lang="en-US" dirty="0"/>
            </a:br>
            <a:r>
              <a:rPr lang="en-US" dirty="0"/>
              <a:t>and validation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F313D-9410-4E53-8CAC-CF6B69201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2EB91-C591-4DF2-B4FC-DA73F0390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form that uses some HTML5 controls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attributes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ECDEC-D046-4B33-B571-9F50E888BD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action="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type="email"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autofocus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for="name"&gt;Name:&lt;/label&gt;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id="name" name="name"&gt;&lt;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for="phone"&gt;Phone Number:&lt;/label&gt;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id="phone" name="phone"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placeholder="999-999-9999"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our List"&gt;&lt;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29E4-868E-49C6-9BA8-7D5FC62F3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44D62-3A8E-4CD5-8482-59F2A3081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8CA02-E104-4EAE-A744-D94924E5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810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D86B329-53FB-4758-87D6-E07A0D0EF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form in Chrome with an error message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email address</a:t>
            </a:r>
            <a:endParaRPr lang="en-US" dirty="0"/>
          </a:p>
        </p:txBody>
      </p:sp>
      <p:pic>
        <p:nvPicPr>
          <p:cNvPr id="9" name="Content Placeholder 8" descr="Refer to page 311 in textbook">
            <a:extLst>
              <a:ext uri="{FF2B5EF4-FFF2-40B4-BE49-F238E27FC236}">
                <a16:creationId xmlns:a16="http://schemas.microsoft.com/office/drawing/2014/main" id="{A82DCAF2-FB38-4EDE-A9D7-D7721B20373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281178"/>
            <a:ext cx="5907536" cy="162167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93E88-0E61-4E4F-B5F8-B2BF7E30F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5799B-7789-434B-B0C8-9A5FCA93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285A5-E759-4FAA-9B97-14757DFD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52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D4106-3D6D-43F8-98A5-3B64EC14F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HTML5 attributes for data validation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4F5EC-69BA-4F9D-B9D6-33DF1DD3FA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novalidate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autocomplete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CEEA0-6EB6-4F82-A5A8-51200E068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3807E-D345-4328-AF06-16372D738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BDE51-43B6-49ED-A829-A9D9BF44A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9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86A58-7DDF-46E9-B009-851D62464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CSS3 pseudo-classes for required, valid,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invalid fields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3E9B4-4E90-4F38-B96A-584126DD1A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485900" algn="l"/>
                <a:tab pos="27432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:required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485900" algn="l"/>
                <a:tab pos="27432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:valid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485900" algn="l"/>
                <a:tab pos="27432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:invalid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F5B02A-9862-475F-BC83-8A5BC132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9A672-1680-4FCD-81D9-E665A39BF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0AED0-D789-4A60-A680-59CEB2978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48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B1CF-DC9B-45FC-8398-8E3F14EA7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a form that uses HTML5 attributes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data validation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AF118-6406-469C-98E7-737B3A0685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id="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action="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method="get"&gt;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type="email" id="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autofocus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autocomplete="off"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for="name"&gt;Name:&lt;/label&gt;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id="name" name="name"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for="phone"&gt;Phone Number:&lt;/label&gt;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id="phone" name="phone"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pattern="\d{3}[\-]\d[3][\-]\d{4}"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title="Must be 999-999-9999"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&lt;label&gt;&amp;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type="submit" id="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our List"&gt;&lt;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F4923-14DE-4CE1-99BB-CDEF1C332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34191-A19C-42A4-9E7F-802090D0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E368C-366C-4E0F-994F-76BB304BF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01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56E605-6D8A-47E1-AA7D-101496023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34236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form in Chrome with an error message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phone field</a:t>
            </a:r>
            <a:endParaRPr lang="en-US" dirty="0"/>
          </a:p>
        </p:txBody>
      </p:sp>
      <p:pic>
        <p:nvPicPr>
          <p:cNvPr id="9" name="Content Placeholder 8" descr="Refer to page 313 in textbook">
            <a:extLst>
              <a:ext uri="{FF2B5EF4-FFF2-40B4-BE49-F238E27FC236}">
                <a16:creationId xmlns:a16="http://schemas.microsoft.com/office/drawing/2014/main" id="{B7FA85CE-F05F-43B0-A620-6190D559C10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295400"/>
            <a:ext cx="5706351" cy="20484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CD9B0-93EA-4880-B81C-F28B8C889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8003E-855C-4492-8745-AC5D770F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ED2B77-C782-4C69-A9B2-1C56CCFBF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068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AAAD6-457F-4581-9941-CA07A934D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of the reasons why you need JavaScript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data validation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6D041-5949-43A5-99EB-54BBC2F831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HTML5 input controls and attributes for data validation may not be implemented the same way by all browsers.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HTML5 is limited in the types of validation it can do.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E1BBB-DA05-43AA-AD03-319FF8A86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A29D9-8438-430F-B758-504491991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8A924-CCFD-4057-B51C-6F0B88F82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29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AEABD-6E00-4C8A-9070-29DEFF383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selectors for form controls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E444C-2233-473D-8568-559A5AB613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:input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:text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:radio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:checkbox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:file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:password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:submit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:reset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:image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:button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:disabled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:enabled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:checked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:selected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B9A32-4C56-4075-9848-5B6D3C9E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4692D-35C9-4E62-809C-B2366C74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82305-C86C-499E-83E1-F311A669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413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01099-EC7C-433D-9A78-02A5C5B02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methods for getting, setting,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trimming control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DDB2D-4E1E-4548-9CC5-0A001841CD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trim()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367E6-AE71-4DD0-94BE-487870396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5FC08-E7F8-46CA-9EFB-602D5383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0BE59-6A35-4284-8785-092C99467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556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9C9F-9727-4A69-8B5A-F959601DC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value of a numeric entry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0ED38-5613-44BB-87F5-704C7DA1CA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1430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age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($("#age").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trim the value of an entry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put it back into the same text box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().trim();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value of the checked radio button in a group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radioButton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$("input[name='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contact_by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']:checked").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array of the selected options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a list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selectOptions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selectOptions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:selected");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D0DDC-90DB-4C05-98EA-CB19BF00C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65EDF-BD7F-4BE2-8885-4124B68E3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D44EC-9F1B-4877-B6EA-DC831AD7D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71BA8-96BA-4782-B5E2-174CABD62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D90D1-58C5-4EA7-8639-A3B8980D09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any of the jQuery selectors, methods, and event methods for working with forms and controls in a JavaScript application.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HTML5 controls and attributes for working with forms.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HTML5 attributes and CSS3 pseudo-classes for data validation.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selectors for working with forms and controls: :input, :text, :radio, :checkbox, :submit, :reset, :button, :disabled, :enabled, :checked, and :selected.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jQuery trim() method for working with text boxes.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96EA9-F98B-48D8-A707-5DA241896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D3095-E6CD-46B0-BC61-D0A6B6342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4A891-D75C-4A1F-9709-5432EB5E9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31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0D2A-866B-4728-9BCC-829C514B0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event methods for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95730-14D9-4A94-9ACC-1C6A364519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handler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AFC36-C21F-42D8-9B6F-587EE5552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35B49-99D3-42DA-B2D9-4799D8E57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DFB7C-FB5F-4255-B23A-EBEBF2EB1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758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18189-E22C-4DD3-A459-FF31ECB6D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handler that disables or enables radio buttons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a check box is checked or unchecked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3261CC-D2E7-40D3-9F63-5B77CD9266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contact_me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() =&gt; 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// change event for a check box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contact_me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("checked"))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$(":radio").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("disabled", false)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$(":radio").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("disabled", true)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F2ABC-6B1D-494F-A2C5-CF2282574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986CD-D53D-4835-BE35-0A9205AAF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49E6D-C57E-4460-A84C-8D583488D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324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AEDE2-975A-48FF-B377-048C7D277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methods for triggering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3366A-ED91-4720-B672-0594CFDA8C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7FDE0-D8F6-45F3-A4BC-709B98DD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2EADA-3F02-481D-86FF-0F82151B6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10FBE-CA36-4316-8E1F-227996A83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64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00482-D7EB-4108-A64A-4C5E421E7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handler that triggers the submit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some data validation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874BD-AD7C-4989-8526-3B8EF9A70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 regular button,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not a submit button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the data validation code goes here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submit()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A593C-2F5C-44F9-80AB-EDC0EA1BE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494D54-E69C-4C9C-8183-F2F07FD97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1A42F-634A-46C2-A3DE-A449C3CA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602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ADF4A34-3AF4-40CF-A54D-DD24FAC00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Validation application</a:t>
            </a:r>
            <a:endParaRPr lang="en-US" dirty="0"/>
          </a:p>
        </p:txBody>
      </p:sp>
      <p:pic>
        <p:nvPicPr>
          <p:cNvPr id="9" name="Content Placeholder 8" descr="Refer to page 319 in textbook">
            <a:extLst>
              <a:ext uri="{FF2B5EF4-FFF2-40B4-BE49-F238E27FC236}">
                <a16:creationId xmlns:a16="http://schemas.microsoft.com/office/drawing/2014/main" id="{635F6D27-B2FA-478C-9301-AA6838E0DD3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36922" y="1066800"/>
            <a:ext cx="6535478" cy="465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6BB67-65F3-463F-8EF5-4AA97C2EA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0A3D6-91F9-47F4-947C-971ACB429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07F73-C24A-4695-A3F4-57E6B3B5F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0451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1C19C-985D-40D4-B8E7-01311D89A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Validation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3C6F36-82BE-4804-80BF-AADE1F1218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action="register.html" method="get"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member_form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&lt;legend&gt;Registration Information&lt;/legend&gt;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for="email"&gt;Email Address:&lt;/label&gt;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id="email" name="email"&gt;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&lt;span&gt;*&lt;/span&gt;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for="password"&gt;Password:&lt;/label&gt;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type="password" id="password" name="password"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placeholder="At least 6 characters"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&lt;span&gt;*&lt;/span&gt;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for="verify"&gt;Verify Password:&lt;/label&gt;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type="password" id="verify" name="verify"&gt;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&lt;span&gt;*&lt;/span&gt;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4BC0A-13BE-4250-A425-D1CAA4E7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D76D2-2F05-4C4B-B8A2-83B2233E6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1BC20-574B-4A87-A281-3093CE2C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2359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B3DF1-9417-4438-8A8A-39BE3D126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Validation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784B2F-C37D-4FB3-BEC9-7E0FFB5708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066800"/>
            <a:ext cx="7437699" cy="4876800"/>
          </a:xfrm>
        </p:spPr>
        <p:txBody>
          <a:bodyPr/>
          <a:lstStyle/>
          <a:p>
            <a:pPr marL="404813" marR="0" indent="-404813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&lt;legend&gt;Member Information&lt;/legend&gt;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&lt;label&gt;Membership type:&lt;/label&gt;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type="radio" name="type" id="individual"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value="individual"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&gt;Individual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type="radio" name="type" id="corporate"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value="corporate"&gt;Corporate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"&gt;Company Name:&lt;/label&gt;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disabled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&lt;span&gt;&lt;/span&gt;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First and Last Name fields are omitted here --&gt;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for="phone"&gt;Phone Number:&lt;/label&gt;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id="phone" name="phone"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placeholder="999-999-9999"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&lt;span&gt;*&lt;/span&gt;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E6931E-A23C-4C44-B7FF-427F6AF15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BDAD7-3A25-418F-9C41-6D40CB2DB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CD610-CC28-4C41-91AB-B73113CEA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8451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1DC55-57C6-4C0D-9473-6DDFE9C8B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Validation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1CE9E0-6B15-4C46-A2E1-FC0B4DC744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04813" marR="0" indent="-404813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id="buttons"&gt;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&lt;legend&gt;Submit Your Membership&lt;/legend&gt;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type="submit"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id="submit" name="submit"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value="Submit"&gt;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type="reset" id="reset" name="reset"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value="Reset"&gt;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fieldset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BF3B5-908D-4C5F-99CA-AF70D968B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8F35F-412D-49D3-B56B-D934CC732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E1065-7A16-4B4C-B853-FA58EB058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672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7CBF0-54A4-4135-9C26-DE83C6B60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Validation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79F85-E29D-4ECF-823B-5788AB275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move focus to first text box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$("#email").focus();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the handler for the change event of the radio buttons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$(":radio").change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radioButton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$(":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radio:checked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radioButton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"corporate")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("disabled", false);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").next().text("*");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("disabled", true);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362304-D0E3-45F9-AE40-791B42448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982C8-8AAD-4822-8705-316E029A7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5A7CC-A16D-45E7-95CB-D841602FD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6313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D540D-9208-4C7B-A909-21FBC858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Validation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AC381-CEE6-42DD-BA2D-BC24B6E797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404813" marR="0" indent="-404813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the handler for the click event of the submit button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 event =&gt;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validate the email entry with a regular expression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emailPattern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/\b[A-Za-z0-9._%+-]+@[A-Za-z0-9.-]+\.[A-Za-z]{2,4}\b/;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email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().trim()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(email == "") {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$("#email").next().text("This field is required.");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if ( !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emailPattern.test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(email) 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$("#email").next().text(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"Must be a valid email address.");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$("#email").next().text("");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(email);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4FF8C-FC72-4033-A6D7-F1FC44C02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1481F-1081-4E55-9135-0552B60C7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379B2-710E-4A69-A8D8-094D70ED5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674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0D254-4826-4139-84BE-EE5195A3F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CCB724-CEE7-4D84-B99C-C674075478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event methods for working with forms and controls: focus(), blur(), change(), select(), and submit().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these jQuery methods for triggering events: focus(), blur(), change(), select(), and submit().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BC5750-9335-4868-B54C-652091AD6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5A892-A6A6-45E2-AC32-550DACDB9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7DE58A-66B0-454A-85B3-1650033E4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26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D167-F55A-42F3-BC77-A82C8E1FB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Validation application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AC92D-A383-4673-B2A6-B01B46B5C6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857250" marR="0" indent="-85725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validate the password entry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password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$("#password").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().trim()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password.length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6)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$("#password").next().text(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"Must be 6 or more characters.");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$("#password").next().text("");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$("#password").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(password);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validate the verify password entry (not shown here)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validate the company name entry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 !$("#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("disabled"))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().trim()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"This field is required.");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E2E75-5593-4E60-B0EB-65E5E4296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5D5F6-A625-4482-BEA7-4D629E060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44DE0-F116-4CE2-AD63-57126D9FD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116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CC3CA-C5DE-4184-BDFD-A61E0186B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Validation application (part 4)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430C1-B4C3-4EC4-94D2-077CE9CB06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R="0">
              <a:spcBef>
                <a:spcPts val="0"/>
              </a:spcBef>
              <a:spcAft>
                <a:spcPts val="0"/>
              </a:spcAft>
              <a:tabLst>
                <a:tab pos="1262063" algn="l"/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").next().text("");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company_name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companyName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validate other text boxes (not shown here)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prevent the submission of the form if any entries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are invalid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event.preventDefault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 // end ready() handler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5EF9B3-4C4A-40F3-97D8-EDEED5DE0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0235B-A945-4436-B892-8FA9128B9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A3FA0-51F8-41C0-BE25-4EB1342C7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645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30351F2-A727-4AB3-A0EE-5C3FF56BA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form in a web browser</a:t>
            </a:r>
            <a:endParaRPr lang="en-US" dirty="0"/>
          </a:p>
        </p:txBody>
      </p:sp>
      <p:pic>
        <p:nvPicPr>
          <p:cNvPr id="9" name="Content Placeholder 8" descr="Refer to page 309 in textbook">
            <a:extLst>
              <a:ext uri="{FF2B5EF4-FFF2-40B4-BE49-F238E27FC236}">
                <a16:creationId xmlns:a16="http://schemas.microsoft.com/office/drawing/2014/main" id="{900B5362-7323-4D6C-A1BC-6A899824818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33730"/>
            <a:ext cx="5267401" cy="145707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E67B2-6E3D-4807-B89C-3AEDF094B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2B806-39F5-4B9C-BF5B-987359A2A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F17C1-F9C4-4DE2-A30F-26B37F1D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9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7BE21-317A-424F-B680-4CC75B1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F926D-538A-41AA-BC80-FA4A7C76FF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method="get"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&lt;label&gt;&amp;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type="submit"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our List"&gt;&lt;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when the form is submitted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join.php?email_address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=judy%40murach.com&amp;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=Judy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BAE5E-2301-42E2-871B-64653E121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7B7ED-1BA6-4145-A1C6-BF975439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FF406-B7C0-4815-A2C2-A0BB1328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077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540A7C-B7C3-4136-945B-CDC3D66FB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Attributes of the form element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23B1A79-1C07-4C8C-88E8-F5F6551CB0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143000"/>
            <a:ext cx="5715000" cy="29718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481138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	Description</a:t>
            </a: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  <a:tab pos="2514600" algn="l"/>
                <a:tab pos="5486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 name that can be referred to by client-side or server-side code.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  <a:tab pos="2514600" algn="l"/>
                <a:tab pos="5486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action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 URL that maps to the file that processes the data in the form.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85900" marR="0" indent="-14859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method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The HTTP method for submitting the form data. It is typically set to “get” or “post”. The default value is “get”.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1F90D-7BFF-4B52-A2C3-CBC5DCF3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C9DE0-01E9-4739-8B0C-F908C9AF6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792F2-DA6C-435E-B2C6-ADD7CDE5C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516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D2DDC-D814-4F0C-8EF5-241CFE532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004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AB5B5-D7AB-46A4-89EB-92093FFB76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submit button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button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 validation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60C8D-FFD4-4A70-81C3-165F5FB5E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B49ED7-FA7F-4A42-B463-D53A9AEB5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F7212-6361-406E-8FFF-9D5583016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3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5D468-2178-4D53-B567-97C67DAA1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32004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HTML5 controls for input data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D63D54-A9CD-4B0E-8234-64A13867E1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957ED-7178-4546-B06C-AA12F7E7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4A34F-A440-4301-9D10-48DC0355C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A0538-831C-4ED7-92A1-810564EA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663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5D189-38D7-4BD7-AA9B-807766F7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HTML5 attributes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working with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8F957F-46BE-4732-833E-F90ECB6438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autofocus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placeholder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B6E4E-5E1B-4730-BF93-6A787E043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C09D3-AB10-4EBA-832E-F49BBF500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13034-1627-437B-AC25-91C2EF844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5564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33</TotalTime>
  <Words>2979</Words>
  <Application>Microsoft Office PowerPoint</Application>
  <PresentationFormat>On-screen Show (4:3)</PresentationFormat>
  <Paragraphs>428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10</vt:lpstr>
      <vt:lpstr>Objectives (part 1)</vt:lpstr>
      <vt:lpstr>Objectives (part 2)</vt:lpstr>
      <vt:lpstr>A form in a web browser</vt:lpstr>
      <vt:lpstr>The HTML for the form</vt:lpstr>
      <vt:lpstr>Attributes of the form element</vt:lpstr>
      <vt:lpstr>Terms</vt:lpstr>
      <vt:lpstr>Common HTML5 controls for input data</vt:lpstr>
      <vt:lpstr>The basic HTML5 attributes  for working with forms</vt:lpstr>
      <vt:lpstr>A form that uses some HTML5 controls  and attributes</vt:lpstr>
      <vt:lpstr>The form in Chrome with an error message  for the email address</vt:lpstr>
      <vt:lpstr>The HTML5 attributes for data validation</vt:lpstr>
      <vt:lpstr>CSS3 pseudo-classes for required, valid,  and invalid fields</vt:lpstr>
      <vt:lpstr>The HTML for a form that uses HTML5 attributes  for data validation</vt:lpstr>
      <vt:lpstr>The form in Chrome with an error message  for the phone field</vt:lpstr>
      <vt:lpstr>Two of the reasons why you need JavaScript  for data validation</vt:lpstr>
      <vt:lpstr>The jQuery selectors for form controls</vt:lpstr>
      <vt:lpstr>The jQuery methods for getting, setting,  and trimming control values</vt:lpstr>
      <vt:lpstr>How to get the value of a numeric entry  from a text box</vt:lpstr>
      <vt:lpstr>The jQuery event methods for forms</vt:lpstr>
      <vt:lpstr>A handler that disables or enables radio buttons when a check box is checked or unchecked</vt:lpstr>
      <vt:lpstr>The jQuery methods for triggering events</vt:lpstr>
      <vt:lpstr>A handler that triggers the submit event  after some data validation</vt:lpstr>
      <vt:lpstr>The Validation application</vt:lpstr>
      <vt:lpstr>The HTML for the Validation application (part 1)</vt:lpstr>
      <vt:lpstr>The HTML for the Validation application (part 2)</vt:lpstr>
      <vt:lpstr>The HTML for the Validation application (part 3)</vt:lpstr>
      <vt:lpstr>The JavaScript and jQuery  for the Validation application (part 1)</vt:lpstr>
      <vt:lpstr>The JavaScript and jQuery  for the Validation application (part 2)</vt:lpstr>
      <vt:lpstr>The JavaScript and jQuery  for the Validation application (part 3)</vt:lpstr>
      <vt:lpstr>The JavaScript and jQuery  for the Validation application (part 4)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8</cp:revision>
  <cp:lastPrinted>2016-01-14T23:03:16Z</cp:lastPrinted>
  <dcterms:created xsi:type="dcterms:W3CDTF">2020-08-14T20:32:21Z</dcterms:created>
  <dcterms:modified xsi:type="dcterms:W3CDTF">2020-08-14T21:51:35Z</dcterms:modified>
</cp:coreProperties>
</file>