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68" r:id="rId2"/>
    <p:sldId id="393" r:id="rId3"/>
    <p:sldId id="303" r:id="rId4"/>
    <p:sldId id="394" r:id="rId5"/>
    <p:sldId id="403" r:id="rId6"/>
    <p:sldId id="313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402" r:id="rId15"/>
    <p:sldId id="37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11"/>
    <p:restoredTop sz="94118"/>
  </p:normalViewPr>
  <p:slideViewPr>
    <p:cSldViewPr snapToGrid="0" snapToObjects="1">
      <p:cViewPr varScale="1">
        <p:scale>
          <a:sx n="96" d="100"/>
          <a:sy n="96" d="100"/>
        </p:scale>
        <p:origin x="1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2" d="100"/>
        <a:sy n="11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73A-8B1F-F148-B185-43FE162E716E}" type="datetimeFigureOut">
              <a:rPr lang="en-US" smtClean="0"/>
              <a:t>3/25/24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B13D7-F232-214E-A240-6E0B8EB76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9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21A1C-7C01-B74C-A231-68B68B6C8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CFD3A3-D548-E142-92AC-725A6ED411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E0F4F-3B4E-3046-80AB-8B06A6CC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6309E-9B2A-1B40-8582-B65E17D19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F2BF0-3200-374A-8F3A-47DC9E13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0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09396-0FDE-B24C-BBBB-83F97A1E7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D797B-1092-DD45-BB4F-C2CEB18253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A14D5D-3131-544D-8C49-8A42D179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31579E-A633-E743-9594-8C4919E85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45BD-0556-E845-AE6B-92D2FBE5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ABE47B-3E5F-5549-A278-C13BEFE588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DF6882-0DDA-DF4F-85B2-115FB675A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B698F-3849-5C4C-B0E3-8551A7F06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41C78-FD0E-9D4E-A417-7C0FCE842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C51CD-23E1-844E-8A87-0C0ED5F62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6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FB3C6-62FB-B548-B70C-55C2094B4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C28B4-1E92-C242-8661-BE3F021DB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E8D3-8F9A-B048-8BF2-E4FC787AE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52CC4-8AB0-C440-B767-2BB60BF30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BCB38E-4687-634C-B402-8B26FEADA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95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8ECB7-E819-4343-B83D-0B271A1B5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FE686-4FDE-0843-8263-729695C5C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2AC32-AA11-CD47-B525-6982BC6FF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A6623-CE78-654B-A243-EDFFCD74E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4434B-05F8-2043-9EB3-EC794CB7A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8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4BB2-B1F2-9249-A401-DB349B59B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2CF7-5F91-2043-BB3B-4541EC3E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5E611-5EE0-0747-9705-63AC83D64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08BF0C-1643-7849-971B-29CF103D2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9A1ED8-D4DF-8A43-B2C7-DCDCBB182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8D839-4B26-664D-AF02-D7812F9EA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79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D9584-ECB2-2B48-B0EA-464EBFE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A2C528-77D3-1743-A95C-70C869161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5A77D0-0E57-B640-9F5F-72676EDB5C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3AF406-836F-B842-A2C4-2547E13A35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EEA9A-0BEE-134F-9682-40D3892704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42041-96E8-2647-97BE-BE9B903E1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EEC8F-462B-4849-9C0C-5F5926B1A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88A763-F1CB-FC4D-8122-5EBE9D9B4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5F04B-8287-8046-9B7D-F2C704F23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455BB-DA3C-D84E-BDC9-FE478A6F9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FDEBA0-C5E4-9946-BDBB-5C83DAE32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A1A02-1DF2-8F41-9A32-35F921E8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7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828E6C-AB40-BA47-B6F8-B9DFBC236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2FAA88-0DB3-8443-B008-8AB6CD2E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21E7-ED0C-7F4E-8AD6-BC98BBA43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097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AA5E-FA43-C644-B236-7D5D21042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D2FC3-BC79-C140-9EEA-7021B3CDD5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057C59-4112-9743-9F82-9B6A1DC1CF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37AC7-C62C-F842-BC93-ECDDC5DAE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008813-E35D-3642-9F78-ADCFB55CC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1601D-7192-A546-8C0A-D4714CFA9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199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3CF06-2B1F-7A40-B6D2-E89F6C288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E73517-B1DE-0D4A-AA61-A12F875F6A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BEB236-B0E2-9041-9B81-C5F59471C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FAA76A-EEDD-EF4B-AB64-FD243FA8A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118B0F-0CF7-7B46-876D-F54E15637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36E1F-C6CF-DE4D-82B1-1132273E7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072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8396-234A-FE43-A5B8-71E515354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15EB29-ED36-3849-A06A-D14C89C9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56BE6-CFE6-7943-9F1E-AF481CE41C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7BC51-AE61-1740-ACDB-8EC1713A975D}" type="datetimeFigureOut">
              <a:rPr lang="en-US" smtClean="0"/>
              <a:t>3/25/24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F729C-CE91-0948-90D0-F5F92E26A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AA92F-FAF4-3446-BE3B-A7CC3CAE16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D8399-8F80-9C41-B39B-C86CD9EA6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71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F43C4-115A-7347-BC48-E663BE0EDC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ITIS 3135 Web Application Design and Development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90205E-FCCA-D74A-B0FC-41EC91B0E7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Week 12 Monday</a:t>
            </a:r>
          </a:p>
        </p:txBody>
      </p:sp>
    </p:spTree>
    <p:extLst>
      <p:ext uri="{BB962C8B-B14F-4D97-AF65-F5344CB8AC3E}">
        <p14:creationId xmlns:p14="http://schemas.microsoft.com/office/powerpoint/2010/main" val="2890205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0534A2F-7167-0A54-5270-E428289E54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6438"/>
          <a:stretch/>
        </p:blipFill>
        <p:spPr>
          <a:xfrm>
            <a:off x="503582" y="1454543"/>
            <a:ext cx="8163340" cy="4522187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9F3A3F0-845C-91E3-7FA2-E61A59CFEB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67" t="65268"/>
          <a:stretch/>
        </p:blipFill>
        <p:spPr>
          <a:xfrm>
            <a:off x="7341705" y="3624008"/>
            <a:ext cx="4712596" cy="23527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82CCA-CAC1-0894-87BD-D8FF39C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Drawing – Image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F9B25-5AB4-43B0-0AB8-7C6284D623D6}"/>
              </a:ext>
            </a:extLst>
          </p:cNvPr>
          <p:cNvSpPr/>
          <p:nvPr/>
        </p:nvSpPr>
        <p:spPr>
          <a:xfrm>
            <a:off x="838200" y="5491371"/>
            <a:ext cx="4383157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A4085D-9BC1-6E47-4836-A9A390027DC1}"/>
              </a:ext>
            </a:extLst>
          </p:cNvPr>
          <p:cNvSpPr/>
          <p:nvPr/>
        </p:nvSpPr>
        <p:spPr>
          <a:xfrm>
            <a:off x="821631" y="4886741"/>
            <a:ext cx="3392559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463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D5CC0BB-9CAF-AE6F-62B0-466703B181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0522" y="1359142"/>
            <a:ext cx="6082748" cy="551249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82CCA-CAC1-0894-87BD-D8FF39C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Drawing – Text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F9B25-5AB4-43B0-0AB8-7C6284D623D6}"/>
              </a:ext>
            </a:extLst>
          </p:cNvPr>
          <p:cNvSpPr/>
          <p:nvPr/>
        </p:nvSpPr>
        <p:spPr>
          <a:xfrm>
            <a:off x="3313042" y="3563378"/>
            <a:ext cx="5817706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A4085D-9BC1-6E47-4836-A9A390027DC1}"/>
              </a:ext>
            </a:extLst>
          </p:cNvPr>
          <p:cNvSpPr/>
          <p:nvPr/>
        </p:nvSpPr>
        <p:spPr>
          <a:xfrm>
            <a:off x="3313042" y="2102521"/>
            <a:ext cx="4002158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868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22E4-C010-5326-BF1B-035E3E90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73F23-3DD0-694F-E51C-B13C594A2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990" y="1865381"/>
            <a:ext cx="10515600" cy="4351338"/>
          </a:xfrm>
        </p:spPr>
        <p:txBody>
          <a:bodyPr/>
          <a:lstStyle/>
          <a:p>
            <a:r>
              <a:rPr lang="en-US" dirty="0"/>
              <a:t>Translate</a:t>
            </a:r>
          </a:p>
          <a:p>
            <a:r>
              <a:rPr lang="en-US" dirty="0"/>
              <a:t>Rotate</a:t>
            </a:r>
          </a:p>
          <a:p>
            <a:r>
              <a:rPr lang="en-US" dirty="0"/>
              <a:t>Scale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194BAE-D852-1E0B-41C2-2569C3CF0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620" y="1472630"/>
            <a:ext cx="9982390" cy="53002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560A16-8E9D-4001-572B-35BC9CA5A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7000" y="4001070"/>
            <a:ext cx="4445000" cy="27686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254712-FF6F-83D5-068E-F816C660C74C}"/>
              </a:ext>
            </a:extLst>
          </p:cNvPr>
          <p:cNvSpPr/>
          <p:nvPr/>
        </p:nvSpPr>
        <p:spPr>
          <a:xfrm>
            <a:off x="1982302" y="3150705"/>
            <a:ext cx="3530602" cy="7189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93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22E4-C010-5326-BF1B-035E3E90E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Animation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069B8CF-0ECC-B1CA-8993-9F16929A0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6980" y="1427989"/>
            <a:ext cx="9643479" cy="5446390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254712-FF6F-83D5-068E-F816C660C74C}"/>
              </a:ext>
            </a:extLst>
          </p:cNvPr>
          <p:cNvSpPr/>
          <p:nvPr/>
        </p:nvSpPr>
        <p:spPr>
          <a:xfrm>
            <a:off x="1240179" y="3084445"/>
            <a:ext cx="4153455" cy="3445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00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B1F4B6-B60A-3709-4757-9A91000E0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Move Heart Image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E86D0-B51E-4571-B6AE-6505B2BA9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Reimplement the ”Move Heart Image” app using canvas features</a:t>
            </a:r>
          </a:p>
        </p:txBody>
      </p:sp>
    </p:spTree>
    <p:extLst>
      <p:ext uri="{BB962C8B-B14F-4D97-AF65-F5344CB8AC3E}">
        <p14:creationId xmlns:p14="http://schemas.microsoft.com/office/powerpoint/2010/main" val="1913533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1C1A-535B-DF52-D678-935C61210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71C28-84BA-7D7C-9190-4F6E8BEB1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Animation with </a:t>
            </a:r>
            <a:r>
              <a:rPr lang="en-US" dirty="0" err="1"/>
              <a:t>setInterval</a:t>
            </a:r>
            <a:endParaRPr lang="en-US" dirty="0"/>
          </a:p>
          <a:p>
            <a:r>
              <a:rPr lang="en-US" dirty="0"/>
              <a:t>Canvas drawing</a:t>
            </a:r>
          </a:p>
          <a:p>
            <a:r>
              <a:rPr lang="en-US" dirty="0"/>
              <a:t>Canvas transformation</a:t>
            </a:r>
          </a:p>
          <a:p>
            <a:r>
              <a:rPr lang="en-US" dirty="0"/>
              <a:t>Canvas animation</a:t>
            </a:r>
          </a:p>
        </p:txBody>
      </p:sp>
    </p:spTree>
    <p:extLst>
      <p:ext uri="{BB962C8B-B14F-4D97-AF65-F5344CB8AC3E}">
        <p14:creationId xmlns:p14="http://schemas.microsoft.com/office/powerpoint/2010/main" val="1354772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CF9A9-0522-11F9-AEF3-2EBA3381F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AD42D-E33B-9607-3CFE-67B16A270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024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6EA6D-374C-CB47-B554-5CA531684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”this”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26960-7759-2843-B719-139825E4CD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a function is used as an event handler, its ”this” variable is set to the element on which the listener is placed</a:t>
            </a:r>
          </a:p>
          <a:p>
            <a:r>
              <a:rPr lang="en-US" dirty="0"/>
              <a:t>When a function is called as a method of an object, its ”this” variable is set to the object the method is called 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10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9B4A-AA67-24B1-1105-2C5237236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bug in Activity8-1-obj.js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D1088-5B9A-F3EE-2429-070E226D3E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the updated version</a:t>
            </a:r>
          </a:p>
          <a:p>
            <a:r>
              <a:rPr lang="en-US" dirty="0"/>
              <a:t>What do you want “this” to be in the following methods?</a:t>
            </a:r>
          </a:p>
          <a:p>
            <a:pPr lvl="1"/>
            <a:r>
              <a:rPr lang="en-US" dirty="0" err="1"/>
              <a:t>showNum</a:t>
            </a:r>
            <a:endParaRPr lang="en-US" dirty="0"/>
          </a:p>
          <a:p>
            <a:pPr lvl="1"/>
            <a:r>
              <a:rPr lang="en-US" dirty="0"/>
              <a:t>add</a:t>
            </a:r>
          </a:p>
          <a:p>
            <a:pPr lvl="1"/>
            <a:r>
              <a:rPr lang="en-US" dirty="0"/>
              <a:t>calculate </a:t>
            </a:r>
          </a:p>
        </p:txBody>
      </p:sp>
    </p:spTree>
    <p:extLst>
      <p:ext uri="{BB962C8B-B14F-4D97-AF65-F5344CB8AC3E}">
        <p14:creationId xmlns:p14="http://schemas.microsoft.com/office/powerpoint/2010/main" val="41676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C9C8A-5464-30FB-E4FE-55B6FB0FA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4B99A-D5A8-9747-5E6B-A213A29F18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setTimeout</a:t>
            </a:r>
            <a:endParaRPr lang="en-US" dirty="0"/>
          </a:p>
          <a:p>
            <a:r>
              <a:rPr lang="en-US" dirty="0" err="1"/>
              <a:t>setInterval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891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4E966-65B0-424E-988F-1EA77F7E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In-class Activities – Move Heart Image (6.16)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93A27-CAB9-424F-92B4-FF77027D1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Download “lab6_16_move heart </a:t>
            </a:r>
            <a:r>
              <a:rPr lang="en-US" dirty="0" err="1"/>
              <a:t>image.zip</a:t>
            </a:r>
            <a:r>
              <a:rPr lang="en-US" dirty="0"/>
              <a:t>” from Canvas</a:t>
            </a:r>
          </a:p>
          <a:p>
            <a:pPr lvl="1"/>
            <a:r>
              <a:rPr lang="en-US" dirty="0"/>
              <a:t>Click in various locations and ensure the code works correctly</a:t>
            </a:r>
          </a:p>
          <a:p>
            <a:r>
              <a:rPr lang="en-US" dirty="0"/>
              <a:t>Review the code</a:t>
            </a:r>
          </a:p>
          <a:p>
            <a:pPr lvl="1"/>
            <a:r>
              <a:rPr lang="en-US" dirty="0"/>
              <a:t>Line 7: What does the parameter “e” represent?</a:t>
            </a:r>
          </a:p>
          <a:p>
            <a:pPr lvl="1"/>
            <a:r>
              <a:rPr lang="en-US" dirty="0"/>
              <a:t>What do Lines 10-11 do? What other properties are in the object “e”? (look up online)</a:t>
            </a:r>
          </a:p>
          <a:p>
            <a:pPr lvl="1"/>
            <a:r>
              <a:rPr lang="en-US" dirty="0"/>
              <a:t>Why are there two calls to “</a:t>
            </a:r>
            <a:r>
              <a:rPr lang="en-US" dirty="0" err="1"/>
              <a:t>clearInterval</a:t>
            </a:r>
            <a:r>
              <a:rPr lang="en-US" dirty="0"/>
              <a:t>” (lines 15 and 38) in the code?</a:t>
            </a:r>
          </a:p>
          <a:p>
            <a:r>
              <a:rPr lang="en-US" dirty="0"/>
              <a:t>Revise the code</a:t>
            </a:r>
          </a:p>
          <a:p>
            <a:pPr lvl="1"/>
            <a:r>
              <a:rPr lang="en-US" dirty="0"/>
              <a:t>Make the heart move slower</a:t>
            </a:r>
          </a:p>
          <a:p>
            <a:pPr lvl="1"/>
            <a:r>
              <a:rPr lang="en-US" dirty="0"/>
              <a:t>Make the heart move faster</a:t>
            </a:r>
          </a:p>
          <a:p>
            <a:pPr lvl="1"/>
            <a:r>
              <a:rPr lang="en-US" dirty="0"/>
              <a:t>Make the tip of heart stop at the click point (instead of the center)</a:t>
            </a:r>
          </a:p>
        </p:txBody>
      </p:sp>
    </p:spTree>
    <p:extLst>
      <p:ext uri="{BB962C8B-B14F-4D97-AF65-F5344CB8AC3E}">
        <p14:creationId xmlns:p14="http://schemas.microsoft.com/office/powerpoint/2010/main" val="21094661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2CCA-CAC1-0894-87BD-D8FF39C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Drawing - Rectangle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64F130-21FE-7769-1825-8037A9ED01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63" y="1974227"/>
            <a:ext cx="12176537" cy="3949147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7F9B25-5AB4-43B0-0AB8-7C6284D623D6}"/>
              </a:ext>
            </a:extLst>
          </p:cNvPr>
          <p:cNvSpPr/>
          <p:nvPr/>
        </p:nvSpPr>
        <p:spPr>
          <a:xfrm>
            <a:off x="265043" y="4161183"/>
            <a:ext cx="4214192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BA3E5F-3F02-630A-B6F6-DC4B7DF0CDFB}"/>
              </a:ext>
            </a:extLst>
          </p:cNvPr>
          <p:cNvSpPr/>
          <p:nvPr/>
        </p:nvSpPr>
        <p:spPr>
          <a:xfrm>
            <a:off x="271670" y="5161723"/>
            <a:ext cx="4605129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48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482CCA-CAC1-0894-87BD-D8FF39C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Drawing – Lines and Shapes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59CD344-4B7E-2ADD-5DD0-BB9028602D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043" y="1717354"/>
            <a:ext cx="11714120" cy="4961052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07F9B25-5AB4-43B0-0AB8-7C6284D623D6}"/>
              </a:ext>
            </a:extLst>
          </p:cNvPr>
          <p:cNvSpPr/>
          <p:nvPr/>
        </p:nvSpPr>
        <p:spPr>
          <a:xfrm>
            <a:off x="371059" y="3750365"/>
            <a:ext cx="3167271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BA3E5F-3F02-630A-B6F6-DC4B7DF0CDFB}"/>
              </a:ext>
            </a:extLst>
          </p:cNvPr>
          <p:cNvSpPr/>
          <p:nvPr/>
        </p:nvSpPr>
        <p:spPr>
          <a:xfrm>
            <a:off x="377687" y="4803914"/>
            <a:ext cx="2882348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4FAD39-F09A-445A-94C4-0891B714586B}"/>
              </a:ext>
            </a:extLst>
          </p:cNvPr>
          <p:cNvSpPr/>
          <p:nvPr/>
        </p:nvSpPr>
        <p:spPr>
          <a:xfrm>
            <a:off x="377687" y="4022033"/>
            <a:ext cx="3167271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86E3D1-68D6-B2E4-B763-93CE5C57C132}"/>
              </a:ext>
            </a:extLst>
          </p:cNvPr>
          <p:cNvSpPr/>
          <p:nvPr/>
        </p:nvSpPr>
        <p:spPr>
          <a:xfrm>
            <a:off x="364435" y="4512364"/>
            <a:ext cx="3399182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A4085D-9BC1-6E47-4836-A9A390027DC1}"/>
              </a:ext>
            </a:extLst>
          </p:cNvPr>
          <p:cNvSpPr/>
          <p:nvPr/>
        </p:nvSpPr>
        <p:spPr>
          <a:xfrm>
            <a:off x="364435" y="5330340"/>
            <a:ext cx="3167271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B13723-15DE-1C1E-BDAC-0CACAF847E78}"/>
              </a:ext>
            </a:extLst>
          </p:cNvPr>
          <p:cNvSpPr/>
          <p:nvPr/>
        </p:nvSpPr>
        <p:spPr>
          <a:xfrm>
            <a:off x="364434" y="6132095"/>
            <a:ext cx="3167271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627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53B8E33-D765-AB18-C650-BFFEE26E28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9193" y="1747885"/>
            <a:ext cx="6152774" cy="4826590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82CCA-CAC1-0894-87BD-D8FF39C75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Canvas Drawing – Arcs and Circles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7F9B25-5AB4-43B0-0AB8-7C6284D623D6}"/>
              </a:ext>
            </a:extLst>
          </p:cNvPr>
          <p:cNvSpPr/>
          <p:nvPr/>
        </p:nvSpPr>
        <p:spPr>
          <a:xfrm>
            <a:off x="2849217" y="2158526"/>
            <a:ext cx="3167271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BA3E5F-3F02-630A-B6F6-DC4B7DF0CDFB}"/>
              </a:ext>
            </a:extLst>
          </p:cNvPr>
          <p:cNvSpPr/>
          <p:nvPr/>
        </p:nvSpPr>
        <p:spPr>
          <a:xfrm>
            <a:off x="2849217" y="2943373"/>
            <a:ext cx="2882348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4FAD39-F09A-445A-94C4-0891B714586B}"/>
              </a:ext>
            </a:extLst>
          </p:cNvPr>
          <p:cNvSpPr/>
          <p:nvPr/>
        </p:nvSpPr>
        <p:spPr>
          <a:xfrm>
            <a:off x="2849217" y="2420255"/>
            <a:ext cx="4876800" cy="27829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A4085D-9BC1-6E47-4836-A9A390027DC1}"/>
              </a:ext>
            </a:extLst>
          </p:cNvPr>
          <p:cNvSpPr/>
          <p:nvPr/>
        </p:nvSpPr>
        <p:spPr>
          <a:xfrm>
            <a:off x="2849218" y="4250635"/>
            <a:ext cx="2882348" cy="29155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22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68768</TotalTime>
  <Words>271</Words>
  <Application>Microsoft Macintosh PowerPoint</Application>
  <PresentationFormat>Widescreen</PresentationFormat>
  <Paragraphs>43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ITIS 3135 Web Application Design and Development </vt:lpstr>
      <vt:lpstr>Questions</vt:lpstr>
      <vt:lpstr>”this” variable</vt:lpstr>
      <vt:lpstr>The bug in Activity8-1-obj.js</vt:lpstr>
      <vt:lpstr>Animation</vt:lpstr>
      <vt:lpstr>In-class Activities – Move Heart Image (6.16)</vt:lpstr>
      <vt:lpstr>Canvas Drawing - Rectangle</vt:lpstr>
      <vt:lpstr>Canvas Drawing – Lines and Shapes</vt:lpstr>
      <vt:lpstr>Canvas Drawing – Arcs and Circles</vt:lpstr>
      <vt:lpstr>Canvas Drawing – Image</vt:lpstr>
      <vt:lpstr>Canvas Drawing – Text</vt:lpstr>
      <vt:lpstr>Canvas Transformation</vt:lpstr>
      <vt:lpstr>Canvas Animation</vt:lpstr>
      <vt:lpstr>In-class Activities – Move Heart Image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ITIS 3135 Web Application Design and Development </dc:title>
  <dc:creator>Yaorong Ge</dc:creator>
  <cp:lastModifiedBy>Yaorong Ge</cp:lastModifiedBy>
  <cp:revision>58</cp:revision>
  <dcterms:created xsi:type="dcterms:W3CDTF">2022-01-13T19:38:12Z</dcterms:created>
  <dcterms:modified xsi:type="dcterms:W3CDTF">2024-03-26T01:11:31Z</dcterms:modified>
</cp:coreProperties>
</file>