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43"/>
  </p:notesMasterIdLst>
  <p:handoutMasterIdLst>
    <p:handoutMasterId r:id="rId4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93" autoAdjust="0"/>
    <p:restoredTop sz="86433" autoAdjust="0"/>
  </p:normalViewPr>
  <p:slideViewPr>
    <p:cSldViewPr>
      <p:cViewPr varScale="1">
        <p:scale>
          <a:sx n="95" d="100"/>
          <a:sy n="95" d="100"/>
        </p:scale>
        <p:origin x="121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8/12/2020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C3,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812761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1981200"/>
            <a:ext cx="7315200" cy="1295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3352800"/>
            <a:ext cx="7391400" cy="1143000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C3,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4569DAAA-B8DB-4D05-B2C8-7DB9ADDDA07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12800" y="4538798"/>
            <a:ext cx="7315200" cy="14048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2174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C3,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C3,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C3,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1" r:id="rId6"/>
    <p:sldLayoutId id="2147483674" r:id="rId7"/>
    <p:sldLayoutId id="2147483676" r:id="rId8"/>
    <p:sldLayoutId id="2147483675" r:id="rId9"/>
    <p:sldLayoutId id="2147483684" r:id="rId10"/>
    <p:sldLayoutId id="2147483685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3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essential JavaScript statements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742E9A-02F5-446B-9F59-13759C6E6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65FFF-1452-47F7-8156-2D64CC1DB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of the if statement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AD68C2-5CA0-430D-813C-30E90DE7B0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condition-1 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 else if (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condition-2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 {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...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else if (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condition-n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 {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} ]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[ else {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statements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} ]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if statement with an else clause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 age &gt;= 18 )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 ("You may vote.");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 ("You are not old enough to vote.");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53617-A689-44CE-BBED-7A33AB699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AE76BE-6BEB-489E-AC81-07C5239AA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39D600-248E-41B6-A0CF-4682F6FB0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034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2EF91-F73D-4E91-BA22-E421DC7A6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if statement with else if and else clauses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0A6834-6A32-45FC-AC0E-CC97C605C7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(rate)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 ("You did not provide a number for the rate.");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else if ( rate &lt; 0 )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 ("The rate may not be less than zero.");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else if ( rate &gt; 12 )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 ("The rate may not be greater than 12.");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 ("The rate is: " + rate + ".");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DF97A4-207A-4A66-B5C8-5E775D69D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E66ED-4193-4C04-A724-97E946A47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D2FB3-842A-4729-B3CA-8BE58486E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074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A599E17-5A42-4CDA-8FDB-0A89C429D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if statement with a compound conditional expression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11C886-52AC-44BC-982C-7002DD155D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userEntry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||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userEntry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&lt;= 0 )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 ("Please enter a valid number greater than zero.");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035A92-1072-45C3-82FE-5B7DD3926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B2149E-EE8E-4491-8E15-5B11B130D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5C133-5A4D-4634-9EC3-3A7E4DF4E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2093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CE7E9-1665-49E8-A6C3-B0E88BD98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test a Boolean value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B5E31F-7BE3-4A7E-AC9D-2C001BA11F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see if it’s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true ) {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if 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isValid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) { }            // same as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isValid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== true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see if it’s false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false ) {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 !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true ) {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if ( !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isValid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) { }           // same as !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isValid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== true  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21E26D-9029-4C91-85D4-F897E6335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57FCD-E8D9-4A4D-ABEB-47067B3BC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32029-38F5-4924-BF3F-FF7B93467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337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AD616-869E-4E81-ACB7-9BC9C62D2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of a while loop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BD9232-2F6A-4551-8C49-5B402BB7B2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while (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condition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) {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statements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} 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while loop that adds the numbers 1 through 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sum =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while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&lt;= 5)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sum +=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              // adds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sum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alert(sum);                     // displays 15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BC164F-E7C3-436C-BF00-E0FE3D70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D981DF-74DA-4756-BF61-FA6CC7A62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9593AF-C6F6-48E3-8843-E41435826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164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4CC5F-48AB-4450-9AB7-E5410A03E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while loop that makes sure a user enters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positive number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4ABD36-E2FA-4884-8E7E-F4D70856A7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years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(prompt("Enter number of years."));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while (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(years) || years &lt;= 0 )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years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(prompt(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"Years must be a valid positive number."));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8E53C1-F31C-4685-8431-B38776D3D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2CBB27-B57A-4604-BC29-B87D5D30E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BF950A-2FC0-4B7D-8F49-8BEBB2342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791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3D37E-AAB1-4A4F-8C5F-26803172F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of a do-while loop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19376A-094B-4A91-A624-527E296E59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do {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statements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} while (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condition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do-while loop that makes sure a user enters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positive number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years = null;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years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(prompt("Enter number of years.\n" +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"(Must be valid positive number)"));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</a:rPr>
              <a:t>while (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</a:rPr>
              <a:t>(years) || years &lt;= 0 )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;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0EB073-B419-49EB-AA23-16DBADE68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C6B591-C308-4F27-A3D8-D9871194E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5F9B44-A0BF-4CCF-93A0-3CD759A8A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2535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A5A64-3FE9-405B-8CA7-DD27A61B4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of a for statement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08C880-AD18-4D46-A1AB-D09BA9CFCA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counterInitialization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condition;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incrementExpression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statements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for loop that adds the numbers from 1 through 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sum =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&lt;= 5;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sum +=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                    // adds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sum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alert(sum);                           // displays 15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29CCD-78FF-491D-906E-511268935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75DEAD-5182-4463-90DC-1D38B7E23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A32038-3909-4CD4-8D5B-0F82B060B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748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24D77-505C-4301-8F8E-56C9A7235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for loop that calculates the future value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an investment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6BCD79-B7E9-434D-8A6D-6C90985957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1430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investment = 10000;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annualRate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7.0;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years = 10;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investment;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&lt;= years;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*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annualRate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100;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futureValue.toFixed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(0));        // displays 19672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 ways that the future value calculation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could be coded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*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annualRate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100);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* (1 +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annualRate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100))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72E8D6-9745-44A3-9234-ABC085B08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744EA-C1D3-4D49-9184-6E71437F3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69DDB2-5189-4CFD-A478-4FC2E96D9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0412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3474C-721D-4DEC-BA0E-3763DE79F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for loop that increments the counter by two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CC8B92-516A-4F46-A825-DAAAC98220F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 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&lt;= 10;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2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" 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// displays 0 2 4 6 8 10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for loop that decrements the counter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 let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3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&gt; 0;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"...");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("Blast off!");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// displays 3...2...1...Blast off!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74DE1A-9F24-4655-A585-3BEEBF45A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CD59A-1C98-44E8-A017-0B1C7B4DC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120DF-97D5-44BE-8347-891D8A38B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436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16CE1-09A4-46FC-A8C4-6BFB0D0F8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EF044B-7682-4AA4-8305-009D9A5EA8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Given the specifications for a JavaScript application that requires only the skills that you’ve learned so far, code, test, and debug the application. 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rules for evaluating a conditional expression that consists of relational operators, including the use of the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isNaN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method.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the logical operators and the rules for evaluating a compound conditional expression, including order of precedence and the use of parentheses.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flow of control for an if statement that has both else if and else clauses.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84831B-4DF0-49E5-85C8-A6DD65515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C55BFC-04DE-4EC4-A907-095F5B592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FB4121-0630-4155-8E0D-0FC3C67C5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3199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2435A67-3103-4909-AA25-1093DAA35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prompt dialog for continuing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MPG application</a:t>
            </a:r>
            <a:endParaRPr lang="en-US" dirty="0"/>
          </a:p>
        </p:txBody>
      </p:sp>
      <p:pic>
        <p:nvPicPr>
          <p:cNvPr id="11" name="Content Placeholder 10" descr="Refer to page 107 in textbook">
            <a:extLst>
              <a:ext uri="{FF2B5EF4-FFF2-40B4-BE49-F238E27FC236}">
                <a16:creationId xmlns:a16="http://schemas.microsoft.com/office/drawing/2014/main" id="{C3515D0A-57A5-4592-9BAA-C6B84C2A893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322104" y="1328779"/>
            <a:ext cx="4304149" cy="1719221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F18377D-C62A-4DB1-8F5D-D2CB97E011F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3124200"/>
            <a:ext cx="7391400" cy="457200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MPG application in the browser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two calculations</a:t>
            </a:r>
          </a:p>
        </p:txBody>
      </p:sp>
      <p:pic>
        <p:nvPicPr>
          <p:cNvPr id="12" name="Content Placeholder 11" descr="Refer to page 107 in textbook">
            <a:extLst>
              <a:ext uri="{FF2B5EF4-FFF2-40B4-BE49-F238E27FC236}">
                <a16:creationId xmlns:a16="http://schemas.microsoft.com/office/drawing/2014/main" id="{5AE7C928-162B-49AA-8FCB-637F6BFB6C96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3"/>
          <a:stretch>
            <a:fillRect/>
          </a:stretch>
        </p:blipFill>
        <p:spPr>
          <a:xfrm>
            <a:off x="1322104" y="4038600"/>
            <a:ext cx="6358679" cy="160948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9DD22-83A6-4AC4-8ED9-1A2A084EE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40B26-22E9-4B05-8C7D-1D2617364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30F701-17E1-498E-BE85-AEC5B8837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0195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B4583-2029-4C82-92D7-3D305D126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body element for the MPG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B20EF3-DED1-472A-8B44-D028C2BABD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&lt;h1&gt;The Miles Per Gallon Calculator&lt;/h1&gt;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&lt;script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="mpg.js"&gt;&lt;/script&gt;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&lt;/body&gt;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86FEE1-4FE4-45B3-997D-EC6CFD18F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416B72-2571-46C7-88C1-0DAB36F55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EF8DD-3C11-4384-8138-CB83CE1F5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7906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F842D-BA3C-462D-BA16-3CEB55DAF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mpg.js JavaScript file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7BBA1E-58E8-4992-B31A-8F54D52C2B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again = "y";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miles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(prompt("Enter miles driven"));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gallons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(prompt("Enter gallons of gas used"));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(miles &gt; 0 &amp;&amp; gallons &gt; 0)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mpg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(miles/gallons);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html = `&lt;p&gt;${miles} miles on ${gallons}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gallons =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mpg.toFixed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(2)} MPG&lt;/p&gt;`;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(html);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else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alert("One or both entries are invalid");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again = prompt("Repeat entries? (y/n)", "y");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while (again == "y");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90E2F-2FCF-4938-8007-D6C9AB60F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C8D88A-5A32-442D-B7E6-8007D865C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36422-AEE0-40F2-99B0-BDA4DEE01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4616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37B393F-0E50-447D-B82D-281304F3C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first of three prompt dialog boxes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Future Value application</a:t>
            </a:r>
            <a:endParaRPr lang="en-US" dirty="0"/>
          </a:p>
        </p:txBody>
      </p:sp>
      <p:pic>
        <p:nvPicPr>
          <p:cNvPr id="11" name="Content Placeholder 10" descr="Refer to page 109 in textbook">
            <a:extLst>
              <a:ext uri="{FF2B5EF4-FFF2-40B4-BE49-F238E27FC236}">
                <a16:creationId xmlns:a16="http://schemas.microsoft.com/office/drawing/2014/main" id="{C04F8430-E095-4515-9627-EC65E81BCAB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400" y="1374833"/>
            <a:ext cx="4304149" cy="1719221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49184DC-1C01-4E61-841A-3CCDBA1DB9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3124200"/>
            <a:ext cx="7391400" cy="457200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results in a browser</a:t>
            </a:r>
          </a:p>
        </p:txBody>
      </p:sp>
      <p:pic>
        <p:nvPicPr>
          <p:cNvPr id="12" name="Content Placeholder 11" descr="Refer to page 109 in textbook">
            <a:extLst>
              <a:ext uri="{FF2B5EF4-FFF2-40B4-BE49-F238E27FC236}">
                <a16:creationId xmlns:a16="http://schemas.microsoft.com/office/drawing/2014/main" id="{781ECDB0-97EE-46D9-ABEA-877834E0DD07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3"/>
          <a:stretch>
            <a:fillRect/>
          </a:stretch>
        </p:blipFill>
        <p:spPr>
          <a:xfrm>
            <a:off x="1295399" y="3657600"/>
            <a:ext cx="5940835" cy="210345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0A5BF3-E3AD-4C2C-A6B4-39D742CF8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89115D-8DFF-49EA-8AA1-F08BFD4F3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BC123F-4241-4D8E-8E44-142B39502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7679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A7E53-67EA-46BE-99DC-A202D3E7F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future_value.js JavaScript file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4E9F68-D5DF-4405-93E7-8C949E63AC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investment =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investment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prompt("Enter investment amount as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xxxxx.xx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10000));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while 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(investment)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rate =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rate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(prompt("Enter interest rate as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xx.x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7.5));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while 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(rate)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years =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years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(prompt("Enter number of years", 10));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while 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(years) 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B25C7-5B75-4428-8A1C-20C6A3BB7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0F48B5-895B-40D8-9E37-46E3A8691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0E0283-3491-43A6-B78B-9226F3D06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7701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F3260-67C0-47A9-BFB1-6ED0ABCF9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future_value.js JavaScript file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B00897-1A53-4DBC-9D33-240BCC25BD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investment;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&lt;= years;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* rate / 100;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(`&lt;p&gt;&lt;label&gt;Investment amount: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&lt;/label&gt; ${investment}&lt;/p&gt;`);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(`&lt;p&gt;&lt;label&gt;Interest rate:&lt;/label&gt; ${rate}&lt;/p&gt;`);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(`&lt;p&gt;&lt;label&gt;Years:&lt;/label&gt; ${years}&lt;/p&gt;`);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(`&lt;p&gt;&lt;label&gt;Future Value:&lt;/label&gt;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futureValue.toFixed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(2)}&lt;/p&gt;`);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0B6330-D538-4847-A203-B7FEC6040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6D01E8-35E0-412F-A722-D054C8462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E154B3-7693-4E06-BC94-5E1A8BF1B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0680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A1045D7-D9D8-4DAE-849D-EB3A00642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prompt dialog box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Test Scores application</a:t>
            </a:r>
            <a:endParaRPr lang="en-US" dirty="0"/>
          </a:p>
        </p:txBody>
      </p:sp>
      <p:pic>
        <p:nvPicPr>
          <p:cNvPr id="11" name="Content Placeholder 10" descr="Refer to page 111 in textbook">
            <a:extLst>
              <a:ext uri="{FF2B5EF4-FFF2-40B4-BE49-F238E27FC236}">
                <a16:creationId xmlns:a16="http://schemas.microsoft.com/office/drawing/2014/main" id="{5E4CD30D-D9A3-4615-BF49-8AA670ED807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400" y="1276978"/>
            <a:ext cx="3865199" cy="1542422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18CB697-351D-4773-8BD8-399AD8572B5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895600"/>
            <a:ext cx="7391400" cy="457200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test scores in a browser</a:t>
            </a:r>
          </a:p>
        </p:txBody>
      </p:sp>
      <p:pic>
        <p:nvPicPr>
          <p:cNvPr id="12" name="Content Placeholder 11" descr="Refer to page 111 in textbook">
            <a:extLst>
              <a:ext uri="{FF2B5EF4-FFF2-40B4-BE49-F238E27FC236}">
                <a16:creationId xmlns:a16="http://schemas.microsoft.com/office/drawing/2014/main" id="{8F658671-A985-48C2-9BBB-CCC5DA857A17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3"/>
          <a:stretch>
            <a:fillRect/>
          </a:stretch>
        </p:blipFill>
        <p:spPr>
          <a:xfrm>
            <a:off x="1295400" y="3429000"/>
            <a:ext cx="5643562" cy="2286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82329-6977-4F69-BB83-EC1688E0E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B5DD0B-DF18-4ADB-A2EC-E602291C9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7AC412-E302-420F-8E90-35E26980B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7724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C4B7E-1B65-4331-8B96-EC959DC92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test_scores.js JavaScript file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40C1D2-2F4F-489F-805C-A073906CA7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total = 0;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count = 0;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score = 0;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get a score from the user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score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(prompt(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"Enter a test score, or enter -1 to end scores.", -1));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if it's valid, add to total, increment count,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and display score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(score &gt;= 0 &amp;&amp; score &lt;= 100)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total = total + score;  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count++;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(`&lt;p&gt;Score ${count}: ${score}&lt;/p&gt;`);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if user isn't ending scores, notify them of invalid data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else if (score != -1){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alert("Score must be a valid number from 0 through 100.");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while(score != -1);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8E8E4-B808-4734-83AC-ACBBFA0D8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B3359-AE6D-48D9-A167-923699BD0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7E6925-D610-493B-A992-6CB52E159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6247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A78DB-172F-4CB9-A14F-B507F0BCC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test_scores.js JavaScript file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CC5103-E588-488B-8A35-E0CD7A1692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//calculate and display average score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average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(total/count);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(`&lt;p&gt;Average score is ${average}&lt;/p&gt;`);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892BA-0942-4416-ABE5-C020489E8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E27BA-DB44-49AD-9614-507D68B15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8298E-43DB-479E-AA8E-1E349017B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9808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81647-FA2E-402C-9E2B-90DD2B88F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creating an array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516335-3C9F-49DB-8774-EBDD5733C2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the Array() constructor and the new keyword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arrayName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= new Array(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an array literal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arrayName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= [];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statement that creates an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totals = [];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F40309-536B-4A04-9A21-3BA31A221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2813D-F1FF-4C4B-9A8F-767568820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D4B6-6849-4FB3-ADD4-4301E2F89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517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7B508-ECCF-4897-8264-F2C9C4D0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C579A7-0764-4335-A951-69F0475E6C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4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two ways that you can code a conditional expression that tests whether a Boolean variable is true.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4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flow of control for while, do-while, and for loops.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4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a JavaScript array, including the use of indexes and the length property of an array.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4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a for, for-in, and for-of loop for processing each element in an array.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235C01-4B03-460E-8F11-36528429C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E68AD-084D-45CD-8003-6D08D6329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B417A-17DB-4697-91FE-938117C6E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2747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2DE61-AC13-46C8-91ED-33B8B06B4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referring to an element of an array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9F130E-7D8F-4AC1-A989-2C9CF7FA85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6200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arrayName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index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]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 that refer to the elements in an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totals[2]        // refers to the third element – 411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totals[1]        // refers to the second element – 212.25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F448F-77F0-4897-9DCD-B548A6741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5A40C-E229-4DA1-BE7B-2D2BB232A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01D61-64D7-4F63-9DA3-4223E211D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6995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8A793-E823-4612-9E7A-3F8111887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add values to an array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DE172D-44C9-4EBF-B34A-97AB584B9E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individual statements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totals = [];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totals[0] = 141.95;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totals[1] = 212.25;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totals[2] = 411;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 single statement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const totals = [141.95, 212.25, 411];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B6B9DA-69C2-409C-82A3-85A9F7BE4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EAA482-52FE-488F-AF75-CEAEF9DD9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5FBBF-BEF3-4EED-81A1-044437A11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9977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F6A9A-417D-484B-A265-3885FB816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getting the length property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an array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06221F-75C2-42AA-8858-5C171B5AE5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arrayName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.length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statement that gets the length of an array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const count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totals.length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add a value to the end of an array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totals[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totals.length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] = 135.75;</a:t>
            </a:r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0110AE-368C-47C5-A9A5-5B6386F09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EF48F-5AC4-4178-B44E-CAB0B1793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1F36F1-C0FA-4741-943C-88BF6F016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192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9C1C5-CC93-473C-9F4C-59199ADDF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puts the numbers 1 through 10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into an array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F3BC19-F67E-46ED-AADF-EEB6A6B935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6200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numbers = [];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 10;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numbers[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+ 1;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displays the numbers in the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numbers.length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numbers[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+ " ";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alert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displayString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);   // displays 1 2 3 4 5 6 7 8 9 10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101ACA-8499-4CE4-A209-0DFFDEB07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A1A69-B628-4874-9D74-B287645B9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223C18-92CB-452A-9BA7-8E8A263C1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7609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F5B8B-8B3D-445A-8B39-13E195DCA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puts four totals into an array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E5794-7835-4ACA-808D-7270D2ED3F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totals = [];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totals[0] = 141.95;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totals[1] = 212.25;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totals[2] = 411;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totals[3] = 135.75;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sums the totals in the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sum =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(var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totals.length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sum += totals[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82F65-4E4B-499A-88D5-B958E8BC0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F0CD7-F28A-466D-B334-B94A0D2E2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572143-C913-46BF-A42F-8F7C6D449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6517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D54B7-16FC-49B0-8D48-CE26DE2EA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displays the totals and the sum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6A31B3E-E732-4E6C-9D5C-BBD4F116445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totalsString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totals.length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totalsString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totals[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+ "\n";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 ("The totals are:\n"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totalsString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"\n" +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      "Sum: " + sum);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message that’s displayed</a:t>
            </a:r>
          </a:p>
          <a:p>
            <a:endParaRPr lang="en-US" sz="1600" dirty="0"/>
          </a:p>
        </p:txBody>
      </p:sp>
      <p:pic>
        <p:nvPicPr>
          <p:cNvPr id="9" name="Content Placeholder 8" descr="Refer to page 115 in textbook">
            <a:extLst>
              <a:ext uri="{FF2B5EF4-FFF2-40B4-BE49-F238E27FC236}">
                <a16:creationId xmlns:a16="http://schemas.microsoft.com/office/drawing/2014/main" id="{FD3F4EFF-E42E-42AF-8A02-177A890DFB7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3276600"/>
            <a:ext cx="4243184" cy="237155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942B5-7268-413B-BF76-1E48CA8BF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35B219-2BC8-4822-AAD3-F0A8A1215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467D54-291D-4460-8E96-BF33CB865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6887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E060C-146B-4C21-B2AB-FFCC23D89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of the for-in loop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037A5E-9A88-4433-87C4-EDF0F2743B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indexInitialization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totals the numbers in the array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 for-in loop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sum =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totals) {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holds the current index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sum += totals[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alert(sum);                // displays 900.95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FCCCC9-C048-4323-9DC8-0235F1363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51814-0086-4694-BAFD-DDC35138F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8DF2FD-A73A-41BC-835A-B7994FFE6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6029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7BDA5-B442-45E4-9830-C4EEB91E3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of a for-of loop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34D45-24CB-4FAD-9C75-DCCC66A18D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valueInitialization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totals the numbers in the array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a for-of loop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sum =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totals) {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holds the current value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sum +=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alert(sum);                // displays 900.95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FF6FF-115E-4B79-9F29-6506EE570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C8FFC-68D2-4CB2-929F-7738A4609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59174-98B8-4950-B271-B115D9824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4727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30C50-2DA5-4281-BA92-40644AA76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arrays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31BC6-173D-4618-A1CC-1A4D3FE6EE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array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element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length of an array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array literal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index for an array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for-in statement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for-in loop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for-of statement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for-of loop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45A53-AF72-4467-B4ED-6BE7F1456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36DF55-AA76-4BD9-9D53-2FB45245F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95DEA-C281-487E-847B-87E20B428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0858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CC2A255-5BF7-4EF6-9EC1-8DE81D781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result of the Test Scores application</a:t>
            </a:r>
            <a:endParaRPr lang="en-US" dirty="0"/>
          </a:p>
        </p:txBody>
      </p:sp>
      <p:pic>
        <p:nvPicPr>
          <p:cNvPr id="9" name="Content Placeholder 8" descr="Refer to page 119 in textbook">
            <a:extLst>
              <a:ext uri="{FF2B5EF4-FFF2-40B4-BE49-F238E27FC236}">
                <a16:creationId xmlns:a16="http://schemas.microsoft.com/office/drawing/2014/main" id="{FD9FC89A-CA88-40FD-AFD1-EF0840DEACA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143000"/>
            <a:ext cx="6389162" cy="259102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68471B-7720-481E-85C5-8327F1301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C90E97-9657-4293-859C-82FEBBD9C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8E278-74A1-4EFD-9E72-E1BD9D780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801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995DD51-5BEB-432C-9B29-4C20CBB08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relational operators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3F9F5B7-8861-4D27-AA69-9FCE01B69A1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04900" y="1143000"/>
            <a:ext cx="4381500" cy="3124200"/>
          </a:xfrm>
          <a:ln w="12700">
            <a:prstDash val="solid"/>
          </a:ln>
        </p:spPr>
        <p:txBody>
          <a:bodyPr/>
          <a:lstStyle/>
          <a:p>
            <a:pPr marL="1603375" marR="0" indent="-1603375">
              <a:spcBef>
                <a:spcPts val="600"/>
              </a:spcBef>
              <a:spcAft>
                <a:spcPts val="600"/>
              </a:spcAft>
              <a:tabLst>
                <a:tab pos="1828800" algn="l"/>
                <a:tab pos="1028700" algn="l"/>
                <a:tab pos="1943100" algn="l"/>
                <a:tab pos="24003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Operator	Name</a:t>
            </a:r>
          </a:p>
          <a:p>
            <a:pPr marL="1600200" marR="0" indent="-1204913">
              <a:spcBef>
                <a:spcPts val="600"/>
              </a:spcBef>
              <a:spcAft>
                <a:spcPts val="600"/>
              </a:spcAft>
              <a:tabLst>
                <a:tab pos="2514600" algn="l"/>
                <a:tab pos="800100" algn="ctr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==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Equal to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600200" marR="0" indent="-1600200">
              <a:spcBef>
                <a:spcPts val="600"/>
              </a:spcBef>
              <a:spcAft>
                <a:spcPts val="600"/>
              </a:spcAft>
              <a:tabLst>
                <a:tab pos="395288" algn="l"/>
                <a:tab pos="2514600" algn="l"/>
                <a:tab pos="800100" algn="ctr"/>
              </a:tabLst>
            </a:pP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!=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Not equal to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600200" marR="0" indent="-1600200">
              <a:spcBef>
                <a:spcPts val="600"/>
              </a:spcBef>
              <a:spcAft>
                <a:spcPts val="600"/>
              </a:spcAft>
              <a:tabLst>
                <a:tab pos="463550" algn="l"/>
                <a:tab pos="2514600" algn="l"/>
                <a:tab pos="800100" algn="ctr"/>
              </a:tabLst>
            </a:pP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&gt;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Greater than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600200" marR="0" indent="-1600200">
              <a:spcBef>
                <a:spcPts val="600"/>
              </a:spcBef>
              <a:spcAft>
                <a:spcPts val="600"/>
              </a:spcAft>
              <a:tabLst>
                <a:tab pos="463550" algn="l"/>
                <a:tab pos="2514600" algn="l"/>
                <a:tab pos="800100" algn="ctr"/>
              </a:tabLst>
            </a:pP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Less than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600200" marR="0" indent="-1600200">
              <a:spcBef>
                <a:spcPts val="600"/>
              </a:spcBef>
              <a:spcAft>
                <a:spcPts val="600"/>
              </a:spcAft>
              <a:tabLst>
                <a:tab pos="395288" algn="l"/>
                <a:tab pos="2514600" algn="l"/>
                <a:tab pos="800100" algn="ctr"/>
              </a:tabLst>
            </a:pP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&gt;=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Greater than or equal to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600200" marR="0" indent="-1600200">
              <a:spcBef>
                <a:spcPts val="600"/>
              </a:spcBef>
              <a:spcAft>
                <a:spcPts val="900"/>
              </a:spcAft>
              <a:tabLst>
                <a:tab pos="395288" algn="l"/>
                <a:tab pos="1603375" algn="l"/>
                <a:tab pos="2057400" algn="l"/>
              </a:tabLst>
            </a:pP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&lt;=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Less than or equal to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89385-AD8F-4BD4-9946-DCB7971B3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913346-19E9-425B-9A18-AEB24EEFC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EF597-2699-4304-A96B-11D9AAC39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26095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DF7AF-91C5-46A9-A457-8DEB063DF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enhanced Test Scores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FE2B02-E6F2-4C65-AB5A-162B1BE00B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declare and initialize an array to hold test scores from user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scores = [];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use do-while loop to get scores from the user and store in array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score = 0;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score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(prompt(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"Enter a test score, or enter -1 to end scores", -1));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(score &gt;= 0 &amp;&amp; score &lt;= 100)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scores[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scores.length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= score;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else if (score != -1){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alert("Score must by a valid number from 0 through 100");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while(score != -1);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5AF38-FFD4-45B6-B529-2403A1475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98349-FAD2-43D3-8521-C51CD3F17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394C6-5B6F-417B-8EA6-8A57586DE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1443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2AA42-9FD9-40F2-8229-E57A3C86E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enhanced Test Scores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2AEEF-2F33-4A1E-8A49-FAE789A1E4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scores.length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&gt; 0)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use a for-in loop to add each score to total and display it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total = 0;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for (let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scores)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total = total + scores[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`&lt;p&gt;Score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+ 1}: ${scores[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]}&lt;/p&gt;`);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//calculate and display the average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average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(total/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scores.length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(`&lt;p&gt;Average score is ${average}&lt;/p&gt;`);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229581-A010-4B18-B406-DDE3CC543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793A99-44EE-4778-B492-8A016CEF5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EF4435-238A-4799-986D-1F8431DFC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539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B03D0-BAB6-4458-82F9-CFCF9BD38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Conditional expressions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1EF4C5-7913-4D6D-B5C1-BA9D56FCAF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lastName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== "Hopper"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testScore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== 10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 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!= "Grace"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months != 0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 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testScore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&gt; 100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age &lt; 18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 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distance &gt;= limit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stock &lt;=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reorder_point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 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rate / 100 &gt;= 0.1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32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8982A-FAED-4071-8E90-FD717B638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2C7CD1-D52F-4B50-8326-72F871C98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F9ACC-445C-49E6-AEE8-48F7D721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42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B8B8E-CDD5-4DF7-BEEB-2FD191E81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of the global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30B40-032E-4BC3-B42E-A3246DE6C4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(expression)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of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("Hopper")      // Returns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("123.45")      // Returns false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4EB41-43CE-4865-997C-2B0B1792A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26977B-93B4-4ED2-B36D-AE3379A77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FD8522-09F0-446B-A447-EC79AD14A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50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51D14F4-0461-400D-94A5-10ACFEAFB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logical operators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0A654CC-90D9-478E-81CC-0A2B5BED724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04900" y="1143000"/>
            <a:ext cx="7124700" cy="3276600"/>
          </a:xfrm>
          <a:ln w="12700">
            <a:prstDash val="solid"/>
          </a:ln>
        </p:spPr>
        <p:txBody>
          <a:bodyPr/>
          <a:lstStyle/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1828800" algn="l"/>
                <a:tab pos="1028700" algn="l"/>
                <a:tab pos="268605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Operator	Name	Description</a:t>
            </a:r>
          </a:p>
          <a:p>
            <a:pPr marL="1490663" marR="0" indent="-1490663">
              <a:spcBef>
                <a:spcPts val="600"/>
              </a:spcBef>
              <a:spcAft>
                <a:spcPts val="600"/>
              </a:spcAft>
              <a:tabLst>
                <a:tab pos="395288" algn="l"/>
                <a:tab pos="800100" algn="ctr"/>
                <a:tab pos="1828800" algn="l"/>
                <a:tab pos="2686050" algn="l"/>
              </a:tabLst>
            </a:pP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&amp;&amp;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AND	Returns a true value if both expressions 		are true. This operator only evaluates the 		second expression if necessary.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90663" marR="0" indent="-1490663">
              <a:spcBef>
                <a:spcPts val="600"/>
              </a:spcBef>
              <a:spcAft>
                <a:spcPts val="600"/>
              </a:spcAft>
              <a:tabLst>
                <a:tab pos="395288" algn="l"/>
                <a:tab pos="800100" algn="ctr"/>
                <a:tab pos="1828800" algn="l"/>
                <a:tab pos="268605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||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	Returns a true value if either expression 		is true. This operator only evaluates the 		second expression if necessary.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90663" marR="0" indent="-1490663">
              <a:spcBef>
                <a:spcPts val="600"/>
              </a:spcBef>
              <a:spcAft>
                <a:spcPts val="900"/>
              </a:spcAft>
              <a:tabLst>
                <a:tab pos="463550" algn="l"/>
                <a:tab pos="800100" algn="ctr"/>
                <a:tab pos="1828800" algn="l"/>
                <a:tab pos="268605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!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	Reverses the value of the Boolean 			expression.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1D92C4-EF53-498C-95BC-453BFE1E1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06408-8D9E-47A5-BB32-3762191F7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60457D-C0C3-4FFE-A0E5-E9E9EB85C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736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AEE40-E3DE-4F47-B90A-7D06E0BA4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Conditional expressions with logical operators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B6BA25-70E9-4A6A-B2FD-AA19CD4E35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1: The AND operator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age &gt; 17 &amp;&amp; score &lt; 70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2: The OR operator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(rate) || rate &lt; 0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3: The NOT operator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!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(age)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order of precedence for the logical operators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 operator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 operator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 operator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53B65D-7F61-46FA-8067-CE0D826B2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9EC624-348F-44FA-9018-F844DB2C3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7D21E0-6C09-4E1B-B527-851A5E0C7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849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41EB2-A5B0-484E-952C-63468EFE8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conditional expressions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7195DE-7A81-4ACB-8A57-4F8417716B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conditional expression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relational operator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compound conditional expression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logical operator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order of precedence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short-circuit operator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F9B0D-D2E1-4968-AA9E-5A4892BFF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569C8-6796-46C7-8C9B-B4551B0F4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56592-6FA3-45B0-AF2A-0A1B539AD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021055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124</TotalTime>
  <Words>3609</Words>
  <Application>Microsoft Office PowerPoint</Application>
  <PresentationFormat>On-screen Show (4:3)</PresentationFormat>
  <Paragraphs>544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Arial Narrow</vt:lpstr>
      <vt:lpstr>Courier New</vt:lpstr>
      <vt:lpstr>Symbol</vt:lpstr>
      <vt:lpstr>Times New Roman</vt:lpstr>
      <vt:lpstr>Master slides_with_titles_logo</vt:lpstr>
      <vt:lpstr>Chapter 3</vt:lpstr>
      <vt:lpstr>Objectives (part 1)</vt:lpstr>
      <vt:lpstr>Objectives (part 2)</vt:lpstr>
      <vt:lpstr>The relational operators</vt:lpstr>
      <vt:lpstr>Conditional expressions</vt:lpstr>
      <vt:lpstr>The syntax of the global isNaN() method</vt:lpstr>
      <vt:lpstr>The logical operators</vt:lpstr>
      <vt:lpstr>Conditional expressions with logical operators</vt:lpstr>
      <vt:lpstr>Terms related to conditional expressions</vt:lpstr>
      <vt:lpstr>The syntax of the if statement</vt:lpstr>
      <vt:lpstr>An if statement with else if and else clauses</vt:lpstr>
      <vt:lpstr>An if statement with a compound conditional expression</vt:lpstr>
      <vt:lpstr>How to test a Boolean value</vt:lpstr>
      <vt:lpstr>The syntax of a while loop</vt:lpstr>
      <vt:lpstr>A while loop that makes sure a user enters  a positive number</vt:lpstr>
      <vt:lpstr>The syntax of a do-while loop</vt:lpstr>
      <vt:lpstr>The syntax of a for statement</vt:lpstr>
      <vt:lpstr>A for loop that calculates the future value  of an investment</vt:lpstr>
      <vt:lpstr>A for loop that increments the counter by two</vt:lpstr>
      <vt:lpstr>The prompt dialog for continuing  the MPG application</vt:lpstr>
      <vt:lpstr> The body element for the MPG application</vt:lpstr>
      <vt:lpstr>The mpg.js JavaScript file</vt:lpstr>
      <vt:lpstr>The first of three prompt dialog boxes  for the Future Value application</vt:lpstr>
      <vt:lpstr>The future_value.js JavaScript file (part 1)</vt:lpstr>
      <vt:lpstr>The future_value.js JavaScript file (part 2)</vt:lpstr>
      <vt:lpstr>The prompt dialog box  for the Test Scores application</vt:lpstr>
      <vt:lpstr>The test_scores.js JavaScript file (part 1)</vt:lpstr>
      <vt:lpstr>The test_scores.js JavaScript file (part 2)</vt:lpstr>
      <vt:lpstr>The syntax for creating an array</vt:lpstr>
      <vt:lpstr>The syntax for referring to an element of an array</vt:lpstr>
      <vt:lpstr>How to add values to an array</vt:lpstr>
      <vt:lpstr>The syntax for getting the length property  of an array</vt:lpstr>
      <vt:lpstr>Code that puts the numbers 1 through 10  into an array</vt:lpstr>
      <vt:lpstr>Code that puts four totals into an array</vt:lpstr>
      <vt:lpstr>Code that displays the totals and the sum</vt:lpstr>
      <vt:lpstr>The syntax of the for-in loop</vt:lpstr>
      <vt:lpstr>The syntax of a for-of loop</vt:lpstr>
      <vt:lpstr>Terms related to arrays</vt:lpstr>
      <vt:lpstr>The result of the Test Scores application</vt:lpstr>
      <vt:lpstr>The JavaScript for the enhanced Test Scores  application (part 1)</vt:lpstr>
      <vt:lpstr>The JavaScript for the enhanced Test Scores application (part 2)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Cabrera</dc:creator>
  <cp:lastModifiedBy>Anne Boehm</cp:lastModifiedBy>
  <cp:revision>17</cp:revision>
  <cp:lastPrinted>2016-01-14T23:03:16Z</cp:lastPrinted>
  <dcterms:created xsi:type="dcterms:W3CDTF">2020-08-12T16:04:31Z</dcterms:created>
  <dcterms:modified xsi:type="dcterms:W3CDTF">2020-08-12T19:41:53Z</dcterms:modified>
</cp:coreProperties>
</file>