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72" r:id="rId1"/>
  </p:sldMasterIdLst>
  <p:notesMasterIdLst>
    <p:notesMasterId r:id="rId49"/>
  </p:notesMasterIdLst>
  <p:handoutMasterIdLst>
    <p:handoutMasterId r:id="rId50"/>
  </p:handoutMasterIdLst>
  <p:sldIdLst>
    <p:sldId id="323" r:id="rId2"/>
    <p:sldId id="324" r:id="rId3"/>
    <p:sldId id="325" r:id="rId4"/>
    <p:sldId id="326" r:id="rId5"/>
    <p:sldId id="327" r:id="rId6"/>
    <p:sldId id="328" r:id="rId7"/>
    <p:sldId id="329" r:id="rId8"/>
    <p:sldId id="330" r:id="rId9"/>
    <p:sldId id="331" r:id="rId10"/>
    <p:sldId id="332" r:id="rId11"/>
    <p:sldId id="333" r:id="rId12"/>
    <p:sldId id="334" r:id="rId13"/>
    <p:sldId id="335" r:id="rId14"/>
    <p:sldId id="336" r:id="rId15"/>
    <p:sldId id="337" r:id="rId16"/>
    <p:sldId id="338" r:id="rId17"/>
    <p:sldId id="339" r:id="rId18"/>
    <p:sldId id="340" r:id="rId19"/>
    <p:sldId id="341" r:id="rId20"/>
    <p:sldId id="342" r:id="rId21"/>
    <p:sldId id="343" r:id="rId22"/>
    <p:sldId id="344" r:id="rId23"/>
    <p:sldId id="345" r:id="rId24"/>
    <p:sldId id="346" r:id="rId25"/>
    <p:sldId id="347" r:id="rId26"/>
    <p:sldId id="348" r:id="rId27"/>
    <p:sldId id="349" r:id="rId28"/>
    <p:sldId id="350" r:id="rId29"/>
    <p:sldId id="351" r:id="rId30"/>
    <p:sldId id="352" r:id="rId31"/>
    <p:sldId id="353" r:id="rId32"/>
    <p:sldId id="354" r:id="rId33"/>
    <p:sldId id="355" r:id="rId34"/>
    <p:sldId id="356" r:id="rId35"/>
    <p:sldId id="357" r:id="rId36"/>
    <p:sldId id="358" r:id="rId37"/>
    <p:sldId id="359" r:id="rId38"/>
    <p:sldId id="360" r:id="rId39"/>
    <p:sldId id="361" r:id="rId40"/>
    <p:sldId id="362" r:id="rId41"/>
    <p:sldId id="363" r:id="rId42"/>
    <p:sldId id="364" r:id="rId43"/>
    <p:sldId id="365" r:id="rId44"/>
    <p:sldId id="366" r:id="rId45"/>
    <p:sldId id="367" r:id="rId46"/>
    <p:sldId id="368" r:id="rId47"/>
    <p:sldId id="369" r:id="rId4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15" autoAdjust="0"/>
    <p:restoredTop sz="86452" autoAdjust="0"/>
  </p:normalViewPr>
  <p:slideViewPr>
    <p:cSldViewPr>
      <p:cViewPr varScale="1">
        <p:scale>
          <a:sx n="97" d="100"/>
          <a:sy n="97" d="100"/>
        </p:scale>
        <p:origin x="1548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e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e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e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emf"/></Relationships>
</file>

<file path=ppt/drawings/_rels/vmlDrawing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emf"/></Relationships>
</file>

<file path=ppt/drawings/_rels/vmlDrawing3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emf"/></Relationships>
</file>

<file path=ppt/drawings/_rels/vmlDrawing3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emf"/></Relationships>
</file>

<file path=ppt/drawings/_rels/vmlDrawing3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emf"/></Relationships>
</file>

<file path=ppt/drawings/_rels/vmlDrawing3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emf"/></Relationships>
</file>

<file path=ppt/drawings/_rels/vmlDrawing3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4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emf"/></Relationships>
</file>

<file path=ppt/drawings/_rels/vmlDrawing4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emf"/></Relationships>
</file>

<file path=ppt/drawings/_rels/vmlDrawing4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emf"/></Relationships>
</file>

<file path=ppt/drawings/_rels/vmlDrawing4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8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4633A84-D730-4DB1-B585-7559B92CE5D8}" type="datetimeFigureOut">
              <a:rPr lang="en-US"/>
              <a:pPr>
                <a:defRPr/>
              </a:pPr>
              <a:t>2/16/2017</a:t>
            </a:fld>
            <a:endParaRPr lang="en-US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C669EC8-97E7-4C24-A864-1853E75085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9857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53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82C5A2EE-74B4-4329-B2EC-6DFE0575ED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4556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ter 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143000"/>
            <a:ext cx="7772400" cy="553998"/>
          </a:xfrm>
        </p:spPr>
        <p:txBody>
          <a:bodyPr lIns="0" tIns="0" rIns="0" bIns="0" anchor="t" anchorCtr="0">
            <a:spAutoFit/>
          </a:bodyPr>
          <a:lstStyle>
            <a:lvl1pPr>
              <a:defRPr sz="3600" b="1" i="0" baseline="0">
                <a:solidFill>
                  <a:srgbClr val="000099"/>
                </a:solidFill>
              </a:defRPr>
            </a:lvl1pPr>
          </a:lstStyle>
          <a:p>
            <a:r>
              <a:rPr lang="en-US" dirty="0" smtClean="0"/>
              <a:t>Chapter number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/>
            </a:lvl1pPr>
          </a:lstStyle>
          <a:p>
            <a:pPr>
              <a:defRPr/>
            </a:pPr>
            <a:r>
              <a:rPr lang="en-US" dirty="0" smtClean="0"/>
              <a:t>Murach's JavaScript and jQuery (3rd Ed.)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 smtClean="0">
              <a:latin typeface="Times New Roman"/>
            </a:endParaRPr>
          </a:p>
          <a:p>
            <a:pPr>
              <a:defRPr/>
            </a:pPr>
            <a:r>
              <a:rPr lang="en-US" dirty="0" smtClean="0">
                <a:solidFill>
                  <a:schemeClr val="bg1"/>
                </a:solidFill>
              </a:rPr>
              <a:t>C9,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7387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igure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 algn="ctr">
              <a:defRPr sz="1700"/>
            </a:lvl1pPr>
          </a:lstStyle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 smtClean="0"/>
          </a:p>
          <a:p>
            <a:pPr algn="r">
              <a:defRPr/>
            </a:pPr>
            <a:r>
              <a:rPr lang="en-US" sz="9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C9,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97009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685800"/>
            <a:ext cx="7772400" cy="553998"/>
          </a:xfrm>
        </p:spPr>
        <p:txBody>
          <a:bodyPr lIns="0" tIns="0" rIns="0" bIns="0" anchor="t" anchorCtr="0">
            <a:spAutoFit/>
          </a:bodyPr>
          <a:lstStyle>
            <a:lvl1pPr>
              <a:defRPr sz="3600" b="1" i="0" baseline="0">
                <a:solidFill>
                  <a:srgbClr val="0033CC"/>
                </a:solidFill>
              </a:defRPr>
            </a:lvl1pPr>
          </a:lstStyle>
          <a:p>
            <a:r>
              <a:rPr lang="en-US" dirty="0" smtClean="0"/>
              <a:t>Chapter number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smtClean="0">
              <a:latin typeface="Times New Roman"/>
            </a:endParaRPr>
          </a:p>
          <a:p>
            <a:pPr>
              <a:defRPr/>
            </a:pPr>
            <a:r>
              <a:rPr lang="en-US" smtClean="0"/>
              <a:t>Slide </a:t>
            </a:r>
            <a:fld id="{BF5C1183-B085-4070-A402-C03A3F977D3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387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85800"/>
            <a:ext cx="73152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600" b="1" i="0" baseline="0">
                <a:solidFill>
                  <a:srgbClr val="0033CC"/>
                </a:solidFill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Murach's JavaScript and jQuery (3rd Ed.)</a:t>
            </a: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/>
          </a:p>
          <a:p>
            <a:pPr algn="r">
              <a:defRPr/>
            </a:pPr>
            <a:r>
              <a:rPr lang="en-US" sz="900">
                <a:latin typeface="Arial Narrow" pitchFamily="34" charset="0"/>
              </a:rPr>
              <a:t>Slide </a:t>
            </a:r>
            <a:fld id="{5ECE9829-65B2-40C6-AEFF-7C648FF56A9C}" type="slidenum">
              <a:rPr lang="en-US" sz="900"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97009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0" y="6172200"/>
            <a:ext cx="9144000" cy="685800"/>
          </a:xfrm>
          <a:prstGeom prst="rect">
            <a:avLst/>
          </a:prstGeom>
          <a:solidFill>
            <a:srgbClr val="20396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 bwMode="auto">
          <a:xfrm>
            <a:off x="2743200" y="6248400"/>
            <a:ext cx="3657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700" b="1" i="1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 bwMode="auto">
          <a:xfrm>
            <a:off x="76200" y="6248400"/>
            <a:ext cx="27432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500">
                <a:solidFill>
                  <a:schemeClr val="bg1"/>
                </a:solidFill>
                <a:latin typeface="Arial Narrow" pitchFamily="34" charset="0"/>
              </a:defRPr>
            </a:lvl1pPr>
          </a:lstStyle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66294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900">
                <a:latin typeface="Arial Narrow" pitchFamily="34" charset="0"/>
              </a:defRPr>
            </a:lvl1pPr>
          </a:lstStyle>
          <a:p>
            <a:pPr algn="l">
              <a:defRPr/>
            </a:pPr>
            <a:endParaRPr lang="en-US" sz="1400" dirty="0" smtClean="0">
              <a:latin typeface="Times New Roman"/>
            </a:endParaRPr>
          </a:p>
          <a:p>
            <a:pPr>
              <a:defRPr/>
            </a:pPr>
            <a:r>
              <a:rPr lang="en-US" dirty="0" smtClean="0">
                <a:solidFill>
                  <a:schemeClr val="bg1"/>
                </a:solidFill>
              </a:rPr>
              <a:t>C9,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830" y="6397412"/>
            <a:ext cx="1228170" cy="23198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package" Target="../embeddings/Microsoft_Word_Document1.docx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11.emf"/><Relationship Id="rId4" Type="http://schemas.openxmlformats.org/officeDocument/2006/relationships/package" Target="../embeddings/Microsoft_Word_Document9.docx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13.emf"/><Relationship Id="rId4" Type="http://schemas.openxmlformats.org/officeDocument/2006/relationships/package" Target="../embeddings/Microsoft_Word_Document10.docx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14.emf"/><Relationship Id="rId4" Type="http://schemas.openxmlformats.org/officeDocument/2006/relationships/package" Target="../embeddings/Microsoft_Word_Document11.docx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15.emf"/><Relationship Id="rId4" Type="http://schemas.openxmlformats.org/officeDocument/2006/relationships/package" Target="../embeddings/Microsoft_Word_Document12.docx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5" Type="http://schemas.openxmlformats.org/officeDocument/2006/relationships/image" Target="../media/image16.emf"/><Relationship Id="rId4" Type="http://schemas.openxmlformats.org/officeDocument/2006/relationships/package" Target="../embeddings/Microsoft_Word_Document13.docx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5" Type="http://schemas.openxmlformats.org/officeDocument/2006/relationships/image" Target="../media/image17.emf"/><Relationship Id="rId4" Type="http://schemas.openxmlformats.org/officeDocument/2006/relationships/package" Target="../embeddings/Microsoft_Word_Document14.docx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5" Type="http://schemas.openxmlformats.org/officeDocument/2006/relationships/image" Target="../media/image18.emf"/><Relationship Id="rId4" Type="http://schemas.openxmlformats.org/officeDocument/2006/relationships/package" Target="../embeddings/Microsoft_Word_Document15.docx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5" Type="http://schemas.openxmlformats.org/officeDocument/2006/relationships/image" Target="../media/image19.emf"/><Relationship Id="rId4" Type="http://schemas.openxmlformats.org/officeDocument/2006/relationships/package" Target="../embeddings/Microsoft_Word_Document16.docx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5" Type="http://schemas.openxmlformats.org/officeDocument/2006/relationships/image" Target="../media/image20.emf"/><Relationship Id="rId4" Type="http://schemas.openxmlformats.org/officeDocument/2006/relationships/package" Target="../embeddings/Microsoft_Word_Document17.docx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5" Type="http://schemas.openxmlformats.org/officeDocument/2006/relationships/image" Target="../media/image21.emf"/><Relationship Id="rId4" Type="http://schemas.openxmlformats.org/officeDocument/2006/relationships/package" Target="../embeddings/Microsoft_Word_Document18.docx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5" Type="http://schemas.openxmlformats.org/officeDocument/2006/relationships/image" Target="../media/image22.emf"/><Relationship Id="rId4" Type="http://schemas.openxmlformats.org/officeDocument/2006/relationships/package" Target="../embeddings/Microsoft_Word_Document19.docx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5" Type="http://schemas.openxmlformats.org/officeDocument/2006/relationships/image" Target="../media/image24.emf"/><Relationship Id="rId4" Type="http://schemas.openxmlformats.org/officeDocument/2006/relationships/package" Target="../embeddings/Microsoft_Word_Document20.docx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5" Type="http://schemas.openxmlformats.org/officeDocument/2006/relationships/image" Target="../media/image25.emf"/><Relationship Id="rId4" Type="http://schemas.openxmlformats.org/officeDocument/2006/relationships/package" Target="../embeddings/Microsoft_Word_Document21.docx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5" Type="http://schemas.openxmlformats.org/officeDocument/2006/relationships/image" Target="../media/image26.emf"/><Relationship Id="rId4" Type="http://schemas.openxmlformats.org/officeDocument/2006/relationships/package" Target="../embeddings/Microsoft_Word_Document22.docx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Relationship Id="rId5" Type="http://schemas.openxmlformats.org/officeDocument/2006/relationships/image" Target="../media/image27.emf"/><Relationship Id="rId4" Type="http://schemas.openxmlformats.org/officeDocument/2006/relationships/package" Target="../embeddings/Microsoft_Word_Document23.docx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4.vml"/><Relationship Id="rId5" Type="http://schemas.openxmlformats.org/officeDocument/2006/relationships/image" Target="../media/image28.emf"/><Relationship Id="rId4" Type="http://schemas.openxmlformats.org/officeDocument/2006/relationships/package" Target="../embeddings/Microsoft_Word_Document24.docx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5.vml"/><Relationship Id="rId5" Type="http://schemas.openxmlformats.org/officeDocument/2006/relationships/image" Target="../media/image29.emf"/><Relationship Id="rId4" Type="http://schemas.openxmlformats.org/officeDocument/2006/relationships/package" Target="../embeddings/Microsoft_Word_Document25.docx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6.vml"/><Relationship Id="rId5" Type="http://schemas.openxmlformats.org/officeDocument/2006/relationships/image" Target="../media/image30.emf"/><Relationship Id="rId4" Type="http://schemas.openxmlformats.org/officeDocument/2006/relationships/package" Target="../embeddings/Microsoft_Word_Document26.docx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4.emf"/><Relationship Id="rId4" Type="http://schemas.openxmlformats.org/officeDocument/2006/relationships/package" Target="../embeddings/Microsoft_Word_Document3.docx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7.vml"/><Relationship Id="rId5" Type="http://schemas.openxmlformats.org/officeDocument/2006/relationships/image" Target="../media/image31.emf"/><Relationship Id="rId4" Type="http://schemas.openxmlformats.org/officeDocument/2006/relationships/package" Target="../embeddings/Microsoft_Word_Document27.docx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8.vml"/><Relationship Id="rId5" Type="http://schemas.openxmlformats.org/officeDocument/2006/relationships/image" Target="../media/image32.emf"/><Relationship Id="rId4" Type="http://schemas.openxmlformats.org/officeDocument/2006/relationships/package" Target="../embeddings/Microsoft_Word_Document28.docx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9.vml"/><Relationship Id="rId5" Type="http://schemas.openxmlformats.org/officeDocument/2006/relationships/image" Target="../media/image33.emf"/><Relationship Id="rId4" Type="http://schemas.openxmlformats.org/officeDocument/2006/relationships/package" Target="../embeddings/Microsoft_Word_Document29.docx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0.vml"/><Relationship Id="rId5" Type="http://schemas.openxmlformats.org/officeDocument/2006/relationships/image" Target="../media/image34.emf"/><Relationship Id="rId4" Type="http://schemas.openxmlformats.org/officeDocument/2006/relationships/package" Target="../embeddings/Microsoft_Word_Document30.docx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1.vml"/><Relationship Id="rId5" Type="http://schemas.openxmlformats.org/officeDocument/2006/relationships/image" Target="../media/image35.emf"/><Relationship Id="rId4" Type="http://schemas.openxmlformats.org/officeDocument/2006/relationships/package" Target="../embeddings/Microsoft_Word_Document31.docx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2.vml"/><Relationship Id="rId5" Type="http://schemas.openxmlformats.org/officeDocument/2006/relationships/image" Target="../media/image36.emf"/><Relationship Id="rId4" Type="http://schemas.openxmlformats.org/officeDocument/2006/relationships/package" Target="../embeddings/Microsoft_Word_Document32.docx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3.vml"/><Relationship Id="rId5" Type="http://schemas.openxmlformats.org/officeDocument/2006/relationships/image" Target="../media/image37.emf"/><Relationship Id="rId4" Type="http://schemas.openxmlformats.org/officeDocument/2006/relationships/package" Target="../embeddings/Microsoft_Word_Document33.docx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4.vml"/><Relationship Id="rId5" Type="http://schemas.openxmlformats.org/officeDocument/2006/relationships/image" Target="../media/image38.emf"/><Relationship Id="rId4" Type="http://schemas.openxmlformats.org/officeDocument/2006/relationships/package" Target="../embeddings/Microsoft_Word_Document34.docx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5.vml"/><Relationship Id="rId5" Type="http://schemas.openxmlformats.org/officeDocument/2006/relationships/image" Target="../media/image39.emf"/><Relationship Id="rId4" Type="http://schemas.openxmlformats.org/officeDocument/2006/relationships/package" Target="../embeddings/Microsoft_Word_Document35.docx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5.emf"/><Relationship Id="rId4" Type="http://schemas.openxmlformats.org/officeDocument/2006/relationships/package" Target="../embeddings/Microsoft_Word_Document4.docx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6.vml"/><Relationship Id="rId5" Type="http://schemas.openxmlformats.org/officeDocument/2006/relationships/image" Target="../media/image41.emf"/><Relationship Id="rId4" Type="http://schemas.openxmlformats.org/officeDocument/2006/relationships/package" Target="../embeddings/Microsoft_Word_Document36.docx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7.vml"/><Relationship Id="rId5" Type="http://schemas.openxmlformats.org/officeDocument/2006/relationships/image" Target="../media/image42.emf"/><Relationship Id="rId4" Type="http://schemas.openxmlformats.org/officeDocument/2006/relationships/package" Target="../embeddings/Microsoft_Word_Document37.docx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8.vml"/><Relationship Id="rId5" Type="http://schemas.openxmlformats.org/officeDocument/2006/relationships/image" Target="../media/image43.emf"/><Relationship Id="rId4" Type="http://schemas.openxmlformats.org/officeDocument/2006/relationships/package" Target="../embeddings/Microsoft_Word_Document38.docx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9.vml"/><Relationship Id="rId5" Type="http://schemas.openxmlformats.org/officeDocument/2006/relationships/image" Target="../media/image44.emf"/><Relationship Id="rId4" Type="http://schemas.openxmlformats.org/officeDocument/2006/relationships/package" Target="../embeddings/Microsoft_Word_Document39.docx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0.vml"/><Relationship Id="rId5" Type="http://schemas.openxmlformats.org/officeDocument/2006/relationships/image" Target="../media/image45.emf"/><Relationship Id="rId4" Type="http://schemas.openxmlformats.org/officeDocument/2006/relationships/package" Target="../embeddings/Microsoft_Word_Document40.docx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1.vml"/><Relationship Id="rId5" Type="http://schemas.openxmlformats.org/officeDocument/2006/relationships/image" Target="../media/image46.emf"/><Relationship Id="rId4" Type="http://schemas.openxmlformats.org/officeDocument/2006/relationships/package" Target="../embeddings/Microsoft_Word_Document41.docx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2.vml"/><Relationship Id="rId5" Type="http://schemas.openxmlformats.org/officeDocument/2006/relationships/image" Target="../media/image47.emf"/><Relationship Id="rId4" Type="http://schemas.openxmlformats.org/officeDocument/2006/relationships/package" Target="../embeddings/Microsoft_Word_Document42.docx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3.vml"/><Relationship Id="rId5" Type="http://schemas.openxmlformats.org/officeDocument/2006/relationships/image" Target="../media/image48.emf"/><Relationship Id="rId4" Type="http://schemas.openxmlformats.org/officeDocument/2006/relationships/package" Target="../embeddings/Microsoft_Word_Document43.docx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6.emf"/><Relationship Id="rId4" Type="http://schemas.openxmlformats.org/officeDocument/2006/relationships/package" Target="../embeddings/Microsoft_Word_Document5.docx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8.emf"/><Relationship Id="rId4" Type="http://schemas.openxmlformats.org/officeDocument/2006/relationships/package" Target="../embeddings/Microsoft_Word_Document6.docx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9.emf"/><Relationship Id="rId4" Type="http://schemas.openxmlformats.org/officeDocument/2006/relationships/package" Target="../embeddings/Microsoft_Word_Document7.docx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10.emf"/><Relationship Id="rId4" Type="http://schemas.openxmlformats.org/officeDocument/2006/relationships/package" Target="../embeddings/Microsoft_Word_Document8.docx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6010896"/>
              </p:ext>
            </p:extLst>
          </p:nvPr>
        </p:nvGraphicFramePr>
        <p:xfrm>
          <a:off x="914400" y="1600200"/>
          <a:ext cx="7313400" cy="23083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Document" r:id="rId4" imgW="7313400" imgH="2308371" progId="Word.Document.12">
                  <p:embed/>
                </p:oleObj>
              </mc:Choice>
              <mc:Fallback>
                <p:oleObj name="Document" r:id="rId4" imgW="7313400" imgH="230837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600200"/>
                        <a:ext cx="7313400" cy="230837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 9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smtClean="0">
              <a:latin typeface="Times New Roman"/>
            </a:endParaRPr>
          </a:p>
          <a:p>
            <a:pPr>
              <a:defRPr/>
            </a:pPr>
            <a:r>
              <a:rPr lang="en-US" smtClean="0">
                <a:solidFill>
                  <a:schemeClr val="bg1"/>
                </a:solidFill>
              </a:rPr>
              <a:t>C9,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4958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80554779"/>
              </p:ext>
            </p:extLst>
          </p:nvPr>
        </p:nvGraphicFramePr>
        <p:xfrm>
          <a:off x="914400" y="1126228"/>
          <a:ext cx="7301323" cy="11597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7" name="Document" r:id="rId4" imgW="7301323" imgH="1159772" progId="Word.Document.12">
                  <p:embed/>
                </p:oleObj>
              </mc:Choice>
              <mc:Fallback>
                <p:oleObj name="Document" r:id="rId4" imgW="7301323" imgH="115977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26228"/>
                        <a:ext cx="7301323" cy="11597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Terms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C9,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10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3180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M:\Current projects\jQuery\Manuscript\Chapter 08\8-03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0175" y="1447800"/>
            <a:ext cx="4391025" cy="410146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r>
              <a:rPr lang="en-US" dirty="0"/>
              <a:t>A Slide Show application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with </a:t>
            </a:r>
            <a:r>
              <a:rPr lang="en-US" dirty="0"/>
              <a:t>fading out and fading in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C9,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11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6653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8007988"/>
              </p:ext>
            </p:extLst>
          </p:nvPr>
        </p:nvGraphicFramePr>
        <p:xfrm>
          <a:off x="914400" y="1143000"/>
          <a:ext cx="7313400" cy="36586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6" name="Document" r:id="rId4" imgW="7313400" imgH="3658639" progId="Word.Document.12">
                  <p:embed/>
                </p:oleObj>
              </mc:Choice>
              <mc:Fallback>
                <p:oleObj name="Document" r:id="rId4" imgW="7313400" imgH="365863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400" cy="365863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HTML for the slide show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C9,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12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5645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6203974"/>
              </p:ext>
            </p:extLst>
          </p:nvPr>
        </p:nvGraphicFramePr>
        <p:xfrm>
          <a:off x="914400" y="1143000"/>
          <a:ext cx="7313400" cy="16168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9" name="Document" r:id="rId4" imgW="7313400" imgH="1616867" progId="Word.Document.12">
                  <p:embed/>
                </p:oleObj>
              </mc:Choice>
              <mc:Fallback>
                <p:oleObj name="Document" r:id="rId4" imgW="7313400" imgH="161686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400" cy="161686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critical CSS for the slide show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C9,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13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3447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4761191"/>
              </p:ext>
            </p:extLst>
          </p:nvPr>
        </p:nvGraphicFramePr>
        <p:xfrm>
          <a:off x="914400" y="1143000"/>
          <a:ext cx="7300912" cy="3284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4" name="Document" r:id="rId4" imgW="7313400" imgH="3282665" progId="Word.Document.12">
                  <p:embed/>
                </p:oleObj>
              </mc:Choice>
              <mc:Fallback>
                <p:oleObj name="Document" r:id="rId4" imgW="7313400" imgH="328266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00912" cy="32845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One way to code the jQuery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C9,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14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4419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8654061"/>
              </p:ext>
            </p:extLst>
          </p:nvPr>
        </p:nvGraphicFramePr>
        <p:xfrm>
          <a:off x="914400" y="1143000"/>
          <a:ext cx="7313400" cy="30549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7" name="Document" r:id="rId4" imgW="7313400" imgH="3054922" progId="Word.Document.12">
                  <p:embed/>
                </p:oleObj>
              </mc:Choice>
              <mc:Fallback>
                <p:oleObj name="Document" r:id="rId4" imgW="7313400" imgH="305492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400" cy="305492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One way to code the jQuery (continued)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C9,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15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0497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96661723"/>
              </p:ext>
            </p:extLst>
          </p:nvPr>
        </p:nvGraphicFramePr>
        <p:xfrm>
          <a:off x="914400" y="1143000"/>
          <a:ext cx="7300912" cy="3921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02" name="Document" r:id="rId4" imgW="7313400" imgH="3918762" progId="Word.Document.12">
                  <p:embed/>
                </p:oleObj>
              </mc:Choice>
              <mc:Fallback>
                <p:oleObj name="Document" r:id="rId4" imgW="7313400" imgH="391876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00912" cy="39211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Another way to code the jQuery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C9,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16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6183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0198296"/>
              </p:ext>
            </p:extLst>
          </p:nvPr>
        </p:nvGraphicFramePr>
        <p:xfrm>
          <a:off x="914400" y="1143000"/>
          <a:ext cx="7300912" cy="276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7" name="Document" r:id="rId4" imgW="7313400" imgH="2767095" progId="Word.Document.12">
                  <p:embed/>
                </p:oleObj>
              </mc:Choice>
              <mc:Fallback>
                <p:oleObj name="Document" r:id="rId4" imgW="7313400" imgH="276709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00912" cy="2768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Another way to code the jQuery (continued)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C9,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17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5274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8302550"/>
              </p:ext>
            </p:extLst>
          </p:nvPr>
        </p:nvGraphicFramePr>
        <p:xfrm>
          <a:off x="914400" y="1169083"/>
          <a:ext cx="7313400" cy="38601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51" name="Document" r:id="rId4" imgW="7313400" imgH="3860117" progId="Word.Document.12">
                  <p:embed/>
                </p:oleObj>
              </mc:Choice>
              <mc:Fallback>
                <p:oleObj name="Document" r:id="rId4" imgW="7313400" imgH="386011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69083"/>
                        <a:ext cx="7313400" cy="38601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jQuery for stopping and restarting a slide show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C9,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18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7169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4082726"/>
              </p:ext>
            </p:extLst>
          </p:nvPr>
        </p:nvGraphicFramePr>
        <p:xfrm>
          <a:off x="914400" y="1143000"/>
          <a:ext cx="7313400" cy="44638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77" name="Document" r:id="rId4" imgW="7313400" imgH="4463834" progId="Word.Document.12">
                  <p:embed/>
                </p:oleObj>
              </mc:Choice>
              <mc:Fallback>
                <p:oleObj name="Document" r:id="rId4" imgW="7313400" imgH="446383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400" cy="44638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jQuery (continued)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C9,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19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9623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2789450"/>
              </p:ext>
            </p:extLst>
          </p:nvPr>
        </p:nvGraphicFramePr>
        <p:xfrm>
          <a:off x="914400" y="1066800"/>
          <a:ext cx="7313400" cy="50214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5" name="Document" r:id="rId3" imgW="7301323" imgH="5025440" progId="Word.Document.12">
                  <p:embed/>
                </p:oleObj>
              </mc:Choice>
              <mc:Fallback>
                <p:oleObj name="Document" r:id="rId3" imgW="7301323" imgH="502544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13400" cy="50214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Objectives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C9,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4591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basic syntax for the animate method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C9,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20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92171105"/>
              </p:ext>
            </p:extLst>
          </p:nvPr>
        </p:nvGraphicFramePr>
        <p:xfrm>
          <a:off x="914400" y="1066800"/>
          <a:ext cx="7313400" cy="44127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7" name="Document" r:id="rId4" imgW="7313400" imgH="4412745" progId="Word.Document.12">
                  <p:embed/>
                </p:oleObj>
              </mc:Choice>
              <mc:Fallback>
                <p:oleObj name="Document" r:id="rId4" imgW="7313400" imgH="441274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13400" cy="441274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91767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An animate method for the h1 heading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C9,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21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1325380"/>
              </p:ext>
            </p:extLst>
          </p:nvPr>
        </p:nvGraphicFramePr>
        <p:xfrm>
          <a:off x="914400" y="1066800"/>
          <a:ext cx="7313400" cy="32650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23" name="Document" r:id="rId4" imgW="7313400" imgH="3265036" progId="Word.Document.12">
                  <p:embed/>
                </p:oleObj>
              </mc:Choice>
              <mc:Fallback>
                <p:oleObj name="Document" r:id="rId4" imgW="7313400" imgH="326503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13400" cy="32650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82004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M:\Current projects\jQuery\Manuscript\Chapter 08\8-07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447800"/>
            <a:ext cx="6689725" cy="183824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r>
              <a:rPr lang="en-US" dirty="0"/>
              <a:t>A heading with two animations </a:t>
            </a:r>
            <a:br>
              <a:rPr lang="en-US" dirty="0"/>
            </a:br>
            <a:r>
              <a:rPr lang="en-US" dirty="0"/>
              <a:t>started by its click event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C9,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22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5179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7732458"/>
              </p:ext>
            </p:extLst>
          </p:nvPr>
        </p:nvGraphicFramePr>
        <p:xfrm>
          <a:off x="914400" y="1143000"/>
          <a:ext cx="7313400" cy="20770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71" name="Document" r:id="rId4" imgW="7313400" imgH="2077030" progId="Word.Document.12">
                  <p:embed/>
                </p:oleObj>
              </mc:Choice>
              <mc:Fallback>
                <p:oleObj name="Document" r:id="rId4" imgW="7313400" imgH="207703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400" cy="207703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Chained animations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C9,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23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6116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2858699"/>
              </p:ext>
            </p:extLst>
          </p:nvPr>
        </p:nvGraphicFramePr>
        <p:xfrm>
          <a:off x="914400" y="1143000"/>
          <a:ext cx="7313400" cy="18471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95" name="Document" r:id="rId4" imgW="7313400" imgH="1847129" progId="Word.Document.12">
                  <p:embed/>
                </p:oleObj>
              </mc:Choice>
              <mc:Fallback>
                <p:oleObj name="Document" r:id="rId4" imgW="7313400" imgH="184712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400" cy="18471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Queued animations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C9,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24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1844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9573744"/>
              </p:ext>
            </p:extLst>
          </p:nvPr>
        </p:nvGraphicFramePr>
        <p:xfrm>
          <a:off x="914400" y="1295400"/>
          <a:ext cx="7313400" cy="27670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19" name="Document" r:id="rId4" imgW="7313400" imgH="2767095" progId="Word.Document.12">
                  <p:embed/>
                </p:oleObj>
              </mc:Choice>
              <mc:Fallback>
                <p:oleObj name="Document" r:id="rId4" imgW="7313400" imgH="276709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295400"/>
                        <a:ext cx="7313400" cy="27670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r>
              <a:rPr lang="en-US" dirty="0"/>
              <a:t>An animation with a second animation </a:t>
            </a:r>
            <a:br>
              <a:rPr lang="en-US" dirty="0"/>
            </a:br>
            <a:r>
              <a:rPr lang="en-US" dirty="0"/>
              <a:t>in its callback function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C9,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25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1839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delay, stop, and finish methods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C9,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26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43039389"/>
              </p:ext>
            </p:extLst>
          </p:nvPr>
        </p:nvGraphicFramePr>
        <p:xfrm>
          <a:off x="914400" y="1066800"/>
          <a:ext cx="7313400" cy="42378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43" name="Document" r:id="rId4" imgW="7313400" imgH="4237890" progId="Word.Document.12">
                  <p:embed/>
                </p:oleObj>
              </mc:Choice>
              <mc:Fallback>
                <p:oleObj name="Document" r:id="rId4" imgW="7313400" imgH="423789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13400" cy="42378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27164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r>
              <a:rPr lang="en-US" dirty="0"/>
              <a:t>HTML for a heading that is displayed </a:t>
            </a:r>
            <a:br>
              <a:rPr lang="en-US" dirty="0"/>
            </a:br>
            <a:r>
              <a:rPr lang="en-US" dirty="0"/>
              <a:t>when the web page is loaded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C9,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27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5454003"/>
              </p:ext>
            </p:extLst>
          </p:nvPr>
        </p:nvGraphicFramePr>
        <p:xfrm>
          <a:off x="914400" y="1295400"/>
          <a:ext cx="7313400" cy="13070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67" name="Document" r:id="rId4" imgW="7313400" imgH="1307094" progId="Word.Document.12">
                  <p:embed/>
                </p:oleObj>
              </mc:Choice>
              <mc:Fallback>
                <p:oleObj name="Document" r:id="rId4" imgW="7313400" imgH="130709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295400"/>
                        <a:ext cx="7313400" cy="13070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21417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r>
              <a:rPr lang="en-US" dirty="0"/>
              <a:t>Thumbnail images with queues </a:t>
            </a:r>
            <a:br>
              <a:rPr lang="en-US" dirty="0"/>
            </a:br>
            <a:r>
              <a:rPr lang="en-US" dirty="0"/>
              <a:t>that are still running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C9,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28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0985328"/>
              </p:ext>
            </p:extLst>
          </p:nvPr>
        </p:nvGraphicFramePr>
        <p:xfrm>
          <a:off x="914400" y="1295400"/>
          <a:ext cx="7313400" cy="45480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91" name="Document" r:id="rId4" imgW="7313400" imgH="4548024" progId="Word.Document.12">
                  <p:embed/>
                </p:oleObj>
              </mc:Choice>
              <mc:Fallback>
                <p:oleObj name="Document" r:id="rId4" imgW="7313400" imgH="454802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295400"/>
                        <a:ext cx="7313400" cy="45480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40537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0397795"/>
              </p:ext>
            </p:extLst>
          </p:nvPr>
        </p:nvGraphicFramePr>
        <p:xfrm>
          <a:off x="914400" y="1371600"/>
          <a:ext cx="7313400" cy="16168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16" name="Document" r:id="rId4" imgW="7313400" imgH="1616867" progId="Word.Document.12">
                  <p:embed/>
                </p:oleObj>
              </mc:Choice>
              <mc:Fallback>
                <p:oleObj name="Document" r:id="rId4" imgW="7313400" imgH="161686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371600"/>
                        <a:ext cx="7313400" cy="161686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r>
              <a:rPr lang="en-US" dirty="0"/>
              <a:t>Stop the queued animations </a:t>
            </a:r>
            <a:br>
              <a:rPr lang="en-US" dirty="0"/>
            </a:br>
            <a:r>
              <a:rPr lang="en-US" dirty="0"/>
              <a:t>before starting a new one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C9,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29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0253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09829024"/>
              </p:ext>
            </p:extLst>
          </p:nvPr>
        </p:nvGraphicFramePr>
        <p:xfrm>
          <a:off x="914400" y="1143000"/>
          <a:ext cx="7301323" cy="30645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9" name="Document" r:id="rId4" imgW="7301323" imgH="3064521" progId="Word.Document.12">
                  <p:embed/>
                </p:oleObj>
              </mc:Choice>
              <mc:Fallback>
                <p:oleObj name="Document" r:id="rId4" imgW="7301323" imgH="306452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01323" cy="30645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basic methods for jQuery effects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C9,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3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7329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r>
              <a:rPr lang="en-US" dirty="0"/>
              <a:t>The syntax for using easing </a:t>
            </a:r>
            <a:br>
              <a:rPr lang="en-US" dirty="0"/>
            </a:br>
            <a:r>
              <a:rPr lang="en-US" dirty="0"/>
              <a:t>with effects and animations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C9,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30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4587759"/>
              </p:ext>
            </p:extLst>
          </p:nvPr>
        </p:nvGraphicFramePr>
        <p:xfrm>
          <a:off x="914400" y="1219200"/>
          <a:ext cx="7313400" cy="21371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9" name="Document" r:id="rId4" imgW="7313400" imgH="2137114" progId="Word.Document.12">
                  <p:embed/>
                </p:oleObj>
              </mc:Choice>
              <mc:Fallback>
                <p:oleObj name="Document" r:id="rId4" imgW="7313400" imgH="213711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219200"/>
                        <a:ext cx="7313400" cy="213711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14077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2824005"/>
              </p:ext>
            </p:extLst>
          </p:nvPr>
        </p:nvGraphicFramePr>
        <p:xfrm>
          <a:off x="914400" y="1371600"/>
          <a:ext cx="7313400" cy="14445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63" name="Document" r:id="rId4" imgW="7313400" imgH="1444531" progId="Word.Document.12">
                  <p:embed/>
                </p:oleObj>
              </mc:Choice>
              <mc:Fallback>
                <p:oleObj name="Document" r:id="rId4" imgW="7313400" imgH="144453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371600"/>
                        <a:ext cx="7313400" cy="144453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r>
              <a:rPr lang="en-US" dirty="0"/>
              <a:t>A script element for getting the jQuery easing plugin from a CDN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C9,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31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7299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22283189"/>
              </p:ext>
            </p:extLst>
          </p:nvPr>
        </p:nvGraphicFramePr>
        <p:xfrm>
          <a:off x="914400" y="1143000"/>
          <a:ext cx="7313400" cy="23072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87" name="Document" r:id="rId4" imgW="7313400" imgH="2307292" progId="Word.Document.12">
                  <p:embed/>
                </p:oleObj>
              </mc:Choice>
              <mc:Fallback>
                <p:oleObj name="Document" r:id="rId4" imgW="7313400" imgH="230729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400" cy="230729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Two </a:t>
            </a:r>
            <a:r>
              <a:rPr lang="en-US" dirty="0" err="1"/>
              <a:t>easings</a:t>
            </a:r>
            <a:r>
              <a:rPr lang="en-US" dirty="0"/>
              <a:t> used by the FAQs application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C9,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32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8910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9671650"/>
              </p:ext>
            </p:extLst>
          </p:nvPr>
        </p:nvGraphicFramePr>
        <p:xfrm>
          <a:off x="914400" y="1143000"/>
          <a:ext cx="7313400" cy="25371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11" name="Document" r:id="rId4" imgW="7313400" imgH="2537193" progId="Word.Document.12">
                  <p:embed/>
                </p:oleObj>
              </mc:Choice>
              <mc:Fallback>
                <p:oleObj name="Document" r:id="rId4" imgW="7313400" imgH="253719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400" cy="253719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Two </a:t>
            </a:r>
            <a:r>
              <a:rPr lang="en-US" dirty="0" err="1"/>
              <a:t>easings</a:t>
            </a:r>
            <a:r>
              <a:rPr lang="en-US" dirty="0"/>
              <a:t> for an animated heading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C9,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33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2208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advanced syntax for the animate method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C9,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34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11796690"/>
              </p:ext>
            </p:extLst>
          </p:nvPr>
        </p:nvGraphicFramePr>
        <p:xfrm>
          <a:off x="914400" y="1066800"/>
          <a:ext cx="7313400" cy="26839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47" name="Document" r:id="rId4" imgW="7313400" imgH="2683985" progId="Word.Document.12">
                  <p:embed/>
                </p:oleObj>
              </mc:Choice>
              <mc:Fallback>
                <p:oleObj name="Document" r:id="rId4" imgW="7313400" imgH="268398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13400" cy="268398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81967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80077778"/>
              </p:ext>
            </p:extLst>
          </p:nvPr>
        </p:nvGraphicFramePr>
        <p:xfrm>
          <a:off x="914400" y="1143000"/>
          <a:ext cx="7313400" cy="25371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58" name="Document" r:id="rId4" imgW="7313400" imgH="2537193" progId="Word.Document.12">
                  <p:embed/>
                </p:oleObj>
              </mc:Choice>
              <mc:Fallback>
                <p:oleObj name="Document" r:id="rId4" imgW="7313400" imgH="253719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400" cy="253719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An animate method with the advanced syntax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C9,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35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2243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8091171"/>
              </p:ext>
            </p:extLst>
          </p:nvPr>
        </p:nvGraphicFramePr>
        <p:xfrm>
          <a:off x="914400" y="1356234"/>
          <a:ext cx="7313400" cy="13869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82" name="Document" r:id="rId4" imgW="7313400" imgH="1386966" progId="Word.Document.12">
                  <p:embed/>
                </p:oleObj>
              </mc:Choice>
              <mc:Fallback>
                <p:oleObj name="Document" r:id="rId4" imgW="7313400" imgH="138696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356234"/>
                        <a:ext cx="7313400" cy="138696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r>
              <a:rPr lang="en-US" dirty="0"/>
              <a:t>How to provide </a:t>
            </a:r>
            <a:r>
              <a:rPr lang="en-US" dirty="0" err="1"/>
              <a:t>easings</a:t>
            </a:r>
            <a:r>
              <a:rPr lang="en-US" dirty="0"/>
              <a:t> by property </a:t>
            </a:r>
            <a:br>
              <a:rPr lang="en-US" dirty="0"/>
            </a:br>
            <a:r>
              <a:rPr lang="en-US" dirty="0"/>
              <a:t>with the basic syntax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C9,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36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6388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methods for working with animation queues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C9,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37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5131163"/>
              </p:ext>
            </p:extLst>
          </p:nvPr>
        </p:nvGraphicFramePr>
        <p:xfrm>
          <a:off x="914400" y="1066800"/>
          <a:ext cx="7313400" cy="41044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06" name="Document" r:id="rId4" imgW="7313400" imgH="4104411" progId="Word.Document.12">
                  <p:embed/>
                </p:oleObj>
              </mc:Choice>
              <mc:Fallback>
                <p:oleObj name="Document" r:id="rId4" imgW="7313400" imgH="410441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13400" cy="410441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22010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9522668"/>
              </p:ext>
            </p:extLst>
          </p:nvPr>
        </p:nvGraphicFramePr>
        <p:xfrm>
          <a:off x="914400" y="1143000"/>
          <a:ext cx="7301323" cy="11597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30" name="Document" r:id="rId4" imgW="7301323" imgH="1159772" progId="Word.Document.12">
                  <p:embed/>
                </p:oleObj>
              </mc:Choice>
              <mc:Fallback>
                <p:oleObj name="Document" r:id="rId4" imgW="7301323" imgH="115977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01323" cy="11597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Terms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C9,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38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1160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A Carousel application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C9,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39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11" name="Picture 1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1605" y="1266825"/>
            <a:ext cx="5751195" cy="284797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7486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r>
              <a:rPr lang="en-US" dirty="0"/>
              <a:t>The basic syntax for all of the methods </a:t>
            </a:r>
            <a:br>
              <a:rPr lang="en-US" dirty="0"/>
            </a:br>
            <a:r>
              <a:rPr lang="en-US" dirty="0"/>
              <a:t>except the </a:t>
            </a:r>
            <a:r>
              <a:rPr lang="en-US" dirty="0" err="1"/>
              <a:t>fadeTo</a:t>
            </a:r>
            <a:r>
              <a:rPr lang="en-US" dirty="0"/>
              <a:t> method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C9,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4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6786783"/>
              </p:ext>
            </p:extLst>
          </p:nvPr>
        </p:nvGraphicFramePr>
        <p:xfrm>
          <a:off x="914400" y="1285368"/>
          <a:ext cx="7313400" cy="10768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3" name="Document" r:id="rId4" imgW="7313400" imgH="1076832" progId="Word.Document.12">
                  <p:embed/>
                </p:oleObj>
              </mc:Choice>
              <mc:Fallback>
                <p:oleObj name="Document" r:id="rId4" imgW="7313400" imgH="107683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285368"/>
                        <a:ext cx="7313400" cy="10768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3484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8083329"/>
              </p:ext>
            </p:extLst>
          </p:nvPr>
        </p:nvGraphicFramePr>
        <p:xfrm>
          <a:off x="914400" y="1143000"/>
          <a:ext cx="7313400" cy="4665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78" name="Document" r:id="rId4" imgW="7313400" imgH="4665313" progId="Word.Document.12">
                  <p:embed/>
                </p:oleObj>
              </mc:Choice>
              <mc:Fallback>
                <p:oleObj name="Document" r:id="rId4" imgW="7313400" imgH="466531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400" cy="46653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HTML for the application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C9,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40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1049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6981414"/>
              </p:ext>
            </p:extLst>
          </p:nvPr>
        </p:nvGraphicFramePr>
        <p:xfrm>
          <a:off x="914400" y="1143000"/>
          <a:ext cx="7313400" cy="36874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02" name="Document" r:id="rId4" imgW="7313400" imgH="3687421" progId="Word.Document.12">
                  <p:embed/>
                </p:oleObj>
              </mc:Choice>
              <mc:Fallback>
                <p:oleObj name="Document" r:id="rId4" imgW="7313400" imgH="368742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400" cy="36874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critical CSS for the application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C9,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41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175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9529753"/>
              </p:ext>
            </p:extLst>
          </p:nvPr>
        </p:nvGraphicFramePr>
        <p:xfrm>
          <a:off x="914400" y="1105951"/>
          <a:ext cx="7313400" cy="48376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26" name="Document" r:id="rId4" imgW="7313400" imgH="4837649" progId="Word.Document.12">
                  <p:embed/>
                </p:oleObj>
              </mc:Choice>
              <mc:Fallback>
                <p:oleObj name="Document" r:id="rId4" imgW="7313400" imgH="483764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05951"/>
                        <a:ext cx="7313400" cy="483764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jQuery for the Carousel application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C9,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42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2754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7777806"/>
              </p:ext>
            </p:extLst>
          </p:nvPr>
        </p:nvGraphicFramePr>
        <p:xfrm>
          <a:off x="914400" y="1136035"/>
          <a:ext cx="7313400" cy="45789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48" name="Document" r:id="rId4" imgW="7313400" imgH="4578965" progId="Word.Document.12">
                  <p:embed/>
                </p:oleObj>
              </mc:Choice>
              <mc:Fallback>
                <p:oleObj name="Document" r:id="rId4" imgW="7313400" imgH="457896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36035"/>
                        <a:ext cx="7313400" cy="45789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jQuery (continued)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C9,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43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671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Extra 9-1	Modify an Image Swap application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C9,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44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5441262"/>
              </p:ext>
            </p:extLst>
          </p:nvPr>
        </p:nvGraphicFramePr>
        <p:xfrm>
          <a:off x="914400" y="1143000"/>
          <a:ext cx="7313400" cy="49963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72" name="Document" r:id="rId4" imgW="7301323" imgH="5000236" progId="Word.Document.12">
                  <p:embed/>
                </p:oleObj>
              </mc:Choice>
              <mc:Fallback>
                <p:oleObj name="Document" r:id="rId4" imgW="7301323" imgH="500023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400" cy="499631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40321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Extra 9-2	Modify a Carousel application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C9,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45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9404520"/>
              </p:ext>
            </p:extLst>
          </p:nvPr>
        </p:nvGraphicFramePr>
        <p:xfrm>
          <a:off x="914400" y="1133432"/>
          <a:ext cx="7313400" cy="50387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096" name="Document" r:id="rId4" imgW="7313400" imgH="5038768" progId="Word.Document.12">
                  <p:embed/>
                </p:oleObj>
              </mc:Choice>
              <mc:Fallback>
                <p:oleObj name="Document" r:id="rId4" imgW="7313400" imgH="503876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33432"/>
                        <a:ext cx="7313400" cy="503876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12332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Short 9-1	Add effects to the Image Gallery app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C9,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46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561325"/>
              </p:ext>
            </p:extLst>
          </p:nvPr>
        </p:nvGraphicFramePr>
        <p:xfrm>
          <a:off x="914400" y="1066800"/>
          <a:ext cx="7313400" cy="38482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20" name="Document" r:id="rId4" imgW="7301323" imgH="3851265" progId="Word.Document.12">
                  <p:embed/>
                </p:oleObj>
              </mc:Choice>
              <mc:Fallback>
                <p:oleObj name="Document" r:id="rId4" imgW="7301323" imgH="385126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13400" cy="384824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77818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Short 9-2	Debug a Slide Show application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C9,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47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28603162"/>
              </p:ext>
            </p:extLst>
          </p:nvPr>
        </p:nvGraphicFramePr>
        <p:xfrm>
          <a:off x="914400" y="1066800"/>
          <a:ext cx="7313612" cy="4762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44" name="Document" r:id="rId4" imgW="7313400" imgH="4759576" progId="Word.Document.12">
                  <p:embed/>
                </p:oleObj>
              </mc:Choice>
              <mc:Fallback>
                <p:oleObj name="Document" r:id="rId4" imgW="7313400" imgH="475957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066800"/>
                        <a:ext cx="7313612" cy="4762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46206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r>
              <a:rPr lang="en-US" dirty="0"/>
              <a:t>HTML for a heading that is animated </a:t>
            </a:r>
            <a:br>
              <a:rPr lang="en-US" dirty="0"/>
            </a:br>
            <a:r>
              <a:rPr lang="en-US" dirty="0"/>
              <a:t>after the web page is loaded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C9,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5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9434535"/>
              </p:ext>
            </p:extLst>
          </p:nvPr>
        </p:nvGraphicFramePr>
        <p:xfrm>
          <a:off x="914400" y="1219200"/>
          <a:ext cx="7313612" cy="4359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7" name="Document" r:id="rId4" imgW="7313400" imgH="4356619" progId="Word.Document.12">
                  <p:embed/>
                </p:oleObj>
              </mc:Choice>
              <mc:Fallback>
                <p:oleObj name="Document" r:id="rId4" imgW="7313400" imgH="435661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219200"/>
                        <a:ext cx="7313612" cy="43592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18640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8-02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1295400" y="1371600"/>
            <a:ext cx="6573369" cy="20764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r>
              <a:rPr lang="en-US" dirty="0"/>
              <a:t>The FAQs application as the text for a heading </a:t>
            </a:r>
            <a:br>
              <a:rPr lang="en-US" dirty="0"/>
            </a:br>
            <a:r>
              <a:rPr lang="en-US" dirty="0"/>
              <a:t>is displayed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C9,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6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598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1330552"/>
              </p:ext>
            </p:extLst>
          </p:nvPr>
        </p:nvGraphicFramePr>
        <p:xfrm>
          <a:off x="914400" y="1143000"/>
          <a:ext cx="7313400" cy="36586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5" name="Document" r:id="rId4" imgW="7313400" imgH="3658639" progId="Word.Document.12">
                  <p:embed/>
                </p:oleObj>
              </mc:Choice>
              <mc:Fallback>
                <p:oleObj name="Document" r:id="rId4" imgW="7313400" imgH="365863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400" cy="365863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HTML for the FAQs application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C9,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7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8041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43836882"/>
              </p:ext>
            </p:extLst>
          </p:nvPr>
        </p:nvGraphicFramePr>
        <p:xfrm>
          <a:off x="914400" y="1143000"/>
          <a:ext cx="7313400" cy="32272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9" name="Document" r:id="rId4" imgW="7313400" imgH="3227258" progId="Word.Document.12">
                  <p:embed/>
                </p:oleObj>
              </mc:Choice>
              <mc:Fallback>
                <p:oleObj name="Document" r:id="rId4" imgW="7313400" imgH="322725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400" cy="322725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jQuery with </a:t>
            </a:r>
            <a:r>
              <a:rPr lang="en-US" dirty="0" err="1"/>
              <a:t>slideDown</a:t>
            </a:r>
            <a:r>
              <a:rPr lang="en-US" dirty="0"/>
              <a:t> and </a:t>
            </a:r>
            <a:r>
              <a:rPr lang="en-US" dirty="0" err="1"/>
              <a:t>fadeOut</a:t>
            </a:r>
            <a:r>
              <a:rPr lang="en-US" dirty="0"/>
              <a:t> methods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C9,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8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8222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1173948"/>
              </p:ext>
            </p:extLst>
          </p:nvPr>
        </p:nvGraphicFramePr>
        <p:xfrm>
          <a:off x="914400" y="1143000"/>
          <a:ext cx="7313400" cy="20770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3" name="Document" r:id="rId4" imgW="7313400" imgH="2077030" progId="Word.Document.12">
                  <p:embed/>
                </p:oleObj>
              </mc:Choice>
              <mc:Fallback>
                <p:oleObj name="Document" r:id="rId4" imgW="7313400" imgH="207703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7313400" cy="207703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r>
              <a:rPr lang="en-US" dirty="0"/>
              <a:t>The jQuery with the </a:t>
            </a:r>
            <a:r>
              <a:rPr lang="en-US" dirty="0" err="1"/>
              <a:t>slideToggle</a:t>
            </a:r>
            <a:r>
              <a:rPr lang="en-US" dirty="0"/>
              <a:t> method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Murach's JavaScript and jQuery (3rd Ed.)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2017, Mike Murach &amp; Associates, Inc.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smtClean="0"/>
          </a:p>
          <a:p>
            <a:pPr algn="r">
              <a:defRPr/>
            </a:pPr>
            <a:r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t>C9,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9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7061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ster slides_with_titles_logo">
  <a:themeElements>
    <a:clrScheme name="Master slide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aster slid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slides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Master slides_with_titles_logo</Template>
  <TotalTime>553</TotalTime>
  <Words>1289</Words>
  <Application>Microsoft Office PowerPoint</Application>
  <PresentationFormat>On-screen Show (4:3)</PresentationFormat>
  <Paragraphs>235</Paragraphs>
  <Slides>47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47</vt:i4>
      </vt:variant>
    </vt:vector>
  </HeadingPairs>
  <TitlesOfParts>
    <vt:vector size="53" baseType="lpstr">
      <vt:lpstr>Arial</vt:lpstr>
      <vt:lpstr>Arial Narrow</vt:lpstr>
      <vt:lpstr>Times New Roman</vt:lpstr>
      <vt:lpstr>Master slides_with_titles_logo</vt:lpstr>
      <vt:lpstr>Document</vt:lpstr>
      <vt:lpstr>Microsoft Word Document</vt:lpstr>
      <vt:lpstr>Chapter 9</vt:lpstr>
      <vt:lpstr>Objectives</vt:lpstr>
      <vt:lpstr>The basic methods for jQuery effects</vt:lpstr>
      <vt:lpstr>The basic syntax for all of the methods  except the fadeTo method</vt:lpstr>
      <vt:lpstr>HTML for a heading that is animated  after the web page is loaded</vt:lpstr>
      <vt:lpstr>The FAQs application as the text for a heading  is displayed</vt:lpstr>
      <vt:lpstr>The HTML for the FAQs application</vt:lpstr>
      <vt:lpstr>The jQuery with slideDown and fadeOut methods</vt:lpstr>
      <vt:lpstr>The jQuery with the slideToggle method</vt:lpstr>
      <vt:lpstr>Terms</vt:lpstr>
      <vt:lpstr>A Slide Show application  with fading out and fading in</vt:lpstr>
      <vt:lpstr>The HTML for the slide show</vt:lpstr>
      <vt:lpstr>The critical CSS for the slide show</vt:lpstr>
      <vt:lpstr>One way to code the jQuery</vt:lpstr>
      <vt:lpstr>One way to code the jQuery (continued)</vt:lpstr>
      <vt:lpstr>Another way to code the jQuery</vt:lpstr>
      <vt:lpstr>Another way to code the jQuery (continued)</vt:lpstr>
      <vt:lpstr>jQuery for stopping and restarting a slide show</vt:lpstr>
      <vt:lpstr>jQuery (continued)</vt:lpstr>
      <vt:lpstr>The basic syntax for the animate method</vt:lpstr>
      <vt:lpstr>An animate method for the h1 heading</vt:lpstr>
      <vt:lpstr>A heading with two animations  started by its click event</vt:lpstr>
      <vt:lpstr>Chained animations</vt:lpstr>
      <vt:lpstr>Queued animations</vt:lpstr>
      <vt:lpstr>An animation with a second animation  in its callback function</vt:lpstr>
      <vt:lpstr>The delay, stop, and finish methods</vt:lpstr>
      <vt:lpstr>HTML for a heading that is displayed  when the web page is loaded</vt:lpstr>
      <vt:lpstr>Thumbnail images with queues  that are still running</vt:lpstr>
      <vt:lpstr>Stop the queued animations  before starting a new one</vt:lpstr>
      <vt:lpstr>The syntax for using easing  with effects and animations</vt:lpstr>
      <vt:lpstr>A script element for getting the jQuery easing plugin from a CDN</vt:lpstr>
      <vt:lpstr>Two easings used by the FAQs application</vt:lpstr>
      <vt:lpstr>Two easings for an animated heading</vt:lpstr>
      <vt:lpstr>The advanced syntax for the animate method</vt:lpstr>
      <vt:lpstr>An animate method with the advanced syntax</vt:lpstr>
      <vt:lpstr>How to provide easings by property  with the basic syntax</vt:lpstr>
      <vt:lpstr>The methods for working with animation queues</vt:lpstr>
      <vt:lpstr>Terms</vt:lpstr>
      <vt:lpstr>A Carousel application</vt:lpstr>
      <vt:lpstr>The HTML for the application</vt:lpstr>
      <vt:lpstr>The critical CSS for the application</vt:lpstr>
      <vt:lpstr>The jQuery for the Carousel application</vt:lpstr>
      <vt:lpstr>The jQuery (continued)</vt:lpstr>
      <vt:lpstr>Extra 9-1 Modify an Image Swap application</vt:lpstr>
      <vt:lpstr>Extra 9-2 Modify a Carousel application</vt:lpstr>
      <vt:lpstr>Short 9-1 Add effects to the Image Gallery app</vt:lpstr>
      <vt:lpstr>Short 9-2 Debug a Slide Show application</vt:lpstr>
    </vt:vector>
  </TitlesOfParts>
  <Company>Mike Murach &amp; Associates, Inc.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Stephen</dc:creator>
  <cp:lastModifiedBy>Anne Boehm</cp:lastModifiedBy>
  <cp:revision>63</cp:revision>
  <dcterms:created xsi:type="dcterms:W3CDTF">2010-11-30T18:46:51Z</dcterms:created>
  <dcterms:modified xsi:type="dcterms:W3CDTF">2017-02-17T00:21:21Z</dcterms:modified>
</cp:coreProperties>
</file>